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sldIdLst>
    <p:sldId id="292" r:id="rId5"/>
    <p:sldId id="256" r:id="rId6"/>
    <p:sldId id="281" r:id="rId7"/>
    <p:sldId id="293" r:id="rId8"/>
    <p:sldId id="296" r:id="rId9"/>
    <p:sldId id="294" r:id="rId10"/>
    <p:sldId id="282" r:id="rId11"/>
    <p:sldId id="300" r:id="rId12"/>
    <p:sldId id="302" r:id="rId13"/>
    <p:sldId id="298" r:id="rId14"/>
    <p:sldId id="303" r:id="rId15"/>
    <p:sldId id="304" r:id="rId16"/>
    <p:sldId id="305" r:id="rId17"/>
    <p:sldId id="306" r:id="rId18"/>
    <p:sldId id="307" r:id="rId19"/>
    <p:sldId id="308" r:id="rId20"/>
    <p:sldId id="295" r:id="rId21"/>
    <p:sldId id="291" r:id="rId22"/>
    <p:sldId id="310" r:id="rId23"/>
    <p:sldId id="309" r:id="rId24"/>
    <p:sldId id="26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627787-D91F-43E7-BF80-1B71CC8303A9}" v="6" dt="2025-04-15T14:08:38.952"/>
    <p1510:client id="{D3ED8E80-CA9F-5BDC-AE3C-117F0F9C6383}" v="14" dt="2025-04-15T17:12:13.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5932170" y="4323845"/>
            <a:ext cx="2297429" cy="365125"/>
          </a:xfrm>
        </p:spPr>
        <p:txBody>
          <a:bodyPr/>
          <a:lstStyle/>
          <a:p>
            <a:fld id="{7C7D1F57-46B5-4FFE-8255-F9CD3DFFB7B6}" type="datetimeFigureOut">
              <a:rPr lang="en-CA" smtClean="0"/>
              <a:t>2025-04-15</a:t>
            </a:fld>
            <a:endParaRPr lang="en-CA"/>
          </a:p>
        </p:txBody>
      </p:sp>
      <p:sp>
        <p:nvSpPr>
          <p:cNvPr id="5" name="Footer Placeholder 4"/>
          <p:cNvSpPr>
            <a:spLocks noGrp="1"/>
          </p:cNvSpPr>
          <p:nvPr>
            <p:ph type="ftr" sz="quarter" idx="11"/>
          </p:nvPr>
        </p:nvSpPr>
        <p:spPr>
          <a:xfrm>
            <a:off x="914400" y="4323846"/>
            <a:ext cx="4880610" cy="365125"/>
          </a:xfrm>
        </p:spPr>
        <p:txBody>
          <a:bodyPr/>
          <a:lstStyle/>
          <a:p>
            <a:endParaRPr lang="en-CA"/>
          </a:p>
        </p:txBody>
      </p:sp>
      <p:sp>
        <p:nvSpPr>
          <p:cNvPr id="6" name="Slide Number Placeholder 5"/>
          <p:cNvSpPr>
            <a:spLocks noGrp="1"/>
          </p:cNvSpPr>
          <p:nvPr>
            <p:ph type="sldNum" sz="quarter" idx="12"/>
          </p:nvPr>
        </p:nvSpPr>
        <p:spPr>
          <a:xfrm>
            <a:off x="6057900" y="1430867"/>
            <a:ext cx="2171700" cy="365125"/>
          </a:xfrm>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425517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7D1F57-46B5-4FFE-8255-F9CD3DFFB7B6}"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2091496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7C7D1F57-46B5-4FFE-8255-F9CD3DFFB7B6}" type="datetimeFigureOut">
              <a:rPr lang="en-CA" smtClean="0"/>
              <a:t>2025-04-15</a:t>
            </a:fld>
            <a:endParaRPr lang="en-CA"/>
          </a:p>
        </p:txBody>
      </p:sp>
      <p:sp>
        <p:nvSpPr>
          <p:cNvPr id="6" name="Footer Placeholder 5"/>
          <p:cNvSpPr>
            <a:spLocks noGrp="1"/>
          </p:cNvSpPr>
          <p:nvPr>
            <p:ph type="ftr" sz="quarter" idx="11"/>
          </p:nvPr>
        </p:nvSpPr>
        <p:spPr>
          <a:xfrm>
            <a:off x="594360" y="381001"/>
            <a:ext cx="4830656" cy="365125"/>
          </a:xfrm>
        </p:spPr>
        <p:txBody>
          <a:bodyPr/>
          <a:lstStyle/>
          <a:p>
            <a:endParaRPr lang="en-CA"/>
          </a:p>
        </p:txBody>
      </p:sp>
      <p:sp>
        <p:nvSpPr>
          <p:cNvPr id="7" name="Slide Number Placeholder 6"/>
          <p:cNvSpPr>
            <a:spLocks noGrp="1"/>
          </p:cNvSpPr>
          <p:nvPr>
            <p:ph type="sldNum" sz="quarter" idx="12"/>
          </p:nvPr>
        </p:nvSpPr>
        <p:spPr>
          <a:xfrm>
            <a:off x="7882466" y="381001"/>
            <a:ext cx="667174" cy="365125"/>
          </a:xfrm>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1040304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7C7D1F57-46B5-4FFE-8255-F9CD3DFFB7B6}" type="datetimeFigureOut">
              <a:rPr lang="en-CA" smtClean="0"/>
              <a:t>2025-04-15</a:t>
            </a:fld>
            <a:endParaRPr lang="en-CA"/>
          </a:p>
        </p:txBody>
      </p:sp>
      <p:sp>
        <p:nvSpPr>
          <p:cNvPr id="6" name="Footer Placeholder 5"/>
          <p:cNvSpPr>
            <a:spLocks noGrp="1"/>
          </p:cNvSpPr>
          <p:nvPr>
            <p:ph type="ftr" sz="quarter" idx="11"/>
          </p:nvPr>
        </p:nvSpPr>
        <p:spPr>
          <a:xfrm>
            <a:off x="594360" y="379438"/>
            <a:ext cx="4830656" cy="365125"/>
          </a:xfrm>
        </p:spPr>
        <p:txBody>
          <a:bodyPr/>
          <a:lstStyle/>
          <a:p>
            <a:endParaRPr lang="en-CA"/>
          </a:p>
        </p:txBody>
      </p:sp>
      <p:sp>
        <p:nvSpPr>
          <p:cNvPr id="7" name="Slide Number Placeholder 6"/>
          <p:cNvSpPr>
            <a:spLocks noGrp="1"/>
          </p:cNvSpPr>
          <p:nvPr>
            <p:ph type="sldNum" sz="quarter" idx="12"/>
          </p:nvPr>
        </p:nvSpPr>
        <p:spPr>
          <a:xfrm>
            <a:off x="7882466" y="381001"/>
            <a:ext cx="667174" cy="365125"/>
          </a:xfrm>
        </p:spPr>
        <p:txBody>
          <a:bodyPr/>
          <a:lstStyle/>
          <a:p>
            <a:fld id="{183229BB-D40A-4970-8224-07B9A28162CB}" type="slidenum">
              <a:rPr lang="en-CA" smtClean="0"/>
              <a:t>‹#›</a:t>
            </a:fld>
            <a:endParaRPr lang="en-CA"/>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020351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7C7D1F57-46B5-4FFE-8255-F9CD3DFFB7B6}" type="datetimeFigureOut">
              <a:rPr lang="en-CA" smtClean="0"/>
              <a:t>2025-04-15</a:t>
            </a:fld>
            <a:endParaRPr lang="en-CA"/>
          </a:p>
        </p:txBody>
      </p:sp>
      <p:sp>
        <p:nvSpPr>
          <p:cNvPr id="6" name="Footer Placeholder 5"/>
          <p:cNvSpPr>
            <a:spLocks noGrp="1"/>
          </p:cNvSpPr>
          <p:nvPr>
            <p:ph type="ftr" sz="quarter" idx="11"/>
          </p:nvPr>
        </p:nvSpPr>
        <p:spPr>
          <a:xfrm>
            <a:off x="594360" y="378884"/>
            <a:ext cx="4830656" cy="365125"/>
          </a:xfrm>
        </p:spPr>
        <p:txBody>
          <a:bodyPr/>
          <a:lstStyle/>
          <a:p>
            <a:endParaRPr lang="en-CA"/>
          </a:p>
        </p:txBody>
      </p:sp>
      <p:sp>
        <p:nvSpPr>
          <p:cNvPr id="7" name="Slide Number Placeholder 6"/>
          <p:cNvSpPr>
            <a:spLocks noGrp="1"/>
          </p:cNvSpPr>
          <p:nvPr>
            <p:ph type="sldNum" sz="quarter" idx="12"/>
          </p:nvPr>
        </p:nvSpPr>
        <p:spPr>
          <a:xfrm>
            <a:off x="7882466" y="381001"/>
            <a:ext cx="667174" cy="365125"/>
          </a:xfrm>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3784584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C7D1F57-46B5-4FFE-8255-F9CD3DFFB7B6}" type="datetimeFigureOut">
              <a:rPr lang="en-CA" smtClean="0"/>
              <a:t>2025-04-15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1806676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C7D1F57-46B5-4FFE-8255-F9CD3DFFB7B6}" type="datetimeFigureOut">
              <a:rPr lang="en-CA" smtClean="0"/>
              <a:t>2025-04-15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296873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7D1F57-46B5-4FFE-8255-F9CD3DFFB7B6}" type="datetimeFigureOut">
              <a:rPr lang="en-CA" smtClean="0"/>
              <a:t>2025-04-15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893153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7C7D1F57-46B5-4FFE-8255-F9CD3DFFB7B6}" type="datetimeFigureOut">
              <a:rPr lang="en-CA" smtClean="0"/>
              <a:t>2025-04-15</a:t>
            </a:fld>
            <a:endParaRPr lang="en-CA"/>
          </a:p>
        </p:txBody>
      </p:sp>
      <p:sp>
        <p:nvSpPr>
          <p:cNvPr id="5" name="Footer Placeholder 4"/>
          <p:cNvSpPr>
            <a:spLocks noGrp="1"/>
          </p:cNvSpPr>
          <p:nvPr>
            <p:ph type="ftr" sz="quarter" idx="11"/>
          </p:nvPr>
        </p:nvSpPr>
        <p:spPr>
          <a:xfrm>
            <a:off x="594360" y="381001"/>
            <a:ext cx="4830656" cy="365125"/>
          </a:xfrm>
        </p:spPr>
        <p:txBody>
          <a:bodyPr/>
          <a:lstStyle/>
          <a:p>
            <a:endParaRPr lang="en-CA"/>
          </a:p>
        </p:txBody>
      </p:sp>
      <p:sp>
        <p:nvSpPr>
          <p:cNvPr id="6" name="Slide Number Placeholder 5"/>
          <p:cNvSpPr>
            <a:spLocks noGrp="1"/>
          </p:cNvSpPr>
          <p:nvPr>
            <p:ph type="sldNum" sz="quarter" idx="12"/>
          </p:nvPr>
        </p:nvSpPr>
        <p:spPr>
          <a:xfrm>
            <a:off x="7882466" y="381001"/>
            <a:ext cx="667174" cy="365125"/>
          </a:xfrm>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1539789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7D1F57-46B5-4FFE-8255-F9CD3DFFB7B6}" type="datetimeFigureOut">
              <a:rPr lang="en-CA" smtClean="0"/>
              <a:t>2025-04-15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1028719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7C7D1F57-46B5-4FFE-8255-F9CD3DFFB7B6}" type="datetimeFigureOut">
              <a:rPr lang="en-CA" smtClean="0"/>
              <a:t>2025-04-15</a:t>
            </a:fld>
            <a:endParaRPr lang="en-CA"/>
          </a:p>
        </p:txBody>
      </p:sp>
      <p:sp>
        <p:nvSpPr>
          <p:cNvPr id="5" name="Footer Placeholder 4"/>
          <p:cNvSpPr>
            <a:spLocks noGrp="1"/>
          </p:cNvSpPr>
          <p:nvPr>
            <p:ph type="ftr" sz="quarter" idx="11"/>
          </p:nvPr>
        </p:nvSpPr>
        <p:spPr>
          <a:xfrm>
            <a:off x="594360" y="381001"/>
            <a:ext cx="4830656" cy="365125"/>
          </a:xfrm>
        </p:spPr>
        <p:txBody>
          <a:bodyPr/>
          <a:lstStyle/>
          <a:p>
            <a:endParaRPr lang="en-CA"/>
          </a:p>
        </p:txBody>
      </p:sp>
      <p:sp>
        <p:nvSpPr>
          <p:cNvPr id="6" name="Slide Number Placeholder 5"/>
          <p:cNvSpPr>
            <a:spLocks noGrp="1"/>
          </p:cNvSpPr>
          <p:nvPr>
            <p:ph type="sldNum" sz="quarter" idx="12"/>
          </p:nvPr>
        </p:nvSpPr>
        <p:spPr>
          <a:xfrm>
            <a:off x="7882466" y="381001"/>
            <a:ext cx="667173" cy="365125"/>
          </a:xfrm>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83358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4360"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099"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7D1F57-46B5-4FFE-8255-F9CD3DFFB7B6}"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1181912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7D1F57-46B5-4FFE-8255-F9CD3DFFB7B6}" type="datetimeFigureOut">
              <a:rPr lang="en-CA" smtClean="0"/>
              <a:t>2025-04-15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4214312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7D1F57-46B5-4FFE-8255-F9CD3DFFB7B6}" type="datetimeFigureOut">
              <a:rPr lang="en-CA" smtClean="0"/>
              <a:t>2025-04-15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1164385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7D1F57-46B5-4FFE-8255-F9CD3DFFB7B6}" type="datetimeFigureOut">
              <a:rPr lang="en-CA" smtClean="0"/>
              <a:t>2025-04-15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2895221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7D1F57-46B5-4FFE-8255-F9CD3DFFB7B6}"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3581835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7D1F57-46B5-4FFE-8255-F9CD3DFFB7B6}" type="datetimeFigureOut">
              <a:rPr lang="en-CA" smtClean="0"/>
              <a:t>2025-04-15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83229BB-D40A-4970-8224-07B9A28162CB}" type="slidenum">
              <a:rPr lang="en-CA" smtClean="0"/>
              <a:t>‹#›</a:t>
            </a:fld>
            <a:endParaRPr lang="en-CA"/>
          </a:p>
        </p:txBody>
      </p:sp>
    </p:spTree>
    <p:extLst>
      <p:ext uri="{BB962C8B-B14F-4D97-AF65-F5344CB8AC3E}">
        <p14:creationId xmlns:p14="http://schemas.microsoft.com/office/powerpoint/2010/main" val="1707700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C7D1F57-46B5-4FFE-8255-F9CD3DFFB7B6}" type="datetimeFigureOut">
              <a:rPr lang="en-CA" smtClean="0"/>
              <a:t>2025-04-15</a:t>
            </a:fld>
            <a:endParaRPr lang="en-CA"/>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83229BB-D40A-4970-8224-07B9A28162CB}" type="slidenum">
              <a:rPr lang="en-CA" smtClean="0"/>
              <a:t>‹#›</a:t>
            </a:fld>
            <a:endParaRPr lang="en-CA"/>
          </a:p>
        </p:txBody>
      </p:sp>
    </p:spTree>
    <p:extLst>
      <p:ext uri="{BB962C8B-B14F-4D97-AF65-F5344CB8AC3E}">
        <p14:creationId xmlns:p14="http://schemas.microsoft.com/office/powerpoint/2010/main" val="1067383703"/>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forms.office.com/r/vNGT3q3n0z"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rkathleenyoung.wordpress.com/2010/03/16/emdr-questions-and-concerns/"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blog.mozilla.org/labs/2012/01/pancake-a-new-project-from-mozilla-labs/"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freesvg.org/1528906718-66253"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hrowing graduation caps">
            <a:extLst>
              <a:ext uri="{FF2B5EF4-FFF2-40B4-BE49-F238E27FC236}">
                <a16:creationId xmlns:a16="http://schemas.microsoft.com/office/drawing/2014/main" id="{EC9B86FD-6FDF-DD92-2E41-F5C3BA3852AD}"/>
              </a:ext>
            </a:extLst>
          </p:cNvPr>
          <p:cNvPicPr>
            <a:picLocks noChangeAspect="1"/>
          </p:cNvPicPr>
          <p:nvPr/>
        </p:nvPicPr>
        <p:blipFill rotWithShape="1">
          <a:blip r:embed="rId2">
            <a:alphaModFix amt="30000"/>
          </a:blip>
          <a:srcRect l="1200" r="9799" b="-1"/>
          <a:stretch/>
        </p:blipFill>
        <p:spPr>
          <a:xfrm>
            <a:off x="20" y="10"/>
            <a:ext cx="9143980" cy="6857990"/>
          </a:xfrm>
          <a:prstGeom prst="rect">
            <a:avLst/>
          </a:prstGeom>
        </p:spPr>
      </p:pic>
      <p:sp>
        <p:nvSpPr>
          <p:cNvPr id="2" name="Title 1">
            <a:extLst>
              <a:ext uri="{FF2B5EF4-FFF2-40B4-BE49-F238E27FC236}">
                <a16:creationId xmlns:a16="http://schemas.microsoft.com/office/drawing/2014/main" id="{DC3F3C5E-D140-E788-8A07-0B0A084855A8}"/>
              </a:ext>
            </a:extLst>
          </p:cNvPr>
          <p:cNvSpPr>
            <a:spLocks noGrp="1"/>
          </p:cNvSpPr>
          <p:nvPr>
            <p:ph type="title"/>
          </p:nvPr>
        </p:nvSpPr>
        <p:spPr>
          <a:xfrm>
            <a:off x="2477861" y="274516"/>
            <a:ext cx="6457950" cy="1293028"/>
          </a:xfrm>
        </p:spPr>
        <p:txBody>
          <a:bodyPr>
            <a:normAutofit/>
          </a:bodyPr>
          <a:lstStyle/>
          <a:p>
            <a:pPr algn="ctr"/>
            <a:r>
              <a:rPr lang="en-GB" b="1" dirty="0"/>
              <a:t>MURDOCH GRADUATION 2025</a:t>
            </a:r>
            <a:endParaRPr lang="en-US" b="1" dirty="0"/>
          </a:p>
        </p:txBody>
      </p:sp>
      <p:sp>
        <p:nvSpPr>
          <p:cNvPr id="3" name="Content Placeholder 2">
            <a:extLst>
              <a:ext uri="{FF2B5EF4-FFF2-40B4-BE49-F238E27FC236}">
                <a16:creationId xmlns:a16="http://schemas.microsoft.com/office/drawing/2014/main" id="{68E938AE-7AF4-7FA8-3CF7-1A18C3CBAD37}"/>
              </a:ext>
            </a:extLst>
          </p:cNvPr>
          <p:cNvSpPr>
            <a:spLocks noGrp="1"/>
          </p:cNvSpPr>
          <p:nvPr>
            <p:ph idx="1"/>
          </p:nvPr>
        </p:nvSpPr>
        <p:spPr>
          <a:xfrm>
            <a:off x="514350" y="1572034"/>
            <a:ext cx="8115300" cy="5095686"/>
          </a:xfrm>
        </p:spPr>
        <p:txBody>
          <a:bodyPr vert="horz" lIns="91440" tIns="45720" rIns="91440" bIns="45720" rtlCol="0" anchor="t">
            <a:noAutofit/>
          </a:bodyPr>
          <a:lstStyle/>
          <a:p>
            <a:r>
              <a:rPr lang="en-GB" sz="2400" dirty="0"/>
              <a:t>You're almost done!</a:t>
            </a:r>
            <a:endParaRPr lang="en-US" sz="2400" dirty="0"/>
          </a:p>
          <a:p>
            <a:r>
              <a:rPr lang="en-GB" sz="2400" dirty="0"/>
              <a:t>You're almost there!</a:t>
            </a:r>
          </a:p>
          <a:p>
            <a:r>
              <a:rPr lang="en-GB" sz="2400" dirty="0"/>
              <a:t>Don't quit now – get everything done!</a:t>
            </a:r>
          </a:p>
          <a:p>
            <a:pPr marL="0" indent="0">
              <a:buNone/>
            </a:pPr>
            <a:endParaRPr lang="en-GB" sz="2400" dirty="0"/>
          </a:p>
          <a:p>
            <a:r>
              <a:rPr lang="en-GB" sz="2400" dirty="0"/>
              <a:t>Before you cross the stage and receive your High School Diploma, you MUST.....</a:t>
            </a:r>
          </a:p>
          <a:p>
            <a:pPr lvl="1"/>
            <a:r>
              <a:rPr lang="en-GB" sz="2400" dirty="0"/>
              <a:t>Finish your coursework.</a:t>
            </a:r>
          </a:p>
          <a:p>
            <a:pPr lvl="1"/>
            <a:r>
              <a:rPr lang="en-GB" sz="2400" dirty="0"/>
              <a:t>Hand in your assignments and assessments on time.</a:t>
            </a:r>
          </a:p>
          <a:p>
            <a:pPr lvl="1"/>
            <a:r>
              <a:rPr lang="en-GB" sz="2400" dirty="0"/>
              <a:t>Pass your classes!</a:t>
            </a:r>
          </a:p>
          <a:p>
            <a:pPr marL="457200" lvl="1" indent="0">
              <a:buNone/>
            </a:pPr>
            <a:endParaRPr lang="en-GB" sz="1700" dirty="0"/>
          </a:p>
        </p:txBody>
      </p:sp>
    </p:spTree>
    <p:extLst>
      <p:ext uri="{BB962C8B-B14F-4D97-AF65-F5344CB8AC3E}">
        <p14:creationId xmlns:p14="http://schemas.microsoft.com/office/powerpoint/2010/main" val="746902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2A02-73F3-C822-2B15-023433A34A3D}"/>
              </a:ext>
            </a:extLst>
          </p:cNvPr>
          <p:cNvSpPr>
            <a:spLocks noGrp="1"/>
          </p:cNvSpPr>
          <p:nvPr>
            <p:ph type="title"/>
          </p:nvPr>
        </p:nvSpPr>
        <p:spPr>
          <a:xfrm>
            <a:off x="2171700" y="258346"/>
            <a:ext cx="6377940" cy="1293028"/>
          </a:xfrm>
        </p:spPr>
        <p:txBody>
          <a:bodyPr/>
          <a:lstStyle/>
          <a:p>
            <a:r>
              <a:rPr lang="en-GB" b="1" dirty="0"/>
              <a:t>Cap &amp; Gown</a:t>
            </a:r>
          </a:p>
        </p:txBody>
      </p:sp>
      <p:sp>
        <p:nvSpPr>
          <p:cNvPr id="3" name="Content Placeholder 2">
            <a:extLst>
              <a:ext uri="{FF2B5EF4-FFF2-40B4-BE49-F238E27FC236}">
                <a16:creationId xmlns:a16="http://schemas.microsoft.com/office/drawing/2014/main" id="{4D68AF9E-264B-015E-E6EA-318432E3031D}"/>
              </a:ext>
            </a:extLst>
          </p:cNvPr>
          <p:cNvSpPr>
            <a:spLocks noGrp="1"/>
          </p:cNvSpPr>
          <p:nvPr>
            <p:ph idx="1"/>
          </p:nvPr>
        </p:nvSpPr>
        <p:spPr>
          <a:xfrm>
            <a:off x="594360" y="1669002"/>
            <a:ext cx="7955280" cy="4594638"/>
          </a:xfrm>
        </p:spPr>
        <p:txBody>
          <a:bodyPr vert="horz" lIns="91440" tIns="45720" rIns="91440" bIns="45720" rtlCol="0" anchor="t">
            <a:normAutofit fontScale="92500" lnSpcReduction="10000"/>
          </a:bodyPr>
          <a:lstStyle/>
          <a:p>
            <a:pPr>
              <a:buFont typeface="Wingdings" panose="020B0604020202020204" pitchFamily="34" charset="0"/>
              <a:buChar char="Ø"/>
            </a:pPr>
            <a:r>
              <a:rPr lang="en-US" sz="3000" b="1" dirty="0"/>
              <a:t>NOTE: If you have NOT paid your student fees this year, you will not be able to pick up your grad cap &amp; gown until you pay them!</a:t>
            </a:r>
          </a:p>
          <a:p>
            <a:pPr>
              <a:buFont typeface="Wingdings" panose="020B0604020202020204" pitchFamily="34" charset="0"/>
              <a:buChar char="Ø"/>
            </a:pPr>
            <a:r>
              <a:rPr lang="en-US" dirty="0"/>
              <a:t>Wear clothing underneath your gown as the gown will be returned before you leave.</a:t>
            </a:r>
            <a:endParaRPr lang="en-US" dirty="0">
              <a:ea typeface="+mn-lt"/>
              <a:cs typeface="+mn-lt"/>
            </a:endParaRPr>
          </a:p>
          <a:p>
            <a:pPr>
              <a:buFont typeface="Wingdings" panose="020B0604020202020204" pitchFamily="34" charset="0"/>
              <a:buChar char="Ø"/>
            </a:pPr>
            <a:r>
              <a:rPr lang="en-US" dirty="0"/>
              <a:t>The white piece is called a v-stole.</a:t>
            </a:r>
          </a:p>
          <a:p>
            <a:pPr>
              <a:buFont typeface="Wingdings" panose="020B0604020202020204" pitchFamily="34" charset="0"/>
              <a:buChar char="Ø"/>
            </a:pPr>
            <a:r>
              <a:rPr lang="en-US" dirty="0"/>
              <a:t>You wear the v-stole with the pointed part in the </a:t>
            </a:r>
            <a:r>
              <a:rPr lang="en-US" b="1" u="sng" dirty="0"/>
              <a:t>back</a:t>
            </a:r>
            <a:r>
              <a:rPr lang="en-US" dirty="0"/>
              <a:t>.</a:t>
            </a:r>
          </a:p>
          <a:p>
            <a:pPr>
              <a:buFont typeface="Wingdings" panose="020B0604020202020204" pitchFamily="34" charset="0"/>
              <a:buChar char="Ø"/>
            </a:pPr>
            <a:r>
              <a:rPr lang="en-US" dirty="0"/>
              <a:t>The graduation cap is worn with the pointed part in the front (basically on your forehead).</a:t>
            </a:r>
          </a:p>
          <a:p>
            <a:pPr>
              <a:buFont typeface="Wingdings" panose="020B0604020202020204" pitchFamily="34" charset="0"/>
              <a:buChar char="Ø"/>
            </a:pPr>
            <a:r>
              <a:rPr lang="en-US" dirty="0"/>
              <a:t> Your cap will be worn with the tassel on the </a:t>
            </a:r>
            <a:r>
              <a:rPr lang="en-US" b="1" u="sng" dirty="0"/>
              <a:t>right-hand side</a:t>
            </a:r>
            <a:r>
              <a:rPr lang="en-US" dirty="0"/>
              <a:t>.</a:t>
            </a:r>
          </a:p>
          <a:p>
            <a:pPr>
              <a:buFont typeface="Wingdings" panose="020B0604020202020204" pitchFamily="34" charset="0"/>
              <a:buChar char="Ø"/>
            </a:pPr>
            <a:r>
              <a:rPr lang="en-US" dirty="0"/>
              <a:t>After you graduate, you can move your tassel to the other side.</a:t>
            </a:r>
          </a:p>
          <a:p>
            <a:endParaRPr lang="en-GB" dirty="0"/>
          </a:p>
        </p:txBody>
      </p:sp>
    </p:spTree>
    <p:extLst>
      <p:ext uri="{BB962C8B-B14F-4D97-AF65-F5344CB8AC3E}">
        <p14:creationId xmlns:p14="http://schemas.microsoft.com/office/powerpoint/2010/main" val="456688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D05FF-A7BF-52E2-EF93-B0B3EDE8B523}"/>
              </a:ext>
            </a:extLst>
          </p:cNvPr>
          <p:cNvSpPr>
            <a:spLocks noGrp="1"/>
          </p:cNvSpPr>
          <p:nvPr>
            <p:ph type="title"/>
          </p:nvPr>
        </p:nvSpPr>
        <p:spPr/>
        <p:txBody>
          <a:bodyPr/>
          <a:lstStyle/>
          <a:p>
            <a:pPr algn="ctr"/>
            <a:r>
              <a:rPr lang="en-US" b="1" dirty="0"/>
              <a:t>**IMPORTANT**</a:t>
            </a:r>
          </a:p>
        </p:txBody>
      </p:sp>
      <p:sp>
        <p:nvSpPr>
          <p:cNvPr id="3" name="Content Placeholder 2">
            <a:extLst>
              <a:ext uri="{FF2B5EF4-FFF2-40B4-BE49-F238E27FC236}">
                <a16:creationId xmlns:a16="http://schemas.microsoft.com/office/drawing/2014/main" id="{3BCF0046-264D-B1C2-FBD5-C24B418C5963}"/>
              </a:ext>
            </a:extLst>
          </p:cNvPr>
          <p:cNvSpPr>
            <a:spLocks noGrp="1"/>
          </p:cNvSpPr>
          <p:nvPr>
            <p:ph idx="1"/>
          </p:nvPr>
        </p:nvSpPr>
        <p:spPr>
          <a:xfrm>
            <a:off x="594360" y="1772816"/>
            <a:ext cx="7955280" cy="4490824"/>
          </a:xfrm>
        </p:spPr>
        <p:txBody>
          <a:bodyPr>
            <a:normAutofit fontScale="70000" lnSpcReduction="20000"/>
          </a:bodyPr>
          <a:lstStyle/>
          <a:p>
            <a:pPr marL="0" indent="0">
              <a:buNone/>
            </a:pPr>
            <a:endParaRPr lang="en-US" dirty="0"/>
          </a:p>
          <a:p>
            <a:pPr>
              <a:buFont typeface="Wingdings" panose="05000000000000000000" pitchFamily="2" charset="2"/>
              <a:buChar char="v"/>
            </a:pPr>
            <a:r>
              <a:rPr lang="en-US" sz="3400" dirty="0"/>
              <a:t>When you graduate, leave your mark as you cross the stage to receive your diploma.</a:t>
            </a:r>
          </a:p>
          <a:p>
            <a:pPr marL="0" indent="0">
              <a:buNone/>
            </a:pPr>
            <a:endParaRPr lang="en-US" sz="3400" dirty="0"/>
          </a:p>
          <a:p>
            <a:pPr>
              <a:buFont typeface="Wingdings" panose="05000000000000000000" pitchFamily="2" charset="2"/>
              <a:buChar char="v"/>
            </a:pPr>
            <a:r>
              <a:rPr lang="en-US" sz="3400" dirty="0"/>
              <a:t>In the form you will complete before leaving today, we will be asking you to tell us what you’d like us to say about you as you’re graduating. It could be a paragraph about what you’ll be doing next year, a famous quote that means something to you, words you live by, you might want to thank specific family members and/or friends, etc.</a:t>
            </a:r>
            <a:br>
              <a:rPr lang="en-US" sz="3400" dirty="0"/>
            </a:br>
            <a:endParaRPr lang="en-US" sz="3400" dirty="0"/>
          </a:p>
          <a:p>
            <a:pPr>
              <a:buFont typeface="Wingdings" panose="05000000000000000000" pitchFamily="2" charset="2"/>
              <a:buChar char="v"/>
            </a:pPr>
            <a:r>
              <a:rPr lang="en-US" sz="3400" b="1" dirty="0"/>
              <a:t>We asked you to think about this at the last TA meeting. Today, you will complete the form with this information. </a:t>
            </a:r>
          </a:p>
        </p:txBody>
      </p:sp>
    </p:spTree>
    <p:extLst>
      <p:ext uri="{BB962C8B-B14F-4D97-AF65-F5344CB8AC3E}">
        <p14:creationId xmlns:p14="http://schemas.microsoft.com/office/powerpoint/2010/main" val="4065705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1EFD-150F-4559-3AE9-E83F7D9C7464}"/>
              </a:ext>
            </a:extLst>
          </p:cNvPr>
          <p:cNvSpPr>
            <a:spLocks noGrp="1"/>
          </p:cNvSpPr>
          <p:nvPr>
            <p:ph type="title"/>
          </p:nvPr>
        </p:nvSpPr>
        <p:spPr>
          <a:xfrm>
            <a:off x="523783" y="764373"/>
            <a:ext cx="8025857" cy="1293028"/>
          </a:xfrm>
        </p:spPr>
        <p:txBody>
          <a:bodyPr/>
          <a:lstStyle/>
          <a:p>
            <a:r>
              <a:rPr lang="en-US" b="1" dirty="0"/>
              <a:t>Here are some examples….</a:t>
            </a:r>
          </a:p>
        </p:txBody>
      </p:sp>
      <p:sp>
        <p:nvSpPr>
          <p:cNvPr id="3" name="Content Placeholder 2">
            <a:extLst>
              <a:ext uri="{FF2B5EF4-FFF2-40B4-BE49-F238E27FC236}">
                <a16:creationId xmlns:a16="http://schemas.microsoft.com/office/drawing/2014/main" id="{1A3817EB-4195-C723-8E83-9B2C14F225C1}"/>
              </a:ext>
            </a:extLst>
          </p:cNvPr>
          <p:cNvSpPr>
            <a:spLocks noGrp="1"/>
          </p:cNvSpPr>
          <p:nvPr>
            <p:ph idx="1"/>
          </p:nvPr>
        </p:nvSpPr>
        <p:spPr/>
        <p:txBody>
          <a:bodyPr/>
          <a:lstStyle/>
          <a:p>
            <a:r>
              <a:rPr lang="en-US" sz="2800" i="1" dirty="0" err="1">
                <a:latin typeface="Century Schoolbook" panose="02040604050505020304" pitchFamily="18" charset="0"/>
                <a:ea typeface="Times New Roman" panose="02020603050405020304" pitchFamily="18" charset="0"/>
                <a:cs typeface="Tahoma" panose="020B0604030504040204" pitchFamily="34" charset="0"/>
              </a:rPr>
              <a:t>Ms</a:t>
            </a:r>
            <a:r>
              <a:rPr lang="en-US" sz="2800" i="1" dirty="0">
                <a:latin typeface="Century Schoolbook" panose="02040604050505020304" pitchFamily="18" charset="0"/>
                <a:ea typeface="Times New Roman" panose="02020603050405020304" pitchFamily="18" charset="0"/>
                <a:cs typeface="Tahoma" panose="020B0604030504040204" pitchFamily="34" charset="0"/>
              </a:rPr>
              <a:t> Blazek</a:t>
            </a:r>
            <a:r>
              <a:rPr lang="en-US" sz="2800" i="1" dirty="0">
                <a:effectLst/>
                <a:latin typeface="Century Schoolbook" panose="02040604050505020304" pitchFamily="18" charset="0"/>
                <a:ea typeface="Times New Roman" panose="02020603050405020304" pitchFamily="18" charset="0"/>
                <a:cs typeface="Tahoma" panose="020B0604030504040204" pitchFamily="34" charset="0"/>
              </a:rPr>
              <a:t> would like to say, “Part of the journey is the end. </a:t>
            </a:r>
            <a:r>
              <a:rPr lang="en-US" sz="2800" i="1" dirty="0">
                <a:effectLst/>
                <a:latin typeface="Century Schoolbook" panose="02040604050505020304" pitchFamily="18" charset="0"/>
                <a:ea typeface="Times New Roman" panose="02020603050405020304" pitchFamily="18" charset="0"/>
                <a:cs typeface="Calibri" panose="020F0502020204030204" pitchFamily="34" charset="0"/>
              </a:rPr>
              <a:t>Thank-you to my teachers who have supported me, as well as my friends who have made school more fun. Lastly, to my parents who have given me everything I could ever need, I am grateful.</a:t>
            </a:r>
            <a:r>
              <a:rPr lang="en-US" sz="2800" i="1" dirty="0">
                <a:effectLst/>
                <a:latin typeface="Century Schoolbook" panose="02040604050505020304" pitchFamily="18" charset="0"/>
                <a:ea typeface="Times New Roman" panose="02020603050405020304" pitchFamily="18" charset="0"/>
                <a:cs typeface="Tahoma" panose="020B0604030504040204" pitchFamily="34" charset="0"/>
              </a:rPr>
              <a:t>”</a:t>
            </a:r>
          </a:p>
          <a:p>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40812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45916A-D482-2F81-BCA5-C90AAA4542F9}"/>
              </a:ext>
            </a:extLst>
          </p:cNvPr>
          <p:cNvSpPr>
            <a:spLocks noGrp="1"/>
          </p:cNvSpPr>
          <p:nvPr>
            <p:ph idx="1"/>
          </p:nvPr>
        </p:nvSpPr>
        <p:spPr/>
        <p:txBody>
          <a:bodyPr>
            <a:normAutofit/>
          </a:bodyPr>
          <a:lstStyle/>
          <a:p>
            <a:r>
              <a:rPr lang="en-US" sz="2800" i="1" dirty="0">
                <a:latin typeface="Century Schoolbook" panose="02040604050505020304" pitchFamily="18" charset="0"/>
                <a:ea typeface="Times New Roman" panose="02020603050405020304" pitchFamily="18" charset="0"/>
                <a:cs typeface="Tahoma" panose="020B0604030504040204" pitchFamily="34" charset="0"/>
              </a:rPr>
              <a:t>Mr. A </a:t>
            </a:r>
            <a:r>
              <a:rPr lang="en-US" sz="2800" i="1" dirty="0">
                <a:effectLst/>
                <a:latin typeface="Century Schoolbook" panose="02040604050505020304" pitchFamily="18" charset="0"/>
                <a:ea typeface="Times New Roman" panose="02020603050405020304" pitchFamily="18" charset="0"/>
                <a:cs typeface="Segoe UI" panose="020B0502040204020203" pitchFamily="34" charset="0"/>
              </a:rPr>
              <a:t>will be attending The University of Manitoba in the fall where he will be playing football for the Bisons and will be enrolled in University One. He would like to thank all of his teachers, coaches, and family members who have helped him throughout his years of school.</a:t>
            </a:r>
          </a:p>
        </p:txBody>
      </p:sp>
    </p:spTree>
    <p:extLst>
      <p:ext uri="{BB962C8B-B14F-4D97-AF65-F5344CB8AC3E}">
        <p14:creationId xmlns:p14="http://schemas.microsoft.com/office/powerpoint/2010/main" val="2975926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42787E-0D7E-E63C-8A05-06C2FC6613B0}"/>
              </a:ext>
            </a:extLst>
          </p:cNvPr>
          <p:cNvSpPr>
            <a:spLocks noGrp="1"/>
          </p:cNvSpPr>
          <p:nvPr>
            <p:ph idx="1"/>
          </p:nvPr>
        </p:nvSpPr>
        <p:spPr/>
        <p:txBody>
          <a:bodyPr/>
          <a:lstStyle/>
          <a:p>
            <a:r>
              <a:rPr lang="en-US" sz="3200" i="1" dirty="0">
                <a:effectLst/>
                <a:latin typeface="Century Schoolbook" panose="02040604050505020304" pitchFamily="18" charset="0"/>
                <a:ea typeface="Times New Roman" panose="02020603050405020304" pitchFamily="18" charset="0"/>
                <a:cs typeface="Tahoma" panose="020B0604030504040204" pitchFamily="34" charset="0"/>
              </a:rPr>
              <a:t>Bob would like to say, “Thank-you to all the people who made my life so memorable, whether we laughed together, or I was motivated and pushed by you, I treasure our endeavors, friends, and family.”</a:t>
            </a:r>
            <a:endParaRPr lang="en-US" sz="32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708908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12EA69-F46D-CCF1-20E8-712566B3460F}"/>
              </a:ext>
            </a:extLst>
          </p:cNvPr>
          <p:cNvSpPr>
            <a:spLocks noGrp="1"/>
          </p:cNvSpPr>
          <p:nvPr>
            <p:ph idx="1"/>
          </p:nvPr>
        </p:nvSpPr>
        <p:spPr/>
        <p:txBody>
          <a:bodyPr/>
          <a:lstStyle/>
          <a:p>
            <a:pPr marL="0" marR="0">
              <a:spcBef>
                <a:spcPts val="0"/>
              </a:spcBef>
              <a:spcAft>
                <a:spcPts val="0"/>
              </a:spcAft>
            </a:pPr>
            <a:r>
              <a:rPr lang="en-US" sz="2800" i="1" dirty="0">
                <a:latin typeface="Century Schoolbook" panose="02040604050505020304" pitchFamily="18" charset="0"/>
                <a:ea typeface="Times New Roman" panose="02020603050405020304" pitchFamily="18" charset="0"/>
                <a:cs typeface="Tahoma" panose="020B0604030504040204" pitchFamily="34" charset="0"/>
              </a:rPr>
              <a:t>Ms. Fil</a:t>
            </a:r>
            <a:r>
              <a:rPr lang="en-US" sz="2800" i="1" dirty="0">
                <a:effectLst/>
                <a:latin typeface="Century Schoolbook" panose="02040604050505020304" pitchFamily="18" charset="0"/>
                <a:ea typeface="Times New Roman" panose="02020603050405020304" pitchFamily="18" charset="0"/>
                <a:cs typeface="Tahoma" panose="020B0604030504040204" pitchFamily="34" charset="0"/>
              </a:rPr>
              <a:t> says, “Through high school there have been ups and downs but I’m glad I had my closest friends and family to help me through it. I want to say thank-you to them as I move on to explore the world and what it has to offer.”</a:t>
            </a:r>
            <a:r>
              <a:rPr lang="en-US" sz="2800" i="1" dirty="0">
                <a:solidFill>
                  <a:srgbClr val="000000"/>
                </a:solidFill>
                <a:effectLst/>
                <a:latin typeface="Century Schoolbook" panose="02040604050505020304" pitchFamily="18" charset="0"/>
                <a:ea typeface="Times New Roman" panose="02020603050405020304" pitchFamily="18" charset="0"/>
                <a:cs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4012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E4D1C7-3C51-9769-149C-7C1086A899F5}"/>
              </a:ext>
            </a:extLst>
          </p:cNvPr>
          <p:cNvSpPr>
            <a:spLocks noGrp="1"/>
          </p:cNvSpPr>
          <p:nvPr>
            <p:ph idx="1"/>
          </p:nvPr>
        </p:nvSpPr>
        <p:spPr/>
        <p:txBody>
          <a:bodyPr/>
          <a:lstStyle/>
          <a:p>
            <a:pPr marL="0" marR="0" fontAlgn="base">
              <a:spcBef>
                <a:spcPts val="0"/>
              </a:spcBef>
              <a:spcAft>
                <a:spcPts val="0"/>
              </a:spcAft>
            </a:pPr>
            <a:r>
              <a:rPr lang="en-US" sz="2800" i="1" dirty="0">
                <a:effectLst/>
                <a:latin typeface="Century Schoolbook" panose="02040604050505020304" pitchFamily="18" charset="0"/>
                <a:ea typeface="Times New Roman" panose="02020603050405020304" pitchFamily="18" charset="0"/>
                <a:cs typeface="Tahoma" panose="020B0604030504040204" pitchFamily="34" charset="0"/>
              </a:rPr>
              <a:t> Ms. Blazek wants to share this quote said by </a:t>
            </a:r>
            <a:r>
              <a:rPr lang="en-US" sz="2800" i="1" dirty="0">
                <a:latin typeface="Century Schoolbook" panose="02040604050505020304" pitchFamily="18" charset="0"/>
                <a:ea typeface="Times New Roman" panose="02020603050405020304" pitchFamily="18" charset="0"/>
                <a:cs typeface="Tahoma" panose="020B0604030504040204" pitchFamily="34" charset="0"/>
              </a:rPr>
              <a:t>Nani from Lilo and Stitch, </a:t>
            </a:r>
            <a:r>
              <a:rPr lang="en-US" sz="2800" i="1" dirty="0">
                <a:effectLst/>
                <a:latin typeface="Century Schoolbook" panose="02040604050505020304" pitchFamily="18" charset="0"/>
                <a:ea typeface="Times New Roman" panose="02020603050405020304" pitchFamily="18" charset="0"/>
                <a:cs typeface="Tahoma" panose="020B0604030504040204" pitchFamily="34" charset="0"/>
              </a:rPr>
              <a:t>“</a:t>
            </a:r>
            <a:r>
              <a:rPr lang="en-US" sz="2800" i="1" dirty="0">
                <a:effectLst/>
                <a:latin typeface="Century Schoolbook" panose="02040604050505020304" pitchFamily="18" charset="0"/>
                <a:ea typeface="Times New Roman" panose="02020603050405020304" pitchFamily="18" charset="0"/>
                <a:cs typeface="Segoe UI" panose="020B0502040204020203" pitchFamily="34" charset="0"/>
              </a:rPr>
              <a:t>Sometimes you try your hardest, but things don’t turn out the way you want them to. Sometimes, things have to change. And maybe sometimes, they're for the better."</a:t>
            </a:r>
            <a:endParaRPr lang="en-US" sz="2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518310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Indoor wedding decor">
            <a:extLst>
              <a:ext uri="{FF2B5EF4-FFF2-40B4-BE49-F238E27FC236}">
                <a16:creationId xmlns:a16="http://schemas.microsoft.com/office/drawing/2014/main" id="{CAE75025-CE30-3CC8-3B81-6AA71E3B6C18}"/>
              </a:ext>
            </a:extLst>
          </p:cNvPr>
          <p:cNvPicPr>
            <a:picLocks noChangeAspect="1"/>
          </p:cNvPicPr>
          <p:nvPr/>
        </p:nvPicPr>
        <p:blipFill rotWithShape="1">
          <a:blip r:embed="rId2">
            <a:alphaModFix amt="30000"/>
          </a:blip>
          <a:srcRect l="2866" r="8133" b="-1"/>
          <a:stretch/>
        </p:blipFill>
        <p:spPr>
          <a:xfrm>
            <a:off x="20" y="10"/>
            <a:ext cx="9143980" cy="6857990"/>
          </a:xfrm>
          <a:prstGeom prst="rect">
            <a:avLst/>
          </a:prstGeom>
        </p:spPr>
      </p:pic>
      <p:sp>
        <p:nvSpPr>
          <p:cNvPr id="2" name="Title 1">
            <a:extLst>
              <a:ext uri="{FF2B5EF4-FFF2-40B4-BE49-F238E27FC236}">
                <a16:creationId xmlns:a16="http://schemas.microsoft.com/office/drawing/2014/main" id="{0161DD58-10B7-4F4C-BBAC-9998597E82DF}"/>
              </a:ext>
            </a:extLst>
          </p:cNvPr>
          <p:cNvSpPr>
            <a:spLocks noGrp="1"/>
          </p:cNvSpPr>
          <p:nvPr>
            <p:ph type="title"/>
          </p:nvPr>
        </p:nvSpPr>
        <p:spPr>
          <a:xfrm>
            <a:off x="2606039" y="382200"/>
            <a:ext cx="4324509" cy="1293028"/>
          </a:xfrm>
        </p:spPr>
        <p:txBody>
          <a:bodyPr>
            <a:normAutofit/>
          </a:bodyPr>
          <a:lstStyle/>
          <a:p>
            <a:pPr algn="ctr"/>
            <a:r>
              <a:rPr lang="en-US" b="1" i="1" dirty="0"/>
              <a:t>SAFE GRAD 2025</a:t>
            </a:r>
          </a:p>
        </p:txBody>
      </p:sp>
      <p:sp>
        <p:nvSpPr>
          <p:cNvPr id="3" name="Content Placeholder 2">
            <a:extLst>
              <a:ext uri="{FF2B5EF4-FFF2-40B4-BE49-F238E27FC236}">
                <a16:creationId xmlns:a16="http://schemas.microsoft.com/office/drawing/2014/main" id="{324A2724-333D-4FF0-B994-B09B07AF7F69}"/>
              </a:ext>
            </a:extLst>
          </p:cNvPr>
          <p:cNvSpPr>
            <a:spLocks noGrp="1"/>
          </p:cNvSpPr>
          <p:nvPr>
            <p:ph idx="1"/>
          </p:nvPr>
        </p:nvSpPr>
        <p:spPr>
          <a:xfrm>
            <a:off x="233717" y="1426465"/>
            <a:ext cx="8736548" cy="5651036"/>
          </a:xfrm>
        </p:spPr>
        <p:txBody>
          <a:bodyPr vert="horz" lIns="91440" tIns="45720" rIns="91440" bIns="45720" rtlCol="0" anchor="t">
            <a:noAutofit/>
          </a:bodyPr>
          <a:lstStyle/>
          <a:p>
            <a:pPr marL="0" indent="0" algn="ctr">
              <a:buNone/>
            </a:pPr>
            <a:r>
              <a:rPr lang="en-US" sz="3200" b="1" dirty="0"/>
              <a:t>Wednesday, June 25</a:t>
            </a:r>
            <a:r>
              <a:rPr lang="en-US" sz="3200" b="1" baseline="30000" dirty="0"/>
              <a:t>th</a:t>
            </a:r>
            <a:r>
              <a:rPr lang="en-US" sz="3200" b="1" dirty="0"/>
              <a:t>  </a:t>
            </a:r>
          </a:p>
          <a:p>
            <a:pPr marL="0" indent="0" algn="ctr">
              <a:buNone/>
            </a:pPr>
            <a:r>
              <a:rPr lang="en-US" sz="3200" b="1" dirty="0"/>
              <a:t>@ Club Regent Event Center</a:t>
            </a:r>
          </a:p>
          <a:p>
            <a:pPr marL="0" indent="0" algn="ctr">
              <a:buNone/>
            </a:pPr>
            <a:endParaRPr lang="en-US" sz="3200" b="1" dirty="0"/>
          </a:p>
          <a:p>
            <a:pPr marL="0" indent="0" algn="ctr">
              <a:buNone/>
            </a:pPr>
            <a:r>
              <a:rPr lang="en-US" sz="3000" b="1" dirty="0"/>
              <a:t>**You will have tickets if you are attending this event.**</a:t>
            </a:r>
          </a:p>
          <a:p>
            <a:pPr marL="0" indent="0" algn="ctr">
              <a:buNone/>
            </a:pPr>
            <a:endParaRPr lang="en-US" b="1" dirty="0"/>
          </a:p>
          <a:p>
            <a:pPr marL="0" indent="0" algn="ctr">
              <a:buNone/>
            </a:pPr>
            <a:r>
              <a:rPr lang="en-US" sz="3200" b="1" dirty="0"/>
              <a:t>If you have any questions about Safe Grad e-mail: </a:t>
            </a:r>
            <a:r>
              <a:rPr lang="en-US" sz="3200" b="1" dirty="0">
                <a:solidFill>
                  <a:schemeClr val="accent2"/>
                </a:solidFill>
              </a:rPr>
              <a:t>mmsafegrad@gmail.com</a:t>
            </a:r>
            <a:endParaRPr lang="en-US" sz="3200" dirty="0">
              <a:solidFill>
                <a:schemeClr val="accent2"/>
              </a:solidFill>
            </a:endParaRPr>
          </a:p>
          <a:p>
            <a:pPr marL="0" indent="0">
              <a:buNone/>
            </a:pPr>
            <a:endParaRPr lang="en-US" sz="3400" b="1" dirty="0"/>
          </a:p>
        </p:txBody>
      </p:sp>
      <p:sp>
        <p:nvSpPr>
          <p:cNvPr id="5" name="Rectangle 1">
            <a:extLst>
              <a:ext uri="{FF2B5EF4-FFF2-40B4-BE49-F238E27FC236}">
                <a16:creationId xmlns:a16="http://schemas.microsoft.com/office/drawing/2014/main" id="{10C28706-F0DB-D5F5-C482-93CE04A0FD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rPr>
              <a:t>mmsafegrad@gmail.com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31506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836880-BF75-4385-9994-9270F8ACF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6BCFBE2-C65F-42E3-A14A-5D04B9842E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a:extLst>
              <a:ext uri="{FF2B5EF4-FFF2-40B4-BE49-F238E27FC236}">
                <a16:creationId xmlns:a16="http://schemas.microsoft.com/office/drawing/2014/main" id="{301FC071-7844-40A4-8934-F137DBE2A8E2}"/>
              </a:ext>
            </a:extLst>
          </p:cNvPr>
          <p:cNvSpPr>
            <a:spLocks noGrp="1"/>
          </p:cNvSpPr>
          <p:nvPr>
            <p:ph type="title"/>
          </p:nvPr>
        </p:nvSpPr>
        <p:spPr>
          <a:xfrm>
            <a:off x="514350" y="764373"/>
            <a:ext cx="2480058" cy="1293028"/>
          </a:xfrm>
        </p:spPr>
        <p:txBody>
          <a:bodyPr vert="horz" lIns="91440" tIns="45720" rIns="91440" bIns="45720" rtlCol="0" anchor="ctr">
            <a:noAutofit/>
          </a:bodyPr>
          <a:lstStyle/>
          <a:p>
            <a:pPr algn="ctr"/>
            <a:r>
              <a:rPr lang="en-US" sz="5000" b="1" dirty="0"/>
              <a:t>GRAD WEAR</a:t>
            </a:r>
            <a:endParaRPr lang="en-US" sz="5000"/>
          </a:p>
        </p:txBody>
      </p:sp>
      <p:sp>
        <p:nvSpPr>
          <p:cNvPr id="5" name="TextBox 4">
            <a:extLst>
              <a:ext uri="{FF2B5EF4-FFF2-40B4-BE49-F238E27FC236}">
                <a16:creationId xmlns:a16="http://schemas.microsoft.com/office/drawing/2014/main" id="{3A2E5B5C-0AE1-4C31-B8AB-092443D80F9A}"/>
              </a:ext>
            </a:extLst>
          </p:cNvPr>
          <p:cNvSpPr txBox="1"/>
          <p:nvPr/>
        </p:nvSpPr>
        <p:spPr>
          <a:xfrm>
            <a:off x="514350" y="2194560"/>
            <a:ext cx="2480057" cy="343771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57150" defTabSz="914400">
              <a:lnSpc>
                <a:spcPct val="90000"/>
              </a:lnSpc>
              <a:spcBef>
                <a:spcPts val="1000"/>
              </a:spcBef>
            </a:pPr>
            <a:r>
              <a:rPr lang="en-US" sz="3000" b="1" dirty="0"/>
              <a:t>Reminder:</a:t>
            </a:r>
          </a:p>
          <a:p>
            <a:pPr marL="57150" defTabSz="914400">
              <a:lnSpc>
                <a:spcPct val="90000"/>
              </a:lnSpc>
              <a:spcBef>
                <a:spcPts val="1000"/>
              </a:spcBef>
            </a:pPr>
            <a:r>
              <a:rPr lang="en-US" sz="2000" dirty="0"/>
              <a:t>You can still purchase Grad Wear online through </a:t>
            </a:r>
            <a:r>
              <a:rPr lang="en-US" sz="2000" dirty="0" err="1"/>
              <a:t>Entripy</a:t>
            </a:r>
            <a:r>
              <a:rPr lang="en-US" sz="2000" dirty="0"/>
              <a:t> Shops.</a:t>
            </a:r>
            <a:endParaRPr lang="en-US"/>
          </a:p>
          <a:p>
            <a:pPr indent="-228600" defTabSz="914400">
              <a:lnSpc>
                <a:spcPct val="90000"/>
              </a:lnSpc>
              <a:spcBef>
                <a:spcPts val="1000"/>
              </a:spcBef>
              <a:buFont typeface="Arial" panose="020B0604020202020204" pitchFamily="34" charset="0"/>
              <a:buChar char="•"/>
            </a:pPr>
            <a:endParaRPr lang="en-US" sz="2000" dirty="0"/>
          </a:p>
          <a:p>
            <a:pPr marL="57150" defTabSz="914400">
              <a:lnSpc>
                <a:spcPct val="90000"/>
              </a:lnSpc>
              <a:spcBef>
                <a:spcPts val="1000"/>
              </a:spcBef>
            </a:pPr>
            <a:r>
              <a:rPr lang="en-US" sz="2000" dirty="0"/>
              <a:t>The link is on the Murdoch Homepage.</a:t>
            </a:r>
          </a:p>
        </p:txBody>
      </p:sp>
      <p:sp>
        <p:nvSpPr>
          <p:cNvPr id="14" name="Rounded Rectangle 14">
            <a:extLst>
              <a:ext uri="{FF2B5EF4-FFF2-40B4-BE49-F238E27FC236}">
                <a16:creationId xmlns:a16="http://schemas.microsoft.com/office/drawing/2014/main" id="{38D32B90-922C-4411-A898-3F03AA80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006" y="1066164"/>
            <a:ext cx="5074461" cy="514837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shirt&#10;&#10;Description automatically generated">
            <a:extLst>
              <a:ext uri="{FF2B5EF4-FFF2-40B4-BE49-F238E27FC236}">
                <a16:creationId xmlns:a16="http://schemas.microsoft.com/office/drawing/2014/main" id="{8A4143E3-1F8A-4BDC-AC12-7E1367A7AEE1}"/>
              </a:ext>
            </a:extLst>
          </p:cNvPr>
          <p:cNvPicPr>
            <a:picLocks noGrp="1" noChangeAspect="1"/>
          </p:cNvPicPr>
          <p:nvPr>
            <p:ph idx="1"/>
          </p:nvPr>
        </p:nvPicPr>
        <p:blipFill rotWithShape="1">
          <a:blip r:embed="rId3"/>
          <a:srcRect l="28484" r="34363" b="-1"/>
          <a:stretch/>
        </p:blipFill>
        <p:spPr>
          <a:xfrm>
            <a:off x="3716504" y="1336566"/>
            <a:ext cx="4595465" cy="4607567"/>
          </a:xfrm>
          <a:prstGeom prst="rect">
            <a:avLst/>
          </a:prstGeom>
        </p:spPr>
      </p:pic>
    </p:spTree>
    <p:extLst>
      <p:ext uri="{BB962C8B-B14F-4D97-AF65-F5344CB8AC3E}">
        <p14:creationId xmlns:p14="http://schemas.microsoft.com/office/powerpoint/2010/main" val="376341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6ED7-5FB2-C053-F918-4E3E806ED98A}"/>
              </a:ext>
            </a:extLst>
          </p:cNvPr>
          <p:cNvSpPr>
            <a:spLocks noGrp="1"/>
          </p:cNvSpPr>
          <p:nvPr>
            <p:ph type="title"/>
          </p:nvPr>
        </p:nvSpPr>
        <p:spPr>
          <a:xfrm>
            <a:off x="2455164" y="594719"/>
            <a:ext cx="6457950" cy="1293028"/>
          </a:xfrm>
        </p:spPr>
        <p:txBody>
          <a:bodyPr>
            <a:normAutofit/>
          </a:bodyPr>
          <a:lstStyle/>
          <a:p>
            <a:r>
              <a:rPr lang="en-US" sz="4400" b="1" dirty="0"/>
              <a:t>SAFE GRAD SLIDESHOW</a:t>
            </a:r>
          </a:p>
        </p:txBody>
      </p:sp>
      <p:sp>
        <p:nvSpPr>
          <p:cNvPr id="3" name="Content Placeholder 2">
            <a:extLst>
              <a:ext uri="{FF2B5EF4-FFF2-40B4-BE49-F238E27FC236}">
                <a16:creationId xmlns:a16="http://schemas.microsoft.com/office/drawing/2014/main" id="{3B31A153-57F9-86D0-E4A9-1E748AA098A3}"/>
              </a:ext>
            </a:extLst>
          </p:cNvPr>
          <p:cNvSpPr>
            <a:spLocks noGrp="1"/>
          </p:cNvSpPr>
          <p:nvPr>
            <p:ph idx="1"/>
          </p:nvPr>
        </p:nvSpPr>
        <p:spPr>
          <a:xfrm>
            <a:off x="507999" y="2194560"/>
            <a:ext cx="4362450" cy="4024125"/>
          </a:xfrm>
        </p:spPr>
        <p:txBody>
          <a:bodyPr>
            <a:noAutofit/>
          </a:bodyPr>
          <a:lstStyle/>
          <a:p>
            <a:pPr marL="0" indent="0">
              <a:buNone/>
            </a:pPr>
            <a:r>
              <a:rPr lang="en-US" sz="3200" dirty="0"/>
              <a:t>Share your “school life” pictures with Mrs. Grehan…..</a:t>
            </a:r>
          </a:p>
          <a:p>
            <a:pPr marL="0" indent="0">
              <a:buNone/>
            </a:pPr>
            <a:endParaRPr lang="en-US" sz="3200" dirty="0"/>
          </a:p>
          <a:p>
            <a:pPr marL="0" indent="0">
              <a:buNone/>
            </a:pPr>
            <a:endParaRPr lang="en-US" sz="3200" dirty="0"/>
          </a:p>
          <a:p>
            <a:pPr marL="0" indent="0">
              <a:buNone/>
            </a:pPr>
            <a:r>
              <a:rPr lang="en-US" sz="3200" dirty="0"/>
              <a:t>This slideshow will run throughout the Safe Grad Event in June.</a:t>
            </a:r>
          </a:p>
        </p:txBody>
      </p:sp>
      <p:pic>
        <p:nvPicPr>
          <p:cNvPr id="4" name="Picture 3" descr="A qr code on a white background&#10;&#10;AI-generated content may be incorrect.">
            <a:extLst>
              <a:ext uri="{FF2B5EF4-FFF2-40B4-BE49-F238E27FC236}">
                <a16:creationId xmlns:a16="http://schemas.microsoft.com/office/drawing/2014/main" id="{E75156C4-31B0-F719-171E-AD0A123C3294}"/>
              </a:ext>
            </a:extLst>
          </p:cNvPr>
          <p:cNvPicPr>
            <a:picLocks noChangeAspect="1"/>
          </p:cNvPicPr>
          <p:nvPr/>
        </p:nvPicPr>
        <p:blipFill>
          <a:blip r:embed="rId2"/>
          <a:srcRect l="587" r="-1" b="-1"/>
          <a:stretch/>
        </p:blipFill>
        <p:spPr>
          <a:xfrm>
            <a:off x="4753809" y="1909758"/>
            <a:ext cx="4159305" cy="4183869"/>
          </a:xfrm>
          <a:prstGeom prst="rect">
            <a:avLst/>
          </a:prstGeom>
        </p:spPr>
      </p:pic>
    </p:spTree>
    <p:extLst>
      <p:ext uri="{BB962C8B-B14F-4D97-AF65-F5344CB8AC3E}">
        <p14:creationId xmlns:p14="http://schemas.microsoft.com/office/powerpoint/2010/main" val="2997610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9">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1"/>
          <p:cNvSpPr>
            <a:spLocks noGrp="1"/>
          </p:cNvSpPr>
          <p:nvPr>
            <p:ph type="ctrTitle"/>
          </p:nvPr>
        </p:nvSpPr>
        <p:spPr>
          <a:xfrm>
            <a:off x="-1673" y="508476"/>
            <a:ext cx="3983352" cy="1394535"/>
          </a:xfrm>
        </p:spPr>
        <p:txBody>
          <a:bodyPr vert="horz" lIns="91440" tIns="45720" rIns="91440" bIns="45720" rtlCol="0" anchor="b">
            <a:normAutofit fontScale="90000"/>
          </a:bodyPr>
          <a:lstStyle/>
          <a:p>
            <a:br>
              <a:rPr lang="en-US" sz="2200" dirty="0"/>
            </a:br>
            <a:r>
              <a:rPr lang="en-US" sz="4800" b="1" dirty="0"/>
              <a:t>DATES to remember.....</a:t>
            </a:r>
            <a:endParaRPr lang="en-US"/>
          </a:p>
        </p:txBody>
      </p:sp>
      <p:sp>
        <p:nvSpPr>
          <p:cNvPr id="3" name="Subtitle 2"/>
          <p:cNvSpPr>
            <a:spLocks noGrp="1"/>
          </p:cNvSpPr>
          <p:nvPr>
            <p:ph type="subTitle" idx="1"/>
          </p:nvPr>
        </p:nvSpPr>
        <p:spPr>
          <a:xfrm>
            <a:off x="30831" y="2276872"/>
            <a:ext cx="4484569" cy="4838357"/>
          </a:xfrm>
        </p:spPr>
        <p:txBody>
          <a:bodyPr vert="horz" lIns="91440" tIns="45720" rIns="91440" bIns="45720" rtlCol="0">
            <a:noAutofit/>
          </a:bodyPr>
          <a:lstStyle/>
          <a:p>
            <a:pPr indent="-228600">
              <a:buFont typeface="Arial" panose="020B0604020202020204" pitchFamily="34" charset="0"/>
              <a:buChar char="•"/>
            </a:pPr>
            <a:r>
              <a:rPr lang="en-US" b="1" dirty="0"/>
              <a:t>Grad Breakfast:</a:t>
            </a:r>
          </a:p>
          <a:p>
            <a:r>
              <a:rPr lang="en-US" b="1" dirty="0"/>
              <a:t>Friday, June 20</a:t>
            </a:r>
            <a:r>
              <a:rPr lang="en-US" b="1" baseline="30000" dirty="0"/>
              <a:t>th</a:t>
            </a:r>
            <a:endParaRPr lang="en-US" b="1" dirty="0"/>
          </a:p>
          <a:p>
            <a:r>
              <a:rPr lang="en-US" sz="1800" b="1" dirty="0"/>
              <a:t>(@ Murdoch MacKay Collegia</a:t>
            </a:r>
            <a:r>
              <a:rPr lang="en-US" b="1" dirty="0"/>
              <a:t>te)</a:t>
            </a:r>
          </a:p>
          <a:p>
            <a:endParaRPr lang="en-US" b="1" dirty="0"/>
          </a:p>
          <a:p>
            <a:pPr indent="-228600">
              <a:buFont typeface="Arial" panose="020B0604020202020204" pitchFamily="34" charset="0"/>
              <a:buChar char="•"/>
            </a:pPr>
            <a:r>
              <a:rPr lang="en-US" b="1" dirty="0"/>
              <a:t>Convocation:</a:t>
            </a:r>
          </a:p>
          <a:p>
            <a:r>
              <a:rPr lang="en-US" b="1" dirty="0"/>
              <a:t>Tuesday, June 24</a:t>
            </a:r>
            <a:r>
              <a:rPr lang="en-US" b="1" baseline="30000" dirty="0"/>
              <a:t>th</a:t>
            </a:r>
            <a:endParaRPr lang="en-US" b="1" dirty="0"/>
          </a:p>
          <a:p>
            <a:r>
              <a:rPr lang="en-US" sz="1800" b="1" dirty="0"/>
              <a:t>(@ Murdoch MacKay Collegiate</a:t>
            </a:r>
            <a:r>
              <a:rPr lang="en-US" b="1" dirty="0"/>
              <a:t>)</a:t>
            </a:r>
          </a:p>
          <a:p>
            <a:endParaRPr lang="en-US" b="1" dirty="0"/>
          </a:p>
          <a:p>
            <a:pPr indent="-228600">
              <a:buFont typeface="Arial" panose="020B0604020202020204" pitchFamily="34" charset="0"/>
              <a:buChar char="•"/>
            </a:pPr>
            <a:r>
              <a:rPr lang="en-US" b="1" dirty="0"/>
              <a:t>Dinner &amp; Dance:</a:t>
            </a:r>
          </a:p>
          <a:p>
            <a:r>
              <a:rPr lang="en-US" b="1" dirty="0"/>
              <a:t>Wednesday, June 25</a:t>
            </a:r>
            <a:r>
              <a:rPr lang="en-US" b="1" baseline="30000" dirty="0"/>
              <a:t>th</a:t>
            </a:r>
            <a:r>
              <a:rPr lang="en-US" b="1" dirty="0"/>
              <a:t> </a:t>
            </a:r>
          </a:p>
          <a:p>
            <a:r>
              <a:rPr lang="en-US" b="1" dirty="0"/>
              <a:t>(@ Club Regent Event Center)</a:t>
            </a:r>
          </a:p>
          <a:p>
            <a:pPr indent="-228600">
              <a:buFont typeface="Arial" panose="020B0604020202020204" pitchFamily="34" charset="0"/>
              <a:buChar char="•"/>
            </a:pPr>
            <a:endParaRPr lang="en-US" b="1" dirty="0"/>
          </a:p>
        </p:txBody>
      </p:sp>
      <p:sp useBgFill="1">
        <p:nvSpPr>
          <p:cNvPr id="19" name="Rectangle 11">
            <a:extLst>
              <a:ext uri="{FF2B5EF4-FFF2-40B4-BE49-F238E27FC236}">
                <a16:creationId xmlns:a16="http://schemas.microsoft.com/office/drawing/2014/main" id="{8D25211A-4CA0-4B53-82BB-1EE7C7F3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3534" y="0"/>
            <a:ext cx="543046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 view of graduates in an outdoor graduation">
            <a:extLst>
              <a:ext uri="{FF2B5EF4-FFF2-40B4-BE49-F238E27FC236}">
                <a16:creationId xmlns:a16="http://schemas.microsoft.com/office/drawing/2014/main" id="{5B505EA2-CC0C-476E-A6C6-0E9305D238E0}"/>
              </a:ext>
            </a:extLst>
          </p:cNvPr>
          <p:cNvPicPr>
            <a:picLocks noChangeAspect="1"/>
          </p:cNvPicPr>
          <p:nvPr/>
        </p:nvPicPr>
        <p:blipFill rotWithShape="1">
          <a:blip r:embed="rId3"/>
          <a:srcRect l="17167" r="32552" b="-1"/>
          <a:stretch/>
        </p:blipFill>
        <p:spPr>
          <a:xfrm>
            <a:off x="3978110" y="10"/>
            <a:ext cx="5165890" cy="6857990"/>
          </a:xfrm>
          <a:prstGeom prst="rect">
            <a:avLst/>
          </a:prstGeom>
        </p:spPr>
      </p:pic>
    </p:spTree>
    <p:extLst>
      <p:ext uri="{BB962C8B-B14F-4D97-AF65-F5344CB8AC3E}">
        <p14:creationId xmlns:p14="http://schemas.microsoft.com/office/powerpoint/2010/main" val="2645977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825581-9F4B-5282-7694-C10F46B3A7A5}"/>
              </a:ext>
            </a:extLst>
          </p:cNvPr>
          <p:cNvSpPr>
            <a:spLocks noGrp="1"/>
          </p:cNvSpPr>
          <p:nvPr>
            <p:ph idx="1"/>
          </p:nvPr>
        </p:nvSpPr>
        <p:spPr>
          <a:xfrm>
            <a:off x="594360" y="292963"/>
            <a:ext cx="7955280" cy="5970677"/>
          </a:xfrm>
        </p:spPr>
        <p:txBody>
          <a:bodyPr/>
          <a:lstStyle/>
          <a:p>
            <a:pPr algn="ctr"/>
            <a:endParaRPr lang="en-US" u="sng" dirty="0">
              <a:solidFill>
                <a:srgbClr val="F0532B"/>
              </a:solidFill>
              <a:hlinkClick r:id="rId2">
                <a:extLst>
                  <a:ext uri="{A12FA001-AC4F-418D-AE19-62706E023703}">
                    <ahyp:hlinkClr xmlns:ahyp="http://schemas.microsoft.com/office/drawing/2018/hyperlinkcolor" val="tx"/>
                  </a:ext>
                </a:extLst>
              </a:hlinkClick>
            </a:endParaRPr>
          </a:p>
          <a:p>
            <a:pPr marL="0" indent="0" algn="ctr">
              <a:buNone/>
            </a:pPr>
            <a:r>
              <a:rPr lang="en-US" sz="3500" b="1"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Complete this form</a:t>
            </a:r>
          </a:p>
          <a:p>
            <a:pPr marL="0" indent="0" algn="ctr">
              <a:buNone/>
            </a:pPr>
            <a:r>
              <a:rPr lang="en-US" sz="4000" b="1"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must be done by MAY 9</a:t>
            </a:r>
            <a:r>
              <a:rPr lang="en-US" sz="4000" b="1" baseline="300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TH</a:t>
            </a:r>
            <a:r>
              <a:rPr lang="en-US" sz="4000" b="1"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endParaRPr lang="en-US" dirty="0">
              <a:solidFill>
                <a:srgbClr val="F0532B"/>
              </a:solidFill>
              <a:hlinkClick r:id="rId2">
                <a:extLst>
                  <a:ext uri="{A12FA001-AC4F-418D-AE19-62706E023703}">
                    <ahyp:hlinkClr xmlns:ahyp="http://schemas.microsoft.com/office/drawing/2018/hyperlinkcolor" val="tx"/>
                  </a:ext>
                </a:extLst>
              </a:hlinkClick>
            </a:endParaRPr>
          </a:p>
          <a:p>
            <a:pPr marL="0" indent="0" algn="ctr">
              <a:buNone/>
            </a:pPr>
            <a:endParaRPr lang="en-US" dirty="0"/>
          </a:p>
          <a:p>
            <a:pPr marL="0" indent="0" algn="ctr">
              <a:buNone/>
            </a:pPr>
            <a:endParaRPr lang="en-US" dirty="0"/>
          </a:p>
        </p:txBody>
      </p:sp>
      <p:pic>
        <p:nvPicPr>
          <p:cNvPr id="4" name="Picture 3" descr="A qr code on a blue background&#10;&#10;AI-generated content may be incorrect.">
            <a:extLst>
              <a:ext uri="{FF2B5EF4-FFF2-40B4-BE49-F238E27FC236}">
                <a16:creationId xmlns:a16="http://schemas.microsoft.com/office/drawing/2014/main" id="{1BE9BEC4-6D23-AC63-2726-BA75A353FC56}"/>
              </a:ext>
            </a:extLst>
          </p:cNvPr>
          <p:cNvPicPr>
            <a:picLocks noChangeAspect="1"/>
          </p:cNvPicPr>
          <p:nvPr/>
        </p:nvPicPr>
        <p:blipFill>
          <a:blip r:embed="rId3" cstate="print">
            <a:extLst>
              <a:ext uri="{28A0092B-C50C-407E-A947-70E740481C1C}">
                <a14:useLocalDpi xmlns:a14="http://schemas.microsoft.com/office/drawing/2010/main" val="0"/>
              </a:ext>
            </a:extLst>
          </a:blip>
          <a:srcRect l="23600" t="34800" r="23733" b="12800"/>
          <a:stretch/>
        </p:blipFill>
        <p:spPr>
          <a:xfrm>
            <a:off x="2537460" y="2215163"/>
            <a:ext cx="4069080" cy="4048477"/>
          </a:xfrm>
          <a:prstGeom prst="rect">
            <a:avLst/>
          </a:prstGeom>
        </p:spPr>
      </p:pic>
    </p:spTree>
    <p:extLst>
      <p:ext uri="{BB962C8B-B14F-4D97-AF65-F5344CB8AC3E}">
        <p14:creationId xmlns:p14="http://schemas.microsoft.com/office/powerpoint/2010/main" val="4223372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9F731-604D-4774-910A-112CE59EE27A}"/>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b="1">
                <a:solidFill>
                  <a:schemeClr val="tx1">
                    <a:lumMod val="85000"/>
                    <a:lumOff val="15000"/>
                  </a:schemeClr>
                </a:solidFill>
              </a:rPr>
              <a:t>??Questions??</a:t>
            </a:r>
          </a:p>
        </p:txBody>
      </p:sp>
      <p:pic>
        <p:nvPicPr>
          <p:cNvPr id="5" name="Content Placeholder 4">
            <a:extLst>
              <a:ext uri="{FF2B5EF4-FFF2-40B4-BE49-F238E27FC236}">
                <a16:creationId xmlns:a16="http://schemas.microsoft.com/office/drawing/2014/main" id="{79003FBF-B527-454C-A3E5-1C13D5B135A3}"/>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62"/>
          <a:stretch/>
        </p:blipFill>
        <p:spPr>
          <a:xfrm>
            <a:off x="20" y="10"/>
            <a:ext cx="9143980" cy="6857990"/>
          </a:xfrm>
          <a:prstGeom prst="rect">
            <a:avLst/>
          </a:prstGeom>
        </p:spPr>
      </p:pic>
      <p:sp>
        <p:nvSpPr>
          <p:cNvPr id="3" name="TextBox 2">
            <a:extLst>
              <a:ext uri="{FF2B5EF4-FFF2-40B4-BE49-F238E27FC236}">
                <a16:creationId xmlns:a16="http://schemas.microsoft.com/office/drawing/2014/main" id="{B7D8748B-1F01-4B3A-8B2B-A861344EA929}"/>
              </a:ext>
            </a:extLst>
          </p:cNvPr>
          <p:cNvSpPr txBox="1"/>
          <p:nvPr/>
        </p:nvSpPr>
        <p:spPr>
          <a:xfrm>
            <a:off x="2693505" y="4373217"/>
            <a:ext cx="37470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dirty="0">
                <a:solidFill>
                  <a:srgbClr val="000000"/>
                </a:solidFill>
              </a:rPr>
              <a:t>??QUESTIONS??</a:t>
            </a:r>
          </a:p>
        </p:txBody>
      </p:sp>
    </p:spTree>
    <p:extLst>
      <p:ext uri="{BB962C8B-B14F-4D97-AF65-F5344CB8AC3E}">
        <p14:creationId xmlns:p14="http://schemas.microsoft.com/office/powerpoint/2010/main" val="3151341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1DD58-10B7-4F4C-BBAC-9998597E82DF}"/>
              </a:ext>
            </a:extLst>
          </p:cNvPr>
          <p:cNvSpPr>
            <a:spLocks noGrp="1"/>
          </p:cNvSpPr>
          <p:nvPr>
            <p:ph type="title"/>
          </p:nvPr>
        </p:nvSpPr>
        <p:spPr>
          <a:xfrm>
            <a:off x="2975674" y="764373"/>
            <a:ext cx="5653975" cy="1293028"/>
          </a:xfrm>
        </p:spPr>
        <p:txBody>
          <a:bodyPr>
            <a:normAutofit/>
          </a:bodyPr>
          <a:lstStyle/>
          <a:p>
            <a:pPr algn="ctr"/>
            <a:r>
              <a:rPr lang="en-US" b="1" i="1" dirty="0"/>
              <a:t>Grad Breakfast</a:t>
            </a:r>
          </a:p>
        </p:txBody>
      </p:sp>
      <p:sp>
        <p:nvSpPr>
          <p:cNvPr id="13" name="Rounded Rectangle 17">
            <a:extLst>
              <a:ext uri="{FF2B5EF4-FFF2-40B4-BE49-F238E27FC236}">
                <a16:creationId xmlns:a16="http://schemas.microsoft.com/office/drawing/2014/main" id="{10C490BD-75C3-4792-B5B9-624562F661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54" y="804908"/>
            <a:ext cx="1839494" cy="2450592"/>
          </a:xfrm>
          <a:prstGeom prst="roundRect">
            <a:avLst>
              <a:gd name="adj" fmla="val 3468"/>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cupcake&#10;&#10;Description automatically generated with low confidence">
            <a:extLst>
              <a:ext uri="{FF2B5EF4-FFF2-40B4-BE49-F238E27FC236}">
                <a16:creationId xmlns:a16="http://schemas.microsoft.com/office/drawing/2014/main" id="{1038D5B5-5EEB-4B28-AF56-9A53F2FFB63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9220" y="1285841"/>
            <a:ext cx="1487871" cy="1487871"/>
          </a:xfrm>
          <a:prstGeom prst="rect">
            <a:avLst/>
          </a:prstGeom>
        </p:spPr>
      </p:pic>
      <p:sp>
        <p:nvSpPr>
          <p:cNvPr id="15" name="Rounded Rectangle 29">
            <a:extLst>
              <a:ext uri="{FF2B5EF4-FFF2-40B4-BE49-F238E27FC236}">
                <a16:creationId xmlns:a16="http://schemas.microsoft.com/office/drawing/2014/main" id="{6E69AFEB-74EF-4F5D-9403-831ED83EC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54" y="3595874"/>
            <a:ext cx="1839494" cy="2450592"/>
          </a:xfrm>
          <a:prstGeom prst="roundRect">
            <a:avLst>
              <a:gd name="adj" fmla="val 3468"/>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with medium confidence">
            <a:extLst>
              <a:ext uri="{FF2B5EF4-FFF2-40B4-BE49-F238E27FC236}">
                <a16:creationId xmlns:a16="http://schemas.microsoft.com/office/drawing/2014/main" id="{6C5364CE-19EA-4AE6-A515-52F383E4D9D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79220" y="4077234"/>
            <a:ext cx="1487871" cy="1487871"/>
          </a:xfrm>
          <a:prstGeom prst="rect">
            <a:avLst/>
          </a:prstGeom>
        </p:spPr>
      </p:pic>
      <p:sp>
        <p:nvSpPr>
          <p:cNvPr id="3" name="Content Placeholder 2">
            <a:extLst>
              <a:ext uri="{FF2B5EF4-FFF2-40B4-BE49-F238E27FC236}">
                <a16:creationId xmlns:a16="http://schemas.microsoft.com/office/drawing/2014/main" id="{324A2724-333D-4FF0-B994-B09B07AF7F69}"/>
              </a:ext>
            </a:extLst>
          </p:cNvPr>
          <p:cNvSpPr>
            <a:spLocks noGrp="1"/>
          </p:cNvSpPr>
          <p:nvPr>
            <p:ph idx="1"/>
          </p:nvPr>
        </p:nvSpPr>
        <p:spPr>
          <a:xfrm>
            <a:off x="2975674" y="2194560"/>
            <a:ext cx="5596826" cy="4024125"/>
          </a:xfrm>
        </p:spPr>
        <p:txBody>
          <a:bodyPr vert="horz" lIns="91440" tIns="45720" rIns="91440" bIns="45720" rtlCol="0" anchor="t">
            <a:normAutofit/>
          </a:bodyPr>
          <a:lstStyle/>
          <a:p>
            <a:pPr marL="0" indent="0" algn="ctr">
              <a:buNone/>
            </a:pPr>
            <a:r>
              <a:rPr lang="en-US" sz="4000" b="1" dirty="0"/>
              <a:t>Friday, June 20</a:t>
            </a:r>
            <a:r>
              <a:rPr lang="en-US" sz="4000" b="1" baseline="30000" dirty="0"/>
              <a:t>th</a:t>
            </a:r>
            <a:r>
              <a:rPr lang="en-US" sz="4000" b="1" dirty="0"/>
              <a:t> </a:t>
            </a:r>
          </a:p>
          <a:p>
            <a:pPr marL="0" indent="0" algn="ctr">
              <a:buNone/>
            </a:pPr>
            <a:r>
              <a:rPr lang="en-US" sz="4000" b="1" dirty="0"/>
              <a:t>9:30 am</a:t>
            </a:r>
          </a:p>
          <a:p>
            <a:pPr marL="0" indent="0" algn="ctr">
              <a:buNone/>
            </a:pPr>
            <a:r>
              <a:rPr lang="en-US" sz="4000" b="1" dirty="0"/>
              <a:t>@ Murdoch MacKay Collegiate</a:t>
            </a:r>
          </a:p>
          <a:p>
            <a:pPr marL="0" indent="0">
              <a:buNone/>
            </a:pPr>
            <a:endParaRPr lang="en-US" sz="4000" b="1" dirty="0"/>
          </a:p>
        </p:txBody>
      </p:sp>
    </p:spTree>
    <p:extLst>
      <p:ext uri="{BB962C8B-B14F-4D97-AF65-F5344CB8AC3E}">
        <p14:creationId xmlns:p14="http://schemas.microsoft.com/office/powerpoint/2010/main" val="2934533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4DE5E-F513-3B7F-6AB0-F50276FD2277}"/>
              </a:ext>
            </a:extLst>
          </p:cNvPr>
          <p:cNvSpPr>
            <a:spLocks noGrp="1"/>
          </p:cNvSpPr>
          <p:nvPr>
            <p:ph type="title"/>
          </p:nvPr>
        </p:nvSpPr>
        <p:spPr>
          <a:xfrm>
            <a:off x="3233057" y="274516"/>
            <a:ext cx="6377940" cy="1293028"/>
          </a:xfrm>
        </p:spPr>
        <p:txBody>
          <a:bodyPr/>
          <a:lstStyle/>
          <a:p>
            <a:pPr algn="ctr"/>
            <a:r>
              <a:rPr lang="en-GB" i="1" dirty="0"/>
              <a:t>GRAD BREAKFAST DETAILS</a:t>
            </a:r>
            <a:endParaRPr lang="en-US"/>
          </a:p>
        </p:txBody>
      </p:sp>
      <p:sp>
        <p:nvSpPr>
          <p:cNvPr id="3" name="Content Placeholder 2">
            <a:extLst>
              <a:ext uri="{FF2B5EF4-FFF2-40B4-BE49-F238E27FC236}">
                <a16:creationId xmlns:a16="http://schemas.microsoft.com/office/drawing/2014/main" id="{E7F0CBBA-AF49-5C79-58FC-FFB31C6DBF08}"/>
              </a:ext>
            </a:extLst>
          </p:cNvPr>
          <p:cNvSpPr>
            <a:spLocks noGrp="1"/>
          </p:cNvSpPr>
          <p:nvPr>
            <p:ph idx="1"/>
          </p:nvPr>
        </p:nvSpPr>
        <p:spPr>
          <a:xfrm>
            <a:off x="594360" y="1510801"/>
            <a:ext cx="7955280" cy="4069080"/>
          </a:xfrm>
        </p:spPr>
        <p:txBody>
          <a:bodyPr vert="horz" lIns="91440" tIns="45720" rIns="91440" bIns="45720" rtlCol="0" anchor="t">
            <a:noAutofit/>
          </a:bodyPr>
          <a:lstStyle/>
          <a:p>
            <a:r>
              <a:rPr lang="en-US" sz="2800" dirty="0">
                <a:ea typeface="+mn-lt"/>
                <a:cs typeface="+mn-lt"/>
              </a:rPr>
              <a:t>Arrive between 9:30 am and 10 am at the North Doors!</a:t>
            </a:r>
          </a:p>
          <a:p>
            <a:r>
              <a:rPr lang="en-US" sz="2800" dirty="0">
                <a:ea typeface="+mn-lt"/>
                <a:cs typeface="+mn-lt"/>
              </a:rPr>
              <a:t>Put your handprint and signature on the Grad Handprint Mural. </a:t>
            </a:r>
          </a:p>
          <a:p>
            <a:r>
              <a:rPr lang="en-US" sz="2800" dirty="0">
                <a:ea typeface="+mn-lt"/>
                <a:cs typeface="+mn-lt"/>
              </a:rPr>
              <a:t>Go to the big gym.</a:t>
            </a:r>
          </a:p>
          <a:p>
            <a:r>
              <a:rPr lang="en-US" sz="2800" dirty="0">
                <a:ea typeface="+mn-lt"/>
                <a:cs typeface="+mn-lt"/>
              </a:rPr>
              <a:t>Breakfast will begin at 10 am!</a:t>
            </a:r>
          </a:p>
          <a:p>
            <a:r>
              <a:rPr lang="en-US" sz="2800" dirty="0">
                <a:ea typeface="+mn-lt"/>
                <a:cs typeface="+mn-lt"/>
              </a:rPr>
              <a:t>Enjoy a breakfast of pancakes, sausages, fresh fruit, and juice/water.</a:t>
            </a:r>
            <a:endParaRPr lang="en-US" sz="2800" dirty="0"/>
          </a:p>
          <a:p>
            <a:r>
              <a:rPr lang="en-US" sz="2800" dirty="0">
                <a:ea typeface="+mn-lt"/>
                <a:cs typeface="+mn-lt"/>
              </a:rPr>
              <a:t>Before you leave, pick up your Cap &amp; Gown at the North Doors.</a:t>
            </a:r>
          </a:p>
          <a:p>
            <a:endParaRPr lang="en-US" sz="2800" dirty="0">
              <a:ea typeface="+mn-lt"/>
              <a:cs typeface="+mn-lt"/>
            </a:endParaRPr>
          </a:p>
          <a:p>
            <a:endParaRPr lang="en-US" sz="2800" dirty="0">
              <a:ea typeface="+mn-lt"/>
              <a:cs typeface="+mn-lt"/>
            </a:endParaRPr>
          </a:p>
          <a:p>
            <a:endParaRPr lang="en-GB" dirty="0"/>
          </a:p>
        </p:txBody>
      </p:sp>
    </p:spTree>
    <p:extLst>
      <p:ext uri="{BB962C8B-B14F-4D97-AF65-F5344CB8AC3E}">
        <p14:creationId xmlns:p14="http://schemas.microsoft.com/office/powerpoint/2010/main" val="1624542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1DD58-10B7-4F4C-BBAC-9998597E82DF}"/>
              </a:ext>
            </a:extLst>
          </p:cNvPr>
          <p:cNvSpPr>
            <a:spLocks noGrp="1"/>
          </p:cNvSpPr>
          <p:nvPr>
            <p:ph type="title"/>
          </p:nvPr>
        </p:nvSpPr>
        <p:spPr>
          <a:xfrm>
            <a:off x="2975674" y="764373"/>
            <a:ext cx="5653975" cy="1293028"/>
          </a:xfrm>
        </p:spPr>
        <p:txBody>
          <a:bodyPr>
            <a:normAutofit/>
          </a:bodyPr>
          <a:lstStyle/>
          <a:p>
            <a:pPr algn="ctr"/>
            <a:r>
              <a:rPr lang="en-US" b="1" i="1" dirty="0"/>
              <a:t>CONVOCATION</a:t>
            </a:r>
            <a:endParaRPr lang="en-US" dirty="0"/>
          </a:p>
        </p:txBody>
      </p:sp>
      <p:sp>
        <p:nvSpPr>
          <p:cNvPr id="13" name="Rounded Rectangle 17">
            <a:extLst>
              <a:ext uri="{FF2B5EF4-FFF2-40B4-BE49-F238E27FC236}">
                <a16:creationId xmlns:a16="http://schemas.microsoft.com/office/drawing/2014/main" id="{10C490BD-75C3-4792-B5B9-624562F661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54" y="804908"/>
            <a:ext cx="1839494" cy="2450592"/>
          </a:xfrm>
          <a:prstGeom prst="roundRect">
            <a:avLst>
              <a:gd name="adj" fmla="val 3468"/>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9">
            <a:extLst>
              <a:ext uri="{FF2B5EF4-FFF2-40B4-BE49-F238E27FC236}">
                <a16:creationId xmlns:a16="http://schemas.microsoft.com/office/drawing/2014/main" id="{6E69AFEB-74EF-4F5D-9403-831ED83EC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54" y="3595874"/>
            <a:ext cx="1839494" cy="2450592"/>
          </a:xfrm>
          <a:prstGeom prst="roundRect">
            <a:avLst>
              <a:gd name="adj" fmla="val 3468"/>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4A2724-333D-4FF0-B994-B09B07AF7F69}"/>
              </a:ext>
            </a:extLst>
          </p:cNvPr>
          <p:cNvSpPr>
            <a:spLocks noGrp="1"/>
          </p:cNvSpPr>
          <p:nvPr>
            <p:ph idx="1"/>
          </p:nvPr>
        </p:nvSpPr>
        <p:spPr>
          <a:xfrm>
            <a:off x="2975674" y="2194560"/>
            <a:ext cx="5596826" cy="4024125"/>
          </a:xfrm>
        </p:spPr>
        <p:txBody>
          <a:bodyPr vert="horz" lIns="91440" tIns="45720" rIns="91440" bIns="45720" rtlCol="0" anchor="t">
            <a:normAutofit/>
          </a:bodyPr>
          <a:lstStyle/>
          <a:p>
            <a:pPr marL="0" indent="0" algn="ctr">
              <a:buNone/>
            </a:pPr>
            <a:r>
              <a:rPr lang="en-US" sz="4000" b="1" dirty="0"/>
              <a:t>Tuesday, June 24</a:t>
            </a:r>
            <a:r>
              <a:rPr lang="en-US" sz="4000" b="1" baseline="30000" dirty="0"/>
              <a:t>th</a:t>
            </a:r>
            <a:r>
              <a:rPr lang="en-US" sz="4000" b="1" dirty="0"/>
              <a:t> </a:t>
            </a:r>
            <a:endParaRPr lang="en-US" sz="4000" b="1" baseline="30000" dirty="0"/>
          </a:p>
          <a:p>
            <a:pPr marL="0" indent="0" algn="ctr">
              <a:buNone/>
            </a:pPr>
            <a:endParaRPr lang="en-US" sz="4000" b="1" dirty="0"/>
          </a:p>
          <a:p>
            <a:pPr marL="0" indent="0" algn="ctr">
              <a:buNone/>
            </a:pPr>
            <a:r>
              <a:rPr lang="en-US" sz="4000" b="1" dirty="0"/>
              <a:t>@ Murdoch MacKay Collegiate</a:t>
            </a:r>
          </a:p>
          <a:p>
            <a:pPr marL="0" indent="0">
              <a:buNone/>
            </a:pPr>
            <a:endParaRPr lang="en-US" sz="4000" b="1" dirty="0"/>
          </a:p>
        </p:txBody>
      </p:sp>
      <p:pic>
        <p:nvPicPr>
          <p:cNvPr id="6" name="Picture 4" descr="Close-up of four hands holding graduation caps with gold tassels against a blue sky">
            <a:extLst>
              <a:ext uri="{FF2B5EF4-FFF2-40B4-BE49-F238E27FC236}">
                <a16:creationId xmlns:a16="http://schemas.microsoft.com/office/drawing/2014/main" id="{60B39002-443C-CA39-0EB0-E0CA47583C09}"/>
              </a:ext>
            </a:extLst>
          </p:cNvPr>
          <p:cNvPicPr>
            <a:picLocks noChangeAspect="1"/>
          </p:cNvPicPr>
          <p:nvPr/>
        </p:nvPicPr>
        <p:blipFill rotWithShape="1">
          <a:blip r:embed="rId2"/>
          <a:srcRect l="39515" r="26503"/>
          <a:stretch/>
        </p:blipFill>
        <p:spPr>
          <a:xfrm>
            <a:off x="-3702" y="105223"/>
            <a:ext cx="3227058" cy="6857989"/>
          </a:xfrm>
          <a:prstGeom prst="rect">
            <a:avLst/>
          </a:prstGeom>
        </p:spPr>
      </p:pic>
    </p:spTree>
    <p:extLst>
      <p:ext uri="{BB962C8B-B14F-4D97-AF65-F5344CB8AC3E}">
        <p14:creationId xmlns:p14="http://schemas.microsoft.com/office/powerpoint/2010/main" val="3088762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843B-46D3-20DE-4B99-7255E1A59BA5}"/>
              </a:ext>
            </a:extLst>
          </p:cNvPr>
          <p:cNvSpPr>
            <a:spLocks noGrp="1"/>
          </p:cNvSpPr>
          <p:nvPr>
            <p:ph type="title"/>
          </p:nvPr>
        </p:nvSpPr>
        <p:spPr>
          <a:xfrm>
            <a:off x="2209959" y="515687"/>
            <a:ext cx="6377940" cy="1436500"/>
          </a:xfrm>
        </p:spPr>
        <p:txBody>
          <a:bodyPr>
            <a:normAutofit fontScale="90000"/>
          </a:bodyPr>
          <a:lstStyle/>
          <a:p>
            <a:r>
              <a:rPr lang="en-GB" b="1" dirty="0"/>
              <a:t>**IMPORTANT**</a:t>
            </a:r>
            <a:br>
              <a:rPr lang="en-GB" b="1" dirty="0"/>
            </a:br>
            <a:r>
              <a:rPr lang="en-GB" b="1" dirty="0"/>
              <a:t>DURING </a:t>
            </a:r>
            <a:r>
              <a:rPr lang="en-GB" b="1" dirty="0" err="1"/>
              <a:t>THe</a:t>
            </a:r>
            <a:r>
              <a:rPr lang="en-GB" b="1" dirty="0"/>
              <a:t> days before convocation....</a:t>
            </a:r>
          </a:p>
        </p:txBody>
      </p:sp>
      <p:sp>
        <p:nvSpPr>
          <p:cNvPr id="3" name="Content Placeholder 2">
            <a:extLst>
              <a:ext uri="{FF2B5EF4-FFF2-40B4-BE49-F238E27FC236}">
                <a16:creationId xmlns:a16="http://schemas.microsoft.com/office/drawing/2014/main" id="{74465D1A-D4BA-84DC-E572-CE30E8115B15}"/>
              </a:ext>
            </a:extLst>
          </p:cNvPr>
          <p:cNvSpPr>
            <a:spLocks noGrp="1"/>
          </p:cNvSpPr>
          <p:nvPr>
            <p:ph idx="1"/>
          </p:nvPr>
        </p:nvSpPr>
        <p:spPr>
          <a:xfrm>
            <a:off x="594360" y="1714909"/>
            <a:ext cx="7955280" cy="4548731"/>
          </a:xfrm>
        </p:spPr>
        <p:txBody>
          <a:bodyPr vert="horz" lIns="91440" tIns="45720" rIns="91440" bIns="45720" rtlCol="0" anchor="t">
            <a:noAutofit/>
          </a:bodyPr>
          <a:lstStyle/>
          <a:p>
            <a:pPr marL="0" indent="0">
              <a:buNone/>
            </a:pPr>
            <a:endParaRPr lang="en-GB" dirty="0"/>
          </a:p>
          <a:p>
            <a:r>
              <a:rPr lang="en-GB" sz="3600" dirty="0"/>
              <a:t>Take pictures in your Cap &amp; Gown with family and friends.</a:t>
            </a:r>
          </a:p>
          <a:p>
            <a:pPr marL="0" indent="0">
              <a:buNone/>
            </a:pPr>
            <a:endParaRPr lang="en-GB" sz="3600" dirty="0"/>
          </a:p>
          <a:p>
            <a:r>
              <a:rPr lang="en-GB" sz="3600" dirty="0"/>
              <a:t>You will </a:t>
            </a:r>
            <a:r>
              <a:rPr lang="en-GB" sz="3600" b="1" u="sng" dirty="0"/>
              <a:t>not</a:t>
            </a:r>
            <a:r>
              <a:rPr lang="en-GB" sz="3600" dirty="0"/>
              <a:t> have time after your Convocation Appointment to take pictures since you have to return your Cap &amp; Gown right after your appointment time.</a:t>
            </a:r>
          </a:p>
        </p:txBody>
      </p:sp>
    </p:spTree>
    <p:extLst>
      <p:ext uri="{BB962C8B-B14F-4D97-AF65-F5344CB8AC3E}">
        <p14:creationId xmlns:p14="http://schemas.microsoft.com/office/powerpoint/2010/main" val="1036488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BE12-AD4B-4315-98F7-EBED23EA4564}"/>
              </a:ext>
            </a:extLst>
          </p:cNvPr>
          <p:cNvSpPr>
            <a:spLocks noGrp="1"/>
          </p:cNvSpPr>
          <p:nvPr>
            <p:ph type="title"/>
          </p:nvPr>
        </p:nvSpPr>
        <p:spPr>
          <a:xfrm>
            <a:off x="464819" y="764373"/>
            <a:ext cx="4692968" cy="1293028"/>
          </a:xfrm>
        </p:spPr>
        <p:txBody>
          <a:bodyPr>
            <a:normAutofit/>
          </a:bodyPr>
          <a:lstStyle/>
          <a:p>
            <a:pPr algn="ctr"/>
            <a:r>
              <a:rPr lang="en-GB" b="1" i="1" dirty="0"/>
              <a:t>CONVOCATION DETAILS</a:t>
            </a:r>
            <a:endParaRPr lang="en-US" i="1"/>
          </a:p>
        </p:txBody>
      </p:sp>
      <p:sp>
        <p:nvSpPr>
          <p:cNvPr id="3" name="Content Placeholder 2">
            <a:extLst>
              <a:ext uri="{FF2B5EF4-FFF2-40B4-BE49-F238E27FC236}">
                <a16:creationId xmlns:a16="http://schemas.microsoft.com/office/drawing/2014/main" id="{EBC57606-74FF-4CFB-B6EF-71B9A1BFDACB}"/>
              </a:ext>
            </a:extLst>
          </p:cNvPr>
          <p:cNvSpPr>
            <a:spLocks noGrp="1"/>
          </p:cNvSpPr>
          <p:nvPr>
            <p:ph idx="1"/>
          </p:nvPr>
        </p:nvSpPr>
        <p:spPr>
          <a:xfrm>
            <a:off x="464820" y="2194560"/>
            <a:ext cx="4921567" cy="4024125"/>
          </a:xfrm>
        </p:spPr>
        <p:txBody>
          <a:bodyPr vert="horz" lIns="91440" tIns="45720" rIns="91440" bIns="45720" rtlCol="0" anchor="t">
            <a:normAutofit/>
          </a:bodyPr>
          <a:lstStyle/>
          <a:p>
            <a:pPr marL="0" indent="0" algn="ctr">
              <a:buNone/>
            </a:pPr>
            <a:endParaRPr lang="en-US" sz="2400" b="1" dirty="0"/>
          </a:p>
          <a:p>
            <a:pPr marL="0" indent="0">
              <a:buNone/>
            </a:pPr>
            <a:endParaRPr lang="en-GB" dirty="0"/>
          </a:p>
        </p:txBody>
      </p:sp>
      <p:sp useBgFill="1">
        <p:nvSpPr>
          <p:cNvPr id="9" name="Rectangle 8">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1555" y="0"/>
            <a:ext cx="3752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lose-up of four hands holding graduation caps with gold tassels against a blue sky">
            <a:extLst>
              <a:ext uri="{FF2B5EF4-FFF2-40B4-BE49-F238E27FC236}">
                <a16:creationId xmlns:a16="http://schemas.microsoft.com/office/drawing/2014/main" id="{81774248-32B9-41DA-B474-54E59B841213}"/>
              </a:ext>
            </a:extLst>
          </p:cNvPr>
          <p:cNvPicPr>
            <a:picLocks noChangeAspect="1"/>
          </p:cNvPicPr>
          <p:nvPr/>
        </p:nvPicPr>
        <p:blipFill rotWithShape="1">
          <a:blip r:embed="rId2"/>
          <a:srcRect l="39515" r="26503"/>
          <a:stretch/>
        </p:blipFill>
        <p:spPr>
          <a:xfrm>
            <a:off x="5639562" y="10"/>
            <a:ext cx="3504438" cy="6857989"/>
          </a:xfrm>
          <a:prstGeom prst="rect">
            <a:avLst/>
          </a:prstGeom>
        </p:spPr>
      </p:pic>
      <p:graphicFrame>
        <p:nvGraphicFramePr>
          <p:cNvPr id="5" name="Table 4">
            <a:extLst>
              <a:ext uri="{FF2B5EF4-FFF2-40B4-BE49-F238E27FC236}">
                <a16:creationId xmlns:a16="http://schemas.microsoft.com/office/drawing/2014/main" id="{3BB0D35B-81AE-AEBB-0453-D59717513891}"/>
              </a:ext>
            </a:extLst>
          </p:cNvPr>
          <p:cNvGraphicFramePr>
            <a:graphicFrameLocks noGrp="1"/>
          </p:cNvGraphicFramePr>
          <p:nvPr>
            <p:extLst>
              <p:ext uri="{D42A27DB-BD31-4B8C-83A1-F6EECF244321}">
                <p14:modId xmlns:p14="http://schemas.microsoft.com/office/powerpoint/2010/main" val="1427091536"/>
              </p:ext>
            </p:extLst>
          </p:nvPr>
        </p:nvGraphicFramePr>
        <p:xfrm>
          <a:off x="189131" y="2057400"/>
          <a:ext cx="5244344" cy="4815840"/>
        </p:xfrm>
        <a:graphic>
          <a:graphicData uri="http://schemas.openxmlformats.org/drawingml/2006/table">
            <a:tbl>
              <a:tblPr firstRow="1" firstCol="1" bandRow="1">
                <a:tableStyleId>{5C22544A-7EE6-4342-B048-85BDC9FD1C3A}</a:tableStyleId>
              </a:tblPr>
              <a:tblGrid>
                <a:gridCol w="5244344">
                  <a:extLst>
                    <a:ext uri="{9D8B030D-6E8A-4147-A177-3AD203B41FA5}">
                      <a16:colId xmlns:a16="http://schemas.microsoft.com/office/drawing/2014/main" val="3464085801"/>
                    </a:ext>
                  </a:extLst>
                </a:gridCol>
              </a:tblGrid>
              <a:tr h="4626863">
                <a:tc>
                  <a:txBody>
                    <a:bodyPr/>
                    <a:lstStyle/>
                    <a:p>
                      <a:pPr marL="342900" marR="0" lvl="0" indent="-342900">
                        <a:spcBef>
                          <a:spcPts val="0"/>
                        </a:spcBef>
                        <a:spcAft>
                          <a:spcPts val="0"/>
                        </a:spcAft>
                        <a:buFont typeface="Symbol" panose="05050102010706020507" pitchFamily="18" charset="2"/>
                        <a:buChar char=""/>
                      </a:pPr>
                      <a:r>
                        <a:rPr lang="en-US" sz="1900" b="0" dirty="0">
                          <a:effectLst/>
                        </a:rPr>
                        <a:t>Graduates will sign-up online for a convocation appointment time slot.</a:t>
                      </a:r>
                    </a:p>
                    <a:p>
                      <a:pPr marL="342900" marR="0" lvl="0" indent="-342900">
                        <a:spcBef>
                          <a:spcPts val="0"/>
                        </a:spcBef>
                        <a:spcAft>
                          <a:spcPts val="0"/>
                        </a:spcAft>
                        <a:buFont typeface="Symbol" panose="05050102010706020507" pitchFamily="18" charset="2"/>
                        <a:buChar char=""/>
                      </a:pPr>
                      <a:r>
                        <a:rPr lang="en-US" sz="1900" b="0" dirty="0">
                          <a:effectLst/>
                        </a:rPr>
                        <a:t>There will be 4 time-slots throughout the day and each graduate must choose one. The times are: 9:00am, 10:30am, 1:00pm and 2:30pm.</a:t>
                      </a:r>
                    </a:p>
                    <a:p>
                      <a:pPr marL="342900" marR="0" lvl="0" indent="-342900">
                        <a:spcBef>
                          <a:spcPts val="0"/>
                        </a:spcBef>
                        <a:spcAft>
                          <a:spcPts val="0"/>
                        </a:spcAft>
                        <a:buFont typeface="Symbol" panose="05050102010706020507" pitchFamily="18" charset="2"/>
                        <a:buChar char=""/>
                      </a:pPr>
                      <a:r>
                        <a:rPr lang="en-US" sz="1900" b="0" dirty="0">
                          <a:effectLst/>
                        </a:rPr>
                        <a:t>Sign-Up for Ceremony times will be from </a:t>
                      </a:r>
                      <a:r>
                        <a:rPr lang="en-US" sz="1900" b="1" dirty="0">
                          <a:effectLst/>
                        </a:rPr>
                        <a:t>May 12 to May 16. </a:t>
                      </a:r>
                      <a:r>
                        <a:rPr lang="en-US" sz="1900" b="0" dirty="0">
                          <a:effectLst/>
                        </a:rPr>
                        <a:t>This will be done online via Conference Manager. The link for this will be sent out closer to these dates.</a:t>
                      </a:r>
                    </a:p>
                    <a:p>
                      <a:pPr marL="342900" marR="0" lvl="0" indent="-342900">
                        <a:spcBef>
                          <a:spcPts val="0"/>
                        </a:spcBef>
                        <a:spcAft>
                          <a:spcPts val="0"/>
                        </a:spcAft>
                        <a:buFont typeface="Symbol" panose="05050102010706020507" pitchFamily="18" charset="2"/>
                        <a:buChar char=""/>
                      </a:pPr>
                      <a:r>
                        <a:rPr lang="en-US" sz="1900" b="0" dirty="0">
                          <a:effectLst/>
                        </a:rPr>
                        <a:t>Graduates will be attending their Convocation Ceremony in groups of 50.</a:t>
                      </a:r>
                    </a:p>
                    <a:p>
                      <a:pPr marL="342900" marR="0" lvl="0" indent="-342900">
                        <a:spcBef>
                          <a:spcPts val="0"/>
                        </a:spcBef>
                        <a:spcAft>
                          <a:spcPts val="0"/>
                        </a:spcAft>
                        <a:buFont typeface="Symbol" panose="05050102010706020507" pitchFamily="18" charset="2"/>
                        <a:buChar char=""/>
                      </a:pPr>
                      <a:r>
                        <a:rPr lang="en-US" sz="1900" b="0" dirty="0">
                          <a:effectLst/>
                        </a:rPr>
                        <a:t>We are anticipating ceremonies to last between 45 minutes to 1 hour in duration.</a:t>
                      </a:r>
                    </a:p>
                    <a:p>
                      <a:pPr marL="342900" marR="0" lvl="0" indent="-342900">
                        <a:spcBef>
                          <a:spcPts val="0"/>
                        </a:spcBef>
                        <a:spcAft>
                          <a:spcPts val="0"/>
                        </a:spcAft>
                        <a:buFont typeface="Symbol" panose="05050102010706020507" pitchFamily="18" charset="2"/>
                        <a:buChar cha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2454184"/>
                  </a:ext>
                </a:extLst>
              </a:tr>
            </a:tbl>
          </a:graphicData>
        </a:graphic>
      </p:graphicFrame>
    </p:spTree>
    <p:extLst>
      <p:ext uri="{BB962C8B-B14F-4D97-AF65-F5344CB8AC3E}">
        <p14:creationId xmlns:p14="http://schemas.microsoft.com/office/powerpoint/2010/main" val="2188379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BE12-AD4B-4315-98F7-EBED23EA4564}"/>
              </a:ext>
            </a:extLst>
          </p:cNvPr>
          <p:cNvSpPr>
            <a:spLocks noGrp="1"/>
          </p:cNvSpPr>
          <p:nvPr>
            <p:ph type="title"/>
          </p:nvPr>
        </p:nvSpPr>
        <p:spPr>
          <a:xfrm>
            <a:off x="464819" y="764373"/>
            <a:ext cx="4692968" cy="1293028"/>
          </a:xfrm>
        </p:spPr>
        <p:txBody>
          <a:bodyPr>
            <a:normAutofit/>
          </a:bodyPr>
          <a:lstStyle/>
          <a:p>
            <a:pPr algn="ctr"/>
            <a:r>
              <a:rPr lang="en-GB" b="1" i="1" dirty="0"/>
              <a:t>CONVOCATION DETAILS</a:t>
            </a:r>
            <a:endParaRPr lang="en-US" i="1"/>
          </a:p>
        </p:txBody>
      </p:sp>
      <p:sp>
        <p:nvSpPr>
          <p:cNvPr id="3" name="Content Placeholder 2">
            <a:extLst>
              <a:ext uri="{FF2B5EF4-FFF2-40B4-BE49-F238E27FC236}">
                <a16:creationId xmlns:a16="http://schemas.microsoft.com/office/drawing/2014/main" id="{EBC57606-74FF-4CFB-B6EF-71B9A1BFDACB}"/>
              </a:ext>
            </a:extLst>
          </p:cNvPr>
          <p:cNvSpPr>
            <a:spLocks noGrp="1"/>
          </p:cNvSpPr>
          <p:nvPr>
            <p:ph idx="1"/>
          </p:nvPr>
        </p:nvSpPr>
        <p:spPr>
          <a:xfrm>
            <a:off x="464820" y="2194560"/>
            <a:ext cx="4921567" cy="4024125"/>
          </a:xfrm>
        </p:spPr>
        <p:txBody>
          <a:bodyPr vert="horz" lIns="91440" tIns="45720" rIns="91440" bIns="45720" rtlCol="0" anchor="t">
            <a:normAutofit/>
          </a:bodyPr>
          <a:lstStyle/>
          <a:p>
            <a:pPr marL="0" indent="0" algn="ctr">
              <a:buNone/>
            </a:pPr>
            <a:endParaRPr lang="en-US" sz="2400" b="1" dirty="0"/>
          </a:p>
          <a:p>
            <a:pPr marL="0" indent="0">
              <a:buNone/>
            </a:pPr>
            <a:endParaRPr lang="en-GB" dirty="0"/>
          </a:p>
        </p:txBody>
      </p:sp>
      <p:pic>
        <p:nvPicPr>
          <p:cNvPr id="4" name="Picture 4" descr="Close-up of four hands holding graduation caps with gold tassels against a blue sky">
            <a:extLst>
              <a:ext uri="{FF2B5EF4-FFF2-40B4-BE49-F238E27FC236}">
                <a16:creationId xmlns:a16="http://schemas.microsoft.com/office/drawing/2014/main" id="{81774248-32B9-41DA-B474-54E59B841213}"/>
              </a:ext>
            </a:extLst>
          </p:cNvPr>
          <p:cNvPicPr>
            <a:picLocks noChangeAspect="1"/>
          </p:cNvPicPr>
          <p:nvPr/>
        </p:nvPicPr>
        <p:blipFill rotWithShape="1">
          <a:blip r:embed="rId2"/>
          <a:srcRect l="39515" r="26503"/>
          <a:stretch/>
        </p:blipFill>
        <p:spPr>
          <a:xfrm>
            <a:off x="5639562" y="10"/>
            <a:ext cx="3504438" cy="6857989"/>
          </a:xfrm>
          <a:prstGeom prst="rect">
            <a:avLst/>
          </a:prstGeom>
        </p:spPr>
      </p:pic>
      <p:graphicFrame>
        <p:nvGraphicFramePr>
          <p:cNvPr id="5" name="Table 4">
            <a:extLst>
              <a:ext uri="{FF2B5EF4-FFF2-40B4-BE49-F238E27FC236}">
                <a16:creationId xmlns:a16="http://schemas.microsoft.com/office/drawing/2014/main" id="{3BB0D35B-81AE-AEBB-0453-D59717513891}"/>
              </a:ext>
            </a:extLst>
          </p:cNvPr>
          <p:cNvGraphicFramePr>
            <a:graphicFrameLocks noGrp="1"/>
          </p:cNvGraphicFramePr>
          <p:nvPr>
            <p:extLst>
              <p:ext uri="{D42A27DB-BD31-4B8C-83A1-F6EECF244321}">
                <p14:modId xmlns:p14="http://schemas.microsoft.com/office/powerpoint/2010/main" val="403995945"/>
              </p:ext>
            </p:extLst>
          </p:nvPr>
        </p:nvGraphicFramePr>
        <p:xfrm>
          <a:off x="189131" y="2057401"/>
          <a:ext cx="5244344" cy="4184268"/>
        </p:xfrm>
        <a:graphic>
          <a:graphicData uri="http://schemas.openxmlformats.org/drawingml/2006/table">
            <a:tbl>
              <a:tblPr firstRow="1" firstCol="1" bandRow="1">
                <a:tableStyleId>{5C22544A-7EE6-4342-B048-85BDC9FD1C3A}</a:tableStyleId>
              </a:tblPr>
              <a:tblGrid>
                <a:gridCol w="5244344">
                  <a:extLst>
                    <a:ext uri="{9D8B030D-6E8A-4147-A177-3AD203B41FA5}">
                      <a16:colId xmlns:a16="http://schemas.microsoft.com/office/drawing/2014/main" val="3464085801"/>
                    </a:ext>
                  </a:extLst>
                </a:gridCol>
              </a:tblGrid>
              <a:tr h="4184268">
                <a:tc>
                  <a:txBody>
                    <a:bodyPr/>
                    <a:lstStyle/>
                    <a:p>
                      <a:pPr marL="0" lvl="0" indent="0">
                        <a:buFont typeface="Arial" panose="020B0604020202020204" pitchFamily="34" charset="0"/>
                        <a:buNone/>
                      </a:pPr>
                      <a:endParaRPr lang="en-US" sz="1800" b="1" kern="1200" dirty="0">
                        <a:solidFill>
                          <a:schemeClr val="lt1"/>
                        </a:solidFill>
                        <a:effectLst/>
                        <a:latin typeface="+mn-lt"/>
                        <a:ea typeface="+mn-ea"/>
                        <a:cs typeface="+mn-cs"/>
                      </a:endParaRPr>
                    </a:p>
                    <a:p>
                      <a:pPr marL="285750" lvl="0" indent="-285750">
                        <a:buFont typeface="Arial" panose="020B0604020202020204" pitchFamily="34" charset="0"/>
                        <a:buChar char="•"/>
                      </a:pPr>
                      <a:r>
                        <a:rPr lang="en-US" sz="1800" b="1" kern="1200" dirty="0">
                          <a:solidFill>
                            <a:schemeClr val="lt1"/>
                          </a:solidFill>
                          <a:effectLst/>
                          <a:latin typeface="+mn-lt"/>
                          <a:ea typeface="+mn-ea"/>
                          <a:cs typeface="+mn-cs"/>
                        </a:rPr>
                        <a:t>Graduates and guests must arrive at their Convocation Ceremony time 15 minutes prior to their ceremony time.  </a:t>
                      </a:r>
                    </a:p>
                    <a:p>
                      <a:pPr marL="0" lvl="0" indent="0">
                        <a:buFont typeface="Arial" panose="020B0604020202020204" pitchFamily="34" charset="0"/>
                        <a:buNone/>
                      </a:pPr>
                      <a:endParaRPr lang="en-US" sz="1800" b="1" kern="1200" dirty="0">
                        <a:solidFill>
                          <a:schemeClr val="lt1"/>
                        </a:solidFill>
                        <a:effectLst/>
                        <a:latin typeface="+mn-lt"/>
                        <a:ea typeface="+mn-ea"/>
                        <a:cs typeface="+mn-cs"/>
                      </a:endParaRPr>
                    </a:p>
                    <a:p>
                      <a:pPr marL="285750" lvl="0" indent="-285750">
                        <a:buFont typeface="Arial" panose="020B0604020202020204" pitchFamily="34" charset="0"/>
                        <a:buChar char="•"/>
                      </a:pPr>
                      <a:r>
                        <a:rPr lang="en-US" sz="1800" b="1" kern="1200" dirty="0">
                          <a:solidFill>
                            <a:schemeClr val="lt1"/>
                          </a:solidFill>
                          <a:effectLst/>
                          <a:latin typeface="+mn-lt"/>
                          <a:ea typeface="+mn-ea"/>
                          <a:cs typeface="+mn-cs"/>
                        </a:rPr>
                        <a:t>Graduates will meet in the Cafeteria and line up for the ceremony, guests will find a seat in the large gymnasium. </a:t>
                      </a:r>
                    </a:p>
                    <a:p>
                      <a:pPr marL="0" lvl="0" indent="0">
                        <a:buFont typeface="Arial" panose="020B0604020202020204" pitchFamily="34" charset="0"/>
                        <a:buNone/>
                      </a:pPr>
                      <a:endParaRPr lang="en-US" sz="1800" b="1" kern="1200" dirty="0">
                        <a:solidFill>
                          <a:schemeClr val="lt1"/>
                        </a:solidFill>
                        <a:effectLst/>
                        <a:latin typeface="+mn-lt"/>
                        <a:ea typeface="+mn-ea"/>
                        <a:cs typeface="+mn-cs"/>
                      </a:endParaRPr>
                    </a:p>
                    <a:p>
                      <a:pPr marL="285750" lvl="0" indent="-285750">
                        <a:buFont typeface="Arial" panose="020B0604020202020204" pitchFamily="34" charset="0"/>
                        <a:buChar char="•"/>
                      </a:pPr>
                      <a:r>
                        <a:rPr lang="en-US" sz="1800" b="1" kern="1200" dirty="0">
                          <a:solidFill>
                            <a:schemeClr val="lt1"/>
                          </a:solidFill>
                          <a:effectLst/>
                          <a:latin typeface="+mn-lt"/>
                          <a:ea typeface="+mn-ea"/>
                          <a:cs typeface="+mn-cs"/>
                        </a:rPr>
                        <a:t>Immediately following the ceremony, graduates and their guests will move to the Susan Auch Gym where there will be some photos ops. This is also where graduates will return their gowns. </a:t>
                      </a:r>
                    </a:p>
                    <a:p>
                      <a:pPr marL="285750" lvl="0" indent="-285750">
                        <a:buFont typeface="Arial" panose="020B0604020202020204" pitchFamily="34" charset="0"/>
                        <a:buChar cha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2454184"/>
                  </a:ext>
                </a:extLst>
              </a:tr>
            </a:tbl>
          </a:graphicData>
        </a:graphic>
      </p:graphicFrame>
    </p:spTree>
    <p:extLst>
      <p:ext uri="{BB962C8B-B14F-4D97-AF65-F5344CB8AC3E}">
        <p14:creationId xmlns:p14="http://schemas.microsoft.com/office/powerpoint/2010/main" val="21240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BE12-AD4B-4315-98F7-EBED23EA4564}"/>
              </a:ext>
            </a:extLst>
          </p:cNvPr>
          <p:cNvSpPr>
            <a:spLocks noGrp="1"/>
          </p:cNvSpPr>
          <p:nvPr>
            <p:ph type="title"/>
          </p:nvPr>
        </p:nvSpPr>
        <p:spPr>
          <a:xfrm>
            <a:off x="464819" y="764373"/>
            <a:ext cx="4692968" cy="1293028"/>
          </a:xfrm>
        </p:spPr>
        <p:txBody>
          <a:bodyPr>
            <a:normAutofit/>
          </a:bodyPr>
          <a:lstStyle/>
          <a:p>
            <a:pPr algn="ctr"/>
            <a:r>
              <a:rPr lang="en-GB" b="1" i="1" dirty="0"/>
              <a:t>CONVOCATION DETAILS</a:t>
            </a:r>
            <a:endParaRPr lang="en-US" i="1"/>
          </a:p>
        </p:txBody>
      </p:sp>
      <p:sp>
        <p:nvSpPr>
          <p:cNvPr id="3" name="Content Placeholder 2">
            <a:extLst>
              <a:ext uri="{FF2B5EF4-FFF2-40B4-BE49-F238E27FC236}">
                <a16:creationId xmlns:a16="http://schemas.microsoft.com/office/drawing/2014/main" id="{EBC57606-74FF-4CFB-B6EF-71B9A1BFDACB}"/>
              </a:ext>
            </a:extLst>
          </p:cNvPr>
          <p:cNvSpPr>
            <a:spLocks noGrp="1"/>
          </p:cNvSpPr>
          <p:nvPr>
            <p:ph idx="1"/>
          </p:nvPr>
        </p:nvSpPr>
        <p:spPr>
          <a:xfrm>
            <a:off x="464820" y="2194560"/>
            <a:ext cx="4921567" cy="4024125"/>
          </a:xfrm>
        </p:spPr>
        <p:txBody>
          <a:bodyPr vert="horz" lIns="91440" tIns="45720" rIns="91440" bIns="45720" rtlCol="0" anchor="t">
            <a:normAutofit/>
          </a:bodyPr>
          <a:lstStyle/>
          <a:p>
            <a:pPr marL="0" indent="0" algn="ctr">
              <a:buNone/>
            </a:pPr>
            <a:endParaRPr lang="en-US" sz="2400" b="1" dirty="0"/>
          </a:p>
          <a:p>
            <a:pPr marL="0" indent="0">
              <a:buNone/>
            </a:pPr>
            <a:endParaRPr lang="en-GB" dirty="0"/>
          </a:p>
        </p:txBody>
      </p:sp>
      <p:pic>
        <p:nvPicPr>
          <p:cNvPr id="4" name="Picture 4" descr="Close-up of four hands holding graduation caps with gold tassels against a blue sky">
            <a:extLst>
              <a:ext uri="{FF2B5EF4-FFF2-40B4-BE49-F238E27FC236}">
                <a16:creationId xmlns:a16="http://schemas.microsoft.com/office/drawing/2014/main" id="{81774248-32B9-41DA-B474-54E59B841213}"/>
              </a:ext>
            </a:extLst>
          </p:cNvPr>
          <p:cNvPicPr>
            <a:picLocks noChangeAspect="1"/>
          </p:cNvPicPr>
          <p:nvPr/>
        </p:nvPicPr>
        <p:blipFill rotWithShape="1">
          <a:blip r:embed="rId2"/>
          <a:srcRect l="39515" r="26503"/>
          <a:stretch/>
        </p:blipFill>
        <p:spPr>
          <a:xfrm>
            <a:off x="5639562" y="10"/>
            <a:ext cx="3504438" cy="6857989"/>
          </a:xfrm>
          <a:prstGeom prst="rect">
            <a:avLst/>
          </a:prstGeom>
        </p:spPr>
      </p:pic>
      <p:graphicFrame>
        <p:nvGraphicFramePr>
          <p:cNvPr id="5" name="Table 4">
            <a:extLst>
              <a:ext uri="{FF2B5EF4-FFF2-40B4-BE49-F238E27FC236}">
                <a16:creationId xmlns:a16="http://schemas.microsoft.com/office/drawing/2014/main" id="{3BB0D35B-81AE-AEBB-0453-D59717513891}"/>
              </a:ext>
            </a:extLst>
          </p:cNvPr>
          <p:cNvGraphicFramePr>
            <a:graphicFrameLocks noGrp="1"/>
          </p:cNvGraphicFramePr>
          <p:nvPr>
            <p:extLst>
              <p:ext uri="{D42A27DB-BD31-4B8C-83A1-F6EECF244321}">
                <p14:modId xmlns:p14="http://schemas.microsoft.com/office/powerpoint/2010/main" val="732775066"/>
              </p:ext>
            </p:extLst>
          </p:nvPr>
        </p:nvGraphicFramePr>
        <p:xfrm>
          <a:off x="189131" y="2057401"/>
          <a:ext cx="5244344" cy="4236720"/>
        </p:xfrm>
        <a:graphic>
          <a:graphicData uri="http://schemas.openxmlformats.org/drawingml/2006/table">
            <a:tbl>
              <a:tblPr firstRow="1" firstCol="1" bandRow="1">
                <a:tableStyleId>{5C22544A-7EE6-4342-B048-85BDC9FD1C3A}</a:tableStyleId>
              </a:tblPr>
              <a:tblGrid>
                <a:gridCol w="5244344">
                  <a:extLst>
                    <a:ext uri="{9D8B030D-6E8A-4147-A177-3AD203B41FA5}">
                      <a16:colId xmlns:a16="http://schemas.microsoft.com/office/drawing/2014/main" val="3464085801"/>
                    </a:ext>
                  </a:extLst>
                </a:gridCol>
              </a:tblGrid>
              <a:tr h="4184268">
                <a:tc>
                  <a:txBody>
                    <a:bodyPr/>
                    <a:lstStyle/>
                    <a:p>
                      <a:pPr marL="0" lvl="0" indent="0">
                        <a:buFont typeface="Arial" panose="020B0604020202020204" pitchFamily="34" charset="0"/>
                        <a:buNone/>
                      </a:pPr>
                      <a:endParaRPr lang="en-US" sz="1800" b="1" kern="1200" dirty="0">
                        <a:solidFill>
                          <a:schemeClr val="lt1"/>
                        </a:solidFill>
                        <a:effectLst/>
                        <a:latin typeface="+mn-lt"/>
                        <a:ea typeface="+mn-ea"/>
                        <a:cs typeface="+mn-cs"/>
                      </a:endParaRPr>
                    </a:p>
                    <a:p>
                      <a:pPr marL="285750" lvl="0" indent="-285750">
                        <a:buFont typeface="Arial" panose="020B0604020202020204" pitchFamily="34" charset="0"/>
                        <a:buChar char="•"/>
                      </a:pPr>
                      <a:r>
                        <a:rPr lang="en-US" sz="2000" b="1" kern="1200" dirty="0">
                          <a:solidFill>
                            <a:schemeClr val="lt1"/>
                          </a:solidFill>
                          <a:effectLst/>
                          <a:latin typeface="+mn-lt"/>
                          <a:ea typeface="+mn-ea"/>
                          <a:cs typeface="+mn-cs"/>
                        </a:rPr>
                        <a:t>Graduates must check-in their gown following Convocation. When Graduates check their gown in, they will receive an envelope with important documents enclosed (report card, transcript, memento, etc.). Anyone who does not check-in their gown will be charged for the price of their gown. The gown is electronically linked to your name.</a:t>
                      </a:r>
                    </a:p>
                    <a:p>
                      <a:pPr marL="0" lvl="0" indent="0">
                        <a:buFont typeface="Arial" panose="020B0604020202020204" pitchFamily="34" charset="0"/>
                        <a:buNone/>
                      </a:pPr>
                      <a:endParaRPr lang="en-US" sz="2000" b="1" kern="1200" dirty="0">
                        <a:solidFill>
                          <a:schemeClr val="lt1"/>
                        </a:solidFill>
                        <a:effectLst/>
                        <a:latin typeface="+mn-lt"/>
                        <a:ea typeface="+mn-ea"/>
                        <a:cs typeface="+mn-cs"/>
                      </a:endParaRPr>
                    </a:p>
                    <a:p>
                      <a:pPr marL="342900" indent="-342900">
                        <a:buFont typeface="Arial" panose="020B0604020202020204" pitchFamily="34" charset="0"/>
                        <a:buChar char="•"/>
                      </a:pPr>
                      <a:r>
                        <a:rPr lang="en-US" sz="2000" b="1" kern="1200" dirty="0">
                          <a:solidFill>
                            <a:schemeClr val="lt1"/>
                          </a:solidFill>
                          <a:effectLst/>
                          <a:latin typeface="+mn-lt"/>
                          <a:ea typeface="+mn-ea"/>
                          <a:cs typeface="+mn-cs"/>
                        </a:rPr>
                        <a:t>Graduates will keep the cap and tassel.</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2454184"/>
                  </a:ext>
                </a:extLst>
              </a:tr>
            </a:tbl>
          </a:graphicData>
        </a:graphic>
      </p:graphicFrame>
    </p:spTree>
    <p:extLst>
      <p:ext uri="{BB962C8B-B14F-4D97-AF65-F5344CB8AC3E}">
        <p14:creationId xmlns:p14="http://schemas.microsoft.com/office/powerpoint/2010/main" val="367101380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C240EFBACE27498E4268D6301ECC90" ma:contentTypeVersion="28" ma:contentTypeDescription="Create a new document." ma:contentTypeScope="" ma:versionID="dca6b170d2273b13d92281e05e029755">
  <xsd:schema xmlns:xsd="http://www.w3.org/2001/XMLSchema" xmlns:xs="http://www.w3.org/2001/XMLSchema" xmlns:p="http://schemas.microsoft.com/office/2006/metadata/properties" xmlns:ns3="3fb11ca5-cea3-4747-8459-6656af4b9ca4" xmlns:ns4="69eb4282-c88d-4c5c-8868-e804f9b0778d" targetNamespace="http://schemas.microsoft.com/office/2006/metadata/properties" ma:root="true" ma:fieldsID="a8c8bddf0ce0ebc96a10f269d01a0a4b" ns3:_="" ns4:_="">
    <xsd:import namespace="3fb11ca5-cea3-4747-8459-6656af4b9ca4"/>
    <xsd:import namespace="69eb4282-c88d-4c5c-8868-e804f9b0778d"/>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TeamsChannelId" minOccurs="0"/>
                <xsd:element ref="ns3:IsNotebookLocked"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11ca5-cea3-4747-8459-6656af4b9ca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Owner" ma:index="1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3" nillable="true" ma:displayName="Default Section Names" ma:internalName="DefaultSectionNames">
      <xsd:simpleType>
        <xsd:restriction base="dms:Note">
          <xsd:maxLength value="255"/>
        </xsd:restriction>
      </xsd:simpleType>
    </xsd:element>
    <xsd:element name="Templates" ma:index="14" nillable="true" ma:displayName="Templates" ma:internalName="Templat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 Registration 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TeamsChannelId" ma:index="28" nillable="true" ma:displayName="Teams Channel Id" ma:internalName="TeamsChannelId">
      <xsd:simpleType>
        <xsd:restriction base="dms:Text"/>
      </xsd:simpleType>
    </xsd:element>
    <xsd:element name="IsNotebookLocked" ma:index="29" nillable="true" ma:displayName="Is Notebook Locked" ma:internalName="IsNotebookLocked">
      <xsd:simpleType>
        <xsd:restriction base="dms:Boolean"/>
      </xsd:simpleType>
    </xsd:element>
    <xsd:element name="MediaServiceDateTaken" ma:index="30" nillable="true" ma:displayName="MediaServiceDateTaken" ma:hidden="true" ma:internalName="MediaServiceDateTaken" ma:readOnly="true">
      <xsd:simpleType>
        <xsd:restriction base="dms:Text"/>
      </xsd:simpleType>
    </xsd:element>
    <xsd:element name="MediaServiceAutoTags" ma:index="31" nillable="true" ma:displayName="Tags" ma:internalName="MediaServiceAutoTags"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eb4282-c88d-4c5c-8868-e804f9b0778d" elementFormDefault="qualified">
    <xsd:import namespace="http://schemas.microsoft.com/office/2006/documentManagement/types"/>
    <xsd:import namespace="http://schemas.microsoft.com/office/infopath/2007/PartnerControls"/>
    <xsd:element name="SharedWithUsers" ma:index="2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description="" ma:internalName="SharedWithDetails" ma:readOnly="true">
      <xsd:simpleType>
        <xsd:restriction base="dms:Note">
          <xsd:maxLength value="255"/>
        </xsd:restriction>
      </xsd:simpleType>
    </xsd:element>
    <xsd:element name="SharingHintHash" ma:index="27"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bookType xmlns="3fb11ca5-cea3-4747-8459-6656af4b9ca4" xsi:nil="true"/>
    <Is_Collaboration_Space_Locked xmlns="3fb11ca5-cea3-4747-8459-6656af4b9ca4" xsi:nil="true"/>
    <Invited_Teachers xmlns="3fb11ca5-cea3-4747-8459-6656af4b9ca4" xsi:nil="true"/>
    <IsNotebookLocked xmlns="3fb11ca5-cea3-4747-8459-6656af4b9ca4" xsi:nil="true"/>
    <Templates xmlns="3fb11ca5-cea3-4747-8459-6656af4b9ca4" xsi:nil="true"/>
    <DefaultSectionNames xmlns="3fb11ca5-cea3-4747-8459-6656af4b9ca4" xsi:nil="true"/>
    <FolderType xmlns="3fb11ca5-cea3-4747-8459-6656af4b9ca4" xsi:nil="true"/>
    <Teachers xmlns="3fb11ca5-cea3-4747-8459-6656af4b9ca4">
      <UserInfo>
        <DisplayName/>
        <AccountId xsi:nil="true"/>
        <AccountType/>
      </UserInfo>
    </Teachers>
    <Students xmlns="3fb11ca5-cea3-4747-8459-6656af4b9ca4">
      <UserInfo>
        <DisplayName/>
        <AccountId xsi:nil="true"/>
        <AccountType/>
      </UserInfo>
    </Students>
    <Self_Registration_Enabled xmlns="3fb11ca5-cea3-4747-8459-6656af4b9ca4" xsi:nil="true"/>
    <Invited_Students xmlns="3fb11ca5-cea3-4747-8459-6656af4b9ca4" xsi:nil="true"/>
    <TeamsChannelId xmlns="3fb11ca5-cea3-4747-8459-6656af4b9ca4" xsi:nil="true"/>
    <CultureName xmlns="3fb11ca5-cea3-4747-8459-6656af4b9ca4" xsi:nil="true"/>
    <Student_Groups xmlns="3fb11ca5-cea3-4747-8459-6656af4b9ca4">
      <UserInfo>
        <DisplayName/>
        <AccountId xsi:nil="true"/>
        <AccountType/>
      </UserInfo>
    </Student_Groups>
    <AppVersion xmlns="3fb11ca5-cea3-4747-8459-6656af4b9ca4" xsi:nil="true"/>
    <Owner xmlns="3fb11ca5-cea3-4747-8459-6656af4b9ca4">
      <UserInfo>
        <DisplayName/>
        <AccountId xsi:nil="true"/>
        <AccountType/>
      </UserInfo>
    </Owner>
    <Has_Teacher_Only_SectionGroup xmlns="3fb11ca5-cea3-4747-8459-6656af4b9ca4" xsi:nil="true"/>
  </documentManagement>
</p:properties>
</file>

<file path=customXml/itemProps1.xml><?xml version="1.0" encoding="utf-8"?>
<ds:datastoreItem xmlns:ds="http://schemas.openxmlformats.org/officeDocument/2006/customXml" ds:itemID="{2EE8235E-2650-4A92-A2E6-CD80F244D09E}">
  <ds:schemaRefs>
    <ds:schemaRef ds:uri="3fb11ca5-cea3-4747-8459-6656af4b9ca4"/>
    <ds:schemaRef ds:uri="69eb4282-c88d-4c5c-8868-e804f9b077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22C72A-E4D7-4987-8FFB-A81ACFFBC9D9}">
  <ds:schemaRefs>
    <ds:schemaRef ds:uri="http://schemas.microsoft.com/sharepoint/v3/contenttype/forms"/>
  </ds:schemaRefs>
</ds:datastoreItem>
</file>

<file path=customXml/itemProps3.xml><?xml version="1.0" encoding="utf-8"?>
<ds:datastoreItem xmlns:ds="http://schemas.openxmlformats.org/officeDocument/2006/customXml" ds:itemID="{67CB50C5-23DE-4AB0-9484-E0CEB3419CFD}">
  <ds:schemaRefs>
    <ds:schemaRef ds:uri="http://purl.org/dc/dcmitype/"/>
    <ds:schemaRef ds:uri="3fb11ca5-cea3-4747-8459-6656af4b9ca4"/>
    <ds:schemaRef ds:uri="http://schemas.microsoft.com/office/2006/documentManagement/types"/>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69eb4282-c88d-4c5c-8868-e804f9b0778d"/>
  </ds:schemaRefs>
</ds:datastoreItem>
</file>

<file path=docProps/app.xml><?xml version="1.0" encoding="utf-8"?>
<Properties xmlns="http://schemas.openxmlformats.org/officeDocument/2006/extended-properties" xmlns:vt="http://schemas.openxmlformats.org/officeDocument/2006/docPropsVTypes">
  <Template>TM04033937[[fn=Vapor Trail]]</Template>
  <TotalTime>23</TotalTime>
  <Words>1088</Words>
  <Application>Microsoft Office PowerPoint</Application>
  <PresentationFormat>On-screen Show (4:3)</PresentationFormat>
  <Paragraphs>103</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Aptos</vt:lpstr>
      <vt:lpstr>Arial</vt:lpstr>
      <vt:lpstr>Calibri</vt:lpstr>
      <vt:lpstr>Century Gothic</vt:lpstr>
      <vt:lpstr>Century Schoolbook</vt:lpstr>
      <vt:lpstr>Symbol</vt:lpstr>
      <vt:lpstr>Times New Roman</vt:lpstr>
      <vt:lpstr>Wingdings</vt:lpstr>
      <vt:lpstr>Vapor Trail</vt:lpstr>
      <vt:lpstr>MURDOCH GRADUATION 2025</vt:lpstr>
      <vt:lpstr> DATES to remember.....</vt:lpstr>
      <vt:lpstr>Grad Breakfast</vt:lpstr>
      <vt:lpstr>GRAD BREAKFAST DETAILS</vt:lpstr>
      <vt:lpstr>CONVOCATION</vt:lpstr>
      <vt:lpstr>**IMPORTANT** DURING THe days before convocation....</vt:lpstr>
      <vt:lpstr>CONVOCATION DETAILS</vt:lpstr>
      <vt:lpstr>CONVOCATION DETAILS</vt:lpstr>
      <vt:lpstr>CONVOCATION DETAILS</vt:lpstr>
      <vt:lpstr>Cap &amp; Gown</vt:lpstr>
      <vt:lpstr>**IMPORTANT**</vt:lpstr>
      <vt:lpstr>Here are some examples….</vt:lpstr>
      <vt:lpstr>PowerPoint Presentation</vt:lpstr>
      <vt:lpstr>PowerPoint Presentation</vt:lpstr>
      <vt:lpstr>PowerPoint Presentation</vt:lpstr>
      <vt:lpstr>PowerPoint Presentation</vt:lpstr>
      <vt:lpstr>SAFE GRAD 2025</vt:lpstr>
      <vt:lpstr>GRAD WEAR</vt:lpstr>
      <vt:lpstr>SAFE GRAD SLIDESHOW</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Murdoch MacKay Graduation 2020</dc:title>
  <dc:creator>Jennifer Blazek</dc:creator>
  <cp:lastModifiedBy>Tara Ray</cp:lastModifiedBy>
  <cp:revision>518</cp:revision>
  <dcterms:created xsi:type="dcterms:W3CDTF">2020-02-07T21:28:48Z</dcterms:created>
  <dcterms:modified xsi:type="dcterms:W3CDTF">2025-04-15T17:53:36Z</dcterms:modified>
</cp:coreProperties>
</file>