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handoutMasterIdLst>
    <p:handoutMasterId r:id="rId25"/>
  </p:handoutMasterIdLst>
  <p:sldIdLst>
    <p:sldId id="258" r:id="rId6"/>
    <p:sldId id="356" r:id="rId7"/>
    <p:sldId id="270" r:id="rId8"/>
    <p:sldId id="357" r:id="rId9"/>
    <p:sldId id="289" r:id="rId10"/>
    <p:sldId id="332" r:id="rId11"/>
    <p:sldId id="360" r:id="rId12"/>
    <p:sldId id="362" r:id="rId13"/>
    <p:sldId id="338" r:id="rId14"/>
    <p:sldId id="325" r:id="rId15"/>
    <p:sldId id="272" r:id="rId16"/>
    <p:sldId id="306" r:id="rId17"/>
    <p:sldId id="309" r:id="rId18"/>
    <p:sldId id="355" r:id="rId19"/>
    <p:sldId id="364" r:id="rId20"/>
    <p:sldId id="326" r:id="rId21"/>
    <p:sldId id="305" r:id="rId22"/>
    <p:sldId id="36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648" userDrawn="1">
          <p15:clr>
            <a:srgbClr val="A4A3A4"/>
          </p15:clr>
        </p15:guide>
        <p15:guide id="3" orient="horz" pos="2952" userDrawn="1">
          <p15:clr>
            <a:srgbClr val="A4A3A4"/>
          </p15:clr>
        </p15:guide>
        <p15:guide id="4" pos="5112" userDrawn="1">
          <p15:clr>
            <a:srgbClr val="A4A3A4"/>
          </p15:clr>
        </p15:guide>
        <p15:guide id="5" orient="horz" pos="1992" userDrawn="1">
          <p15:clr>
            <a:srgbClr val="A4A3A4"/>
          </p15:clr>
        </p15:guide>
        <p15:guide id="6" orient="horz" pos="11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4DF219-2944-79E9-E904-8B6FC9E747B4}" name="Elise Downey" initials="ED" userId="S::edowney@retsd.mb.ca::1b2f82c1-d5cd-406c-bda0-f7a0a25f58f7" providerId="AD"/>
  <p188:author id="{5B88C178-9694-0E92-FFE3-89C62949A03C}" name="Amanda Gaudes" initials="AG" userId="S::agaudes@retsd.mb.ca::e0cd52c3-8efc-4dc3-befa-0dcfbee818e2" providerId="AD"/>
  <p188:author id="{56DB06A0-90B9-6328-415B-29D73EC1FE2C}" name="Adrian Alleyne" initials="AA" userId="S::aalleyne@retsd.mb.ca::bf09d389-b10b-4745-9816-a29a62617242" providerId="AD"/>
  <p188:author id="{F87300E4-0914-FC05-A8D3-8085FF9CCE1A}" name="Sandra Herbst" initials="SH" userId="S::sherbst@retsd.mb.ca::4dc56120-8445-48c3-b82f-6e4a33626ca5" providerId="AD"/>
  <p188:author id="{2DAAA4F3-0B7B-3D20-08D7-A05BCF4DE445}" name="Nancy Robinson" initials="NR" userId="S::nrobinson@retsd.mb.ca::0259270a-05f8-4031-8a6f-313e5ea7b5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5"/>
    <a:srgbClr val="FF5050"/>
    <a:srgbClr val="666699"/>
    <a:srgbClr val="23154B"/>
    <a:srgbClr val="CC0066"/>
    <a:srgbClr val="006666"/>
    <a:srgbClr val="FFCC66"/>
    <a:srgbClr val="700000"/>
    <a:srgbClr val="CC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66709-7B3C-439B-B699-0AEA10A9023B}" v="4" dt="2026-02-03T15:01:12.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1248"/>
        <p:guide pos="648"/>
        <p:guide orient="horz" pos="2952"/>
        <p:guide pos="5112"/>
        <p:guide orient="horz" pos="1992"/>
        <p:guide orient="horz" pos="110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39147560570671E-2"/>
          <c:y val="0.12528028581679027"/>
          <c:w val="0.90906082920190534"/>
          <c:h val="0.70152460388869231"/>
        </c:manualLayout>
      </c:layout>
      <c:lineChart>
        <c:grouping val="standard"/>
        <c:varyColors val="0"/>
        <c:ser>
          <c:idx val="0"/>
          <c:order val="0"/>
          <c:spPr>
            <a:ln w="50800" cap="rnd">
              <a:solidFill>
                <a:srgbClr val="C00000"/>
              </a:solidFill>
              <a:round/>
            </a:ln>
            <a:effectLst/>
          </c:spPr>
          <c:marker>
            <c:symbol val="circle"/>
            <c:size val="5"/>
            <c:spPr>
              <a:solidFill>
                <a:srgbClr val="C00000"/>
              </a:solidFill>
              <a:ln w="76200">
                <a:solidFill>
                  <a:srgbClr val="C00000"/>
                </a:solidFill>
              </a:ln>
              <a:effectLst/>
            </c:spPr>
          </c:marker>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167-418F-9F2D-6AB32E2C36C9}"/>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167-418F-9F2D-6AB32E2C36C9}"/>
                </c:ext>
              </c:extLst>
            </c:dLbl>
            <c:dLbl>
              <c:idx val="2"/>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BB21BB21-7F08-4DAC-882D-9ADB98466143}" type="VALUE">
                      <a:rPr lang="en-US"/>
                      <a:pPr>
                        <a:defRPr/>
                      </a:pPr>
                      <a:t>[VALUE]</a:t>
                    </a:fld>
                    <a:endParaRPr lang="en-CA"/>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A"/>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67-418F-9F2D-6AB32E2C36C9}"/>
                </c:ext>
              </c:extLst>
            </c:dLbl>
            <c:dLbl>
              <c:idx val="3"/>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A0944DCF-8B9E-4FFF-856F-22C2AC8A3A14}" type="VALUE">
                      <a:rPr lang="en-US"/>
                      <a:pPr>
                        <a:defRPr/>
                      </a:pPr>
                      <a:t>[VALUE]</a:t>
                    </a:fld>
                    <a:endParaRPr lang="en-CA"/>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A"/>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67-418F-9F2D-6AB32E2C36C9}"/>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77F-40DC-A677-4F17AD7594CA}"/>
                </c:ext>
              </c:extLst>
            </c:dLbl>
            <c:dLbl>
              <c:idx val="5"/>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5F0A1D54-3F7D-4179-8FA6-B9B5B6082F58}" type="VALUE">
                      <a:rPr lang="en-US"/>
                      <a:pPr>
                        <a:defRPr/>
                      </a:pPr>
                      <a:t>[VALUE]</a:t>
                    </a:fld>
                    <a:endParaRPr lang="en-CA"/>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A"/>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1D-4C7B-935B-370AB6E475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highlight>
                      <a:srgbClr val="FFFF00"/>
                    </a:highlight>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Sheet1!$A$11:$A$18</c:f>
              <c:strCache>
                <c:ptCount val="8"/>
                <c:pt idx="0">
                  <c:v>2020-21</c:v>
                </c:pt>
                <c:pt idx="1">
                  <c:v>2021-22</c:v>
                </c:pt>
                <c:pt idx="2">
                  <c:v>2022-23</c:v>
                </c:pt>
                <c:pt idx="3">
                  <c:v>2023-24</c:v>
                </c:pt>
                <c:pt idx="4">
                  <c:v>2024-25</c:v>
                </c:pt>
                <c:pt idx="5">
                  <c:v>2025-26</c:v>
                </c:pt>
                <c:pt idx="6">
                  <c:v>2026-27</c:v>
                </c:pt>
                <c:pt idx="7">
                  <c:v>2027-28</c:v>
                </c:pt>
              </c:strCache>
            </c:strRef>
          </c:cat>
          <c:val>
            <c:numRef>
              <c:f>Sheet1!$B$11:$B$18</c:f>
              <c:numCache>
                <c:formatCode>General</c:formatCode>
                <c:ptCount val="8"/>
                <c:pt idx="0">
                  <c:v>16690</c:v>
                </c:pt>
                <c:pt idx="1">
                  <c:v>16915</c:v>
                </c:pt>
                <c:pt idx="2">
                  <c:v>17401</c:v>
                </c:pt>
                <c:pt idx="3">
                  <c:v>18276</c:v>
                </c:pt>
                <c:pt idx="4">
                  <c:v>18761</c:v>
                </c:pt>
                <c:pt idx="5">
                  <c:v>18765</c:v>
                </c:pt>
                <c:pt idx="6">
                  <c:v>19067</c:v>
                </c:pt>
                <c:pt idx="7">
                  <c:v>19084</c:v>
                </c:pt>
              </c:numCache>
            </c:numRef>
          </c:val>
          <c:smooth val="0"/>
          <c:extLst>
            <c:ext xmlns:c16="http://schemas.microsoft.com/office/drawing/2014/chart" uri="{C3380CC4-5D6E-409C-BE32-E72D297353CC}">
              <c16:uniqueId val="{00000000-524A-4BF6-9776-962B3CBD1CC1}"/>
            </c:ext>
          </c:extLst>
        </c:ser>
        <c:dLbls>
          <c:showLegendKey val="0"/>
          <c:showVal val="0"/>
          <c:showCatName val="0"/>
          <c:showSerName val="0"/>
          <c:showPercent val="0"/>
          <c:showBubbleSize val="0"/>
        </c:dLbls>
        <c:marker val="1"/>
        <c:smooth val="0"/>
        <c:axId val="126010736"/>
        <c:axId val="126017392"/>
      </c:lineChart>
      <c:catAx>
        <c:axId val="12601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17392"/>
        <c:crosses val="autoZero"/>
        <c:auto val="1"/>
        <c:lblAlgn val="ctr"/>
        <c:lblOffset val="100"/>
        <c:noMultiLvlLbl val="0"/>
      </c:catAx>
      <c:valAx>
        <c:axId val="126017392"/>
        <c:scaling>
          <c:orientation val="minMax"/>
          <c:max val="20100"/>
          <c:min val="16600"/>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10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a:t>2025-2026 ($267.4</a:t>
            </a:r>
            <a:r>
              <a:rPr lang="en-CA" baseline="0"/>
              <a:t> </a:t>
            </a:r>
            <a:r>
              <a:rPr lang="en-CA"/>
              <a:t>M) </a:t>
            </a:r>
          </a:p>
        </c:rich>
      </c:tx>
      <c:layout>
        <c:manualLayout>
          <c:xMode val="edge"/>
          <c:yMode val="edge"/>
          <c:x val="0.22582019635992484"/>
          <c:y val="3.74677627599814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921259842519682E-2"/>
          <c:y val="0.16635220472428544"/>
          <c:w val="0.80581785767345115"/>
          <c:h val="0.51694168869999924"/>
        </c:manualLayout>
      </c:layout>
      <c:pie3DChart>
        <c:varyColors val="1"/>
        <c:ser>
          <c:idx val="0"/>
          <c:order val="0"/>
          <c:tx>
            <c:strRef>
              <c:f>Sheet1!$C$1</c:f>
              <c:strCache>
                <c:ptCount val="1"/>
                <c:pt idx="0">
                  <c:v>%</c:v>
                </c:pt>
              </c:strCache>
            </c:strRef>
          </c:tx>
          <c:spPr>
            <a:scene3d>
              <a:camera prst="orthographicFront"/>
              <a:lightRig rig="threePt" dir="t"/>
            </a:scene3d>
            <a:sp3d>
              <a:bevelT/>
              <a:contourClr>
                <a:srgbClr val="000000"/>
              </a:contourClr>
            </a:sp3d>
          </c:spPr>
          <c:explosion val="2"/>
          <c:dPt>
            <c:idx val="0"/>
            <c:bubble3D val="0"/>
            <c:spPr>
              <a:solidFill>
                <a:srgbClr val="666699"/>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11-9951-4034-BFEC-EEEBDC4CD9E9}"/>
              </c:ext>
            </c:extLst>
          </c:dPt>
          <c:dPt>
            <c:idx val="1"/>
            <c:bubble3D val="0"/>
            <c:spPr>
              <a:solidFill>
                <a:srgbClr val="00B0F0"/>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12-9951-4034-BFEC-EEEBDC4CD9E9}"/>
              </c:ext>
            </c:extLst>
          </c:dPt>
          <c:dPt>
            <c:idx val="2"/>
            <c:bubble3D val="0"/>
            <c:explosion val="4"/>
            <c:spPr>
              <a:solidFill>
                <a:srgbClr val="FFCC66"/>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15-9951-4034-BFEC-EEEBDC4CD9E9}"/>
              </c:ext>
            </c:extLst>
          </c:dPt>
          <c:dPt>
            <c:idx val="3"/>
            <c:bubble3D val="0"/>
            <c:spPr>
              <a:solidFill>
                <a:srgbClr val="23154B"/>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17-9951-4034-BFEC-EEEBDC4CD9E9}"/>
              </c:ext>
            </c:extLst>
          </c:dPt>
          <c:dPt>
            <c:idx val="4"/>
            <c:bubble3D val="0"/>
            <c:spPr>
              <a:solidFill>
                <a:srgbClr val="006666"/>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16-9951-4034-BFEC-EEEBDC4CD9E9}"/>
              </c:ext>
            </c:extLst>
          </c:dPt>
          <c:dPt>
            <c:idx val="5"/>
            <c:bubble3D val="0"/>
            <c:spPr>
              <a:solidFill>
                <a:srgbClr val="CC0066"/>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18-9951-4034-BFEC-EEEBDC4CD9E9}"/>
              </c:ext>
            </c:extLst>
          </c:dPt>
          <c:dPt>
            <c:idx val="6"/>
            <c:bubble3D val="0"/>
            <c:spPr>
              <a:solidFill>
                <a:srgbClr val="92D050"/>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14-9951-4034-BFEC-EEEBDC4CD9E9}"/>
              </c:ext>
            </c:extLst>
          </c:dPt>
          <c:dLbls>
            <c:dLbl>
              <c:idx val="0"/>
              <c:layout>
                <c:manualLayout>
                  <c:x val="3.7863368494032587E-2"/>
                  <c:y val="-0.2070045188484821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951-4034-BFEC-EEEBDC4CD9E9}"/>
                </c:ext>
              </c:extLst>
            </c:dLbl>
            <c:dLbl>
              <c:idx val="1"/>
              <c:delete val="1"/>
              <c:extLst>
                <c:ext xmlns:c15="http://schemas.microsoft.com/office/drawing/2012/chart" uri="{CE6537A1-D6FC-4f65-9D91-7224C49458BB}"/>
                <c:ext xmlns:c16="http://schemas.microsoft.com/office/drawing/2014/chart" uri="{C3380CC4-5D6E-409C-BE32-E72D297353CC}">
                  <c16:uniqueId val="{00000012-9951-4034-BFEC-EEEBDC4CD9E9}"/>
                </c:ext>
              </c:extLst>
            </c:dLbl>
            <c:dLbl>
              <c:idx val="2"/>
              <c:delete val="1"/>
              <c:extLst>
                <c:ext xmlns:c15="http://schemas.microsoft.com/office/drawing/2012/chart" uri="{CE6537A1-D6FC-4f65-9D91-7224C49458BB}"/>
                <c:ext xmlns:c16="http://schemas.microsoft.com/office/drawing/2014/chart" uri="{C3380CC4-5D6E-409C-BE32-E72D297353CC}">
                  <c16:uniqueId val="{00000015-9951-4034-BFEC-EEEBDC4CD9E9}"/>
                </c:ext>
              </c:extLst>
            </c:dLbl>
            <c:dLbl>
              <c:idx val="3"/>
              <c:delete val="1"/>
              <c:extLst>
                <c:ext xmlns:c15="http://schemas.microsoft.com/office/drawing/2012/chart" uri="{CE6537A1-D6FC-4f65-9D91-7224C49458BB}"/>
                <c:ext xmlns:c16="http://schemas.microsoft.com/office/drawing/2014/chart" uri="{C3380CC4-5D6E-409C-BE32-E72D297353CC}">
                  <c16:uniqueId val="{00000017-9951-4034-BFEC-EEEBDC4CD9E9}"/>
                </c:ext>
              </c:extLst>
            </c:dLbl>
            <c:dLbl>
              <c:idx val="4"/>
              <c:delete val="1"/>
              <c:extLst>
                <c:ext xmlns:c15="http://schemas.microsoft.com/office/drawing/2012/chart" uri="{CE6537A1-D6FC-4f65-9D91-7224C49458BB}"/>
                <c:ext xmlns:c16="http://schemas.microsoft.com/office/drawing/2014/chart" uri="{C3380CC4-5D6E-409C-BE32-E72D297353CC}">
                  <c16:uniqueId val="{00000016-9951-4034-BFEC-EEEBDC4CD9E9}"/>
                </c:ext>
              </c:extLst>
            </c:dLbl>
            <c:dLbl>
              <c:idx val="5"/>
              <c:delete val="1"/>
              <c:extLst>
                <c:ext xmlns:c15="http://schemas.microsoft.com/office/drawing/2012/chart" uri="{CE6537A1-D6FC-4f65-9D91-7224C49458BB}"/>
                <c:ext xmlns:c16="http://schemas.microsoft.com/office/drawing/2014/chart" uri="{C3380CC4-5D6E-409C-BE32-E72D297353CC}">
                  <c16:uniqueId val="{00000018-9951-4034-BFEC-EEEBDC4CD9E9}"/>
                </c:ext>
              </c:extLst>
            </c:dLbl>
            <c:dLbl>
              <c:idx val="6"/>
              <c:delete val="1"/>
              <c:extLst>
                <c:ext xmlns:c15="http://schemas.microsoft.com/office/drawing/2012/chart" uri="{CE6537A1-D6FC-4f65-9D91-7224C49458BB}"/>
                <c:ext xmlns:c16="http://schemas.microsoft.com/office/drawing/2014/chart" uri="{C3380CC4-5D6E-409C-BE32-E72D297353CC}">
                  <c16:uniqueId val="{00000014-9951-4034-BFEC-EEEBDC4CD9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Salaries &amp; Benefits</c:v>
                </c:pt>
                <c:pt idx="1">
                  <c:v>Operations</c:v>
                </c:pt>
                <c:pt idx="2">
                  <c:v>Programming</c:v>
                </c:pt>
                <c:pt idx="3">
                  <c:v>Student Services</c:v>
                </c:pt>
                <c:pt idx="4">
                  <c:v>Technology</c:v>
                </c:pt>
                <c:pt idx="5">
                  <c:v>Transportation</c:v>
                </c:pt>
                <c:pt idx="6">
                  <c:v>Maintenance</c:v>
                </c:pt>
              </c:strCache>
            </c:strRef>
          </c:cat>
          <c:val>
            <c:numRef>
              <c:f>Sheet1!$C$2:$C$8</c:f>
              <c:numCache>
                <c:formatCode>0.0%</c:formatCode>
                <c:ptCount val="7"/>
                <c:pt idx="0">
                  <c:v>0.86554225878833213</c:v>
                </c:pt>
                <c:pt idx="1">
                  <c:v>2.5729244577412123E-2</c:v>
                </c:pt>
                <c:pt idx="2">
                  <c:v>2.6065818997756174E-2</c:v>
                </c:pt>
                <c:pt idx="3">
                  <c:v>4.5362752430815265E-3</c:v>
                </c:pt>
                <c:pt idx="4">
                  <c:v>2.6776364996260286E-2</c:v>
                </c:pt>
                <c:pt idx="5">
                  <c:v>5.9087509349289458E-3</c:v>
                </c:pt>
                <c:pt idx="6">
                  <c:v>4.5097232610321614E-2</c:v>
                </c:pt>
              </c:numCache>
            </c:numRef>
          </c:val>
          <c:extLst>
            <c:ext xmlns:c16="http://schemas.microsoft.com/office/drawing/2014/chart" uri="{C3380CC4-5D6E-409C-BE32-E72D297353CC}">
              <c16:uniqueId val="{00000010-9951-4034-BFEC-EEEBDC4CD9E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1545089882632595E-2"/>
          <c:y val="0.82208285462904707"/>
          <c:w val="0.94524884861090475"/>
          <c:h val="0.17791714537095299"/>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CA" sz="1860" dirty="0"/>
              <a:t>2025-2026 Salaries</a:t>
            </a:r>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cene3d>
              <a:camera prst="orthographicFront"/>
              <a:lightRig rig="threePt" dir="t"/>
            </a:scene3d>
            <a:sp3d>
              <a:bevelT/>
              <a:contourClr>
                <a:srgbClr val="000000"/>
              </a:contourClr>
            </a:sp3d>
          </c:spPr>
          <c:explosion val="4"/>
          <c:dPt>
            <c:idx val="0"/>
            <c:bubble3D val="0"/>
            <c:spPr>
              <a:solidFill>
                <a:schemeClr val="accent1"/>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1-0D3C-4896-948D-B206C68684EC}"/>
              </c:ext>
            </c:extLst>
          </c:dPt>
          <c:dPt>
            <c:idx val="1"/>
            <c:bubble3D val="0"/>
            <c:spPr>
              <a:solidFill>
                <a:srgbClr val="FF5050"/>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3-0D3C-4896-948D-B206C68684EC}"/>
              </c:ext>
            </c:extLst>
          </c:dPt>
          <c:dPt>
            <c:idx val="2"/>
            <c:bubble3D val="0"/>
            <c:spPr>
              <a:solidFill>
                <a:schemeClr val="accent5">
                  <a:lumMod val="50000"/>
                </a:schemeClr>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5-0D3C-4896-948D-B206C68684EC}"/>
              </c:ext>
            </c:extLst>
          </c:dPt>
          <c:dPt>
            <c:idx val="3"/>
            <c:bubble3D val="0"/>
            <c:spPr>
              <a:solidFill>
                <a:schemeClr val="accent5"/>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7-0D3C-4896-948D-B206C68684EC}"/>
              </c:ext>
            </c:extLst>
          </c:dPt>
          <c:dPt>
            <c:idx val="4"/>
            <c:bubble3D val="0"/>
            <c:spPr>
              <a:solidFill>
                <a:schemeClr val="accent5"/>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9-0D3C-4896-948D-B206C68684EC}"/>
              </c:ext>
            </c:extLst>
          </c:dPt>
          <c:dPt>
            <c:idx val="5"/>
            <c:bubble3D val="0"/>
            <c:spPr>
              <a:solidFill>
                <a:schemeClr val="tx1">
                  <a:lumMod val="65000"/>
                  <a:lumOff val="35000"/>
                </a:schemeClr>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B-0D3C-4896-948D-B206C68684EC}"/>
              </c:ext>
            </c:extLst>
          </c:dPt>
          <c:dPt>
            <c:idx val="6"/>
            <c:bubble3D val="0"/>
            <c:explosion val="0"/>
            <c:spPr>
              <a:solidFill>
                <a:schemeClr val="accent4">
                  <a:lumMod val="75000"/>
                </a:schemeClr>
              </a:solidFill>
              <a:ln w="25400">
                <a:solidFill>
                  <a:schemeClr val="lt1"/>
                </a:solidFill>
              </a:ln>
              <a:effectLst/>
              <a:scene3d>
                <a:camera prst="orthographicFront"/>
                <a:lightRig rig="threePt" dir="t"/>
              </a:scene3d>
              <a:sp3d contourW="25400">
                <a:bevelT/>
                <a:contourClr>
                  <a:schemeClr val="lt1"/>
                </a:contourClr>
              </a:sp3d>
            </c:spPr>
            <c:extLst>
              <c:ext xmlns:c16="http://schemas.microsoft.com/office/drawing/2014/chart" uri="{C3380CC4-5D6E-409C-BE32-E72D297353CC}">
                <c16:uniqueId val="{0000000D-0D3C-4896-948D-B206C68684EC}"/>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D3C-4896-948D-B206C68684EC}"/>
                </c:ext>
              </c:extLst>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D3C-4896-948D-B206C68684EC}"/>
                </c:ext>
              </c:extLst>
            </c:dLbl>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D3C-4896-948D-B206C68684EC}"/>
                </c:ext>
              </c:extLst>
            </c:dLbl>
            <c:dLbl>
              <c:idx val="4"/>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0D3C-4896-948D-B206C68684EC}"/>
                </c:ext>
              </c:extLst>
            </c:dLbl>
            <c:dLbl>
              <c:idx val="5"/>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0D3C-4896-948D-B206C68684E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Teaching Staff</c:v>
                </c:pt>
                <c:pt idx="1">
                  <c:v>EAs</c:v>
                </c:pt>
                <c:pt idx="2">
                  <c:v>Maintenance</c:v>
                </c:pt>
                <c:pt idx="3">
                  <c:v>Transportation</c:v>
                </c:pt>
                <c:pt idx="4">
                  <c:v>Trustees</c:v>
                </c:pt>
                <c:pt idx="5">
                  <c:v>Administration</c:v>
                </c:pt>
                <c:pt idx="6">
                  <c:v>Operations</c:v>
                </c:pt>
              </c:strCache>
            </c:strRef>
          </c:cat>
          <c:val>
            <c:numRef>
              <c:f>Sheet1!$B$2:$B$8</c:f>
              <c:numCache>
                <c:formatCode>0.0%</c:formatCode>
                <c:ptCount val="7"/>
                <c:pt idx="0">
                  <c:v>0.72099999999999997</c:v>
                </c:pt>
                <c:pt idx="1">
                  <c:v>0.126</c:v>
                </c:pt>
                <c:pt idx="2">
                  <c:v>5.6000000000000001E-2</c:v>
                </c:pt>
                <c:pt idx="3">
                  <c:v>1.9E-2</c:v>
                </c:pt>
                <c:pt idx="4">
                  <c:v>1E-3</c:v>
                </c:pt>
                <c:pt idx="5">
                  <c:v>0.02</c:v>
                </c:pt>
                <c:pt idx="6">
                  <c:v>5.7000000000000002E-2</c:v>
                </c:pt>
              </c:numCache>
            </c:numRef>
          </c:val>
          <c:extLst>
            <c:ext xmlns:c16="http://schemas.microsoft.com/office/drawing/2014/chart" uri="{C3380CC4-5D6E-409C-BE32-E72D297353CC}">
              <c16:uniqueId val="{0000000E-0D3C-4896-948D-B206C68684E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82260611362973568"/>
          <c:w val="1"/>
          <c:h val="0.159455977093772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0.47528</cdr:x>
      <cdr:y>0.5</cdr:y>
    </cdr:from>
    <cdr:to>
      <cdr:x>0.57228</cdr:x>
      <cdr:y>0.57818</cdr:y>
    </cdr:to>
    <cdr:sp macro="" textlink="">
      <cdr:nvSpPr>
        <cdr:cNvPr id="2" name="TextBox 1">
          <a:extLst xmlns:a="http://schemas.openxmlformats.org/drawingml/2006/main">
            <a:ext uri="{FF2B5EF4-FFF2-40B4-BE49-F238E27FC236}">
              <a16:creationId xmlns:a16="http://schemas.microsoft.com/office/drawing/2014/main" id="{2C77286D-BAE9-0214-0D22-ABC159C029B8}"/>
            </a:ext>
          </a:extLst>
        </cdr:cNvPr>
        <cdr:cNvSpPr txBox="1"/>
      </cdr:nvSpPr>
      <cdr:spPr>
        <a:xfrm xmlns:a="http://schemas.openxmlformats.org/drawingml/2006/main">
          <a:off x="3662854" y="2006880"/>
          <a:ext cx="747546" cy="313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200" b="1" dirty="0">
            <a:highlight>
              <a:srgbClr val="FFFF00"/>
            </a:highlight>
          </a:endParaRPr>
        </a:p>
      </cdr:txBody>
    </cdr:sp>
  </cdr:relSizeAnchor>
  <cdr:relSizeAnchor xmlns:cdr="http://schemas.openxmlformats.org/drawingml/2006/chartDrawing">
    <cdr:from>
      <cdr:x>0.35712</cdr:x>
      <cdr:y>0.67714</cdr:y>
    </cdr:from>
    <cdr:to>
      <cdr:x>0.42831</cdr:x>
      <cdr:y>0.75531</cdr:y>
    </cdr:to>
    <cdr:sp macro="" textlink="">
      <cdr:nvSpPr>
        <cdr:cNvPr id="3" name="TextBox 2">
          <a:extLst xmlns:a="http://schemas.openxmlformats.org/drawingml/2006/main">
            <a:ext uri="{FF2B5EF4-FFF2-40B4-BE49-F238E27FC236}">
              <a16:creationId xmlns:a16="http://schemas.microsoft.com/office/drawing/2014/main" id="{1CD46AC0-4F4C-8CCF-4D22-E4C932B930FF}"/>
            </a:ext>
          </a:extLst>
        </cdr:cNvPr>
        <cdr:cNvSpPr txBox="1"/>
      </cdr:nvSpPr>
      <cdr:spPr>
        <a:xfrm xmlns:a="http://schemas.openxmlformats.org/drawingml/2006/main">
          <a:off x="2752180" y="2717888"/>
          <a:ext cx="548637" cy="3137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200" b="1" dirty="0">
            <a:highlight>
              <a:srgbClr val="FFFF00"/>
            </a:highlight>
          </a:endParaRPr>
        </a:p>
      </cdr:txBody>
    </cdr:sp>
  </cdr:relSizeAnchor>
  <cdr:relSizeAnchor xmlns:cdr="http://schemas.openxmlformats.org/drawingml/2006/chartDrawing">
    <cdr:from>
      <cdr:x>0.59263</cdr:x>
      <cdr:y>0.39974</cdr:y>
    </cdr:from>
    <cdr:to>
      <cdr:x>0.68963</cdr:x>
      <cdr:y>0.47792</cdr:y>
    </cdr:to>
    <cdr:sp macro="" textlink="">
      <cdr:nvSpPr>
        <cdr:cNvPr id="5" name="TextBox 1">
          <a:extLst xmlns:a="http://schemas.openxmlformats.org/drawingml/2006/main">
            <a:ext uri="{FF2B5EF4-FFF2-40B4-BE49-F238E27FC236}">
              <a16:creationId xmlns:a16="http://schemas.microsoft.com/office/drawing/2014/main" id="{B29BB174-B274-BDDC-153E-B4F59FD1DD67}"/>
            </a:ext>
          </a:extLst>
        </cdr:cNvPr>
        <cdr:cNvSpPr txBox="1"/>
      </cdr:nvSpPr>
      <cdr:spPr>
        <a:xfrm xmlns:a="http://schemas.openxmlformats.org/drawingml/2006/main">
          <a:off x="4567213" y="1604447"/>
          <a:ext cx="747545" cy="3137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CA" sz="1200" b="1" dirty="0">
            <a:highlight>
              <a:srgbClr val="FFFF00"/>
            </a:high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735" cy="464503"/>
          </a:xfrm>
          <a:prstGeom prst="rect">
            <a:avLst/>
          </a:prstGeom>
        </p:spPr>
        <p:txBody>
          <a:bodyPr vert="horz" lIns="92145" tIns="46073" rIns="92145" bIns="46073" rtlCol="0"/>
          <a:lstStyle>
            <a:lvl1pPr algn="l">
              <a:defRPr sz="1200"/>
            </a:lvl1pPr>
          </a:lstStyle>
          <a:p>
            <a:endParaRPr lang="en-CA"/>
          </a:p>
        </p:txBody>
      </p:sp>
      <p:sp>
        <p:nvSpPr>
          <p:cNvPr id="3" name="Date Placeholder 2"/>
          <p:cNvSpPr>
            <a:spLocks noGrp="1"/>
          </p:cNvSpPr>
          <p:nvPr>
            <p:ph type="dt" sz="quarter" idx="1"/>
          </p:nvPr>
        </p:nvSpPr>
        <p:spPr>
          <a:xfrm>
            <a:off x="3971083" y="2"/>
            <a:ext cx="3037735" cy="464503"/>
          </a:xfrm>
          <a:prstGeom prst="rect">
            <a:avLst/>
          </a:prstGeom>
        </p:spPr>
        <p:txBody>
          <a:bodyPr vert="horz" lIns="92145" tIns="46073" rIns="92145" bIns="46073" rtlCol="0"/>
          <a:lstStyle>
            <a:lvl1pPr algn="r">
              <a:defRPr sz="1200"/>
            </a:lvl1pPr>
          </a:lstStyle>
          <a:p>
            <a:fld id="{A85A7E52-1D89-4CCD-B2F3-C0F3492CB3CE}" type="datetimeFigureOut">
              <a:rPr lang="en-CA" smtClean="0"/>
              <a:t>2026-02-03</a:t>
            </a:fld>
            <a:endParaRPr lang="en-CA"/>
          </a:p>
        </p:txBody>
      </p:sp>
      <p:sp>
        <p:nvSpPr>
          <p:cNvPr id="4" name="Footer Placeholder 3"/>
          <p:cNvSpPr>
            <a:spLocks noGrp="1"/>
          </p:cNvSpPr>
          <p:nvPr>
            <p:ph type="ftr" sz="quarter" idx="2"/>
          </p:nvPr>
        </p:nvSpPr>
        <p:spPr>
          <a:xfrm>
            <a:off x="2" y="8830314"/>
            <a:ext cx="3037735" cy="464503"/>
          </a:xfrm>
          <a:prstGeom prst="rect">
            <a:avLst/>
          </a:prstGeom>
        </p:spPr>
        <p:txBody>
          <a:bodyPr vert="horz" lIns="92145" tIns="46073" rIns="92145" bIns="46073" rtlCol="0" anchor="b"/>
          <a:lstStyle>
            <a:lvl1pPr algn="l">
              <a:defRPr sz="1200"/>
            </a:lvl1pPr>
          </a:lstStyle>
          <a:p>
            <a:endParaRPr lang="en-CA"/>
          </a:p>
        </p:txBody>
      </p:sp>
      <p:sp>
        <p:nvSpPr>
          <p:cNvPr id="5" name="Slide Number Placeholder 4"/>
          <p:cNvSpPr>
            <a:spLocks noGrp="1"/>
          </p:cNvSpPr>
          <p:nvPr>
            <p:ph type="sldNum" sz="quarter" idx="3"/>
          </p:nvPr>
        </p:nvSpPr>
        <p:spPr>
          <a:xfrm>
            <a:off x="3971083" y="8830314"/>
            <a:ext cx="3037735" cy="464503"/>
          </a:xfrm>
          <a:prstGeom prst="rect">
            <a:avLst/>
          </a:prstGeom>
        </p:spPr>
        <p:txBody>
          <a:bodyPr vert="horz" lIns="92145" tIns="46073" rIns="92145" bIns="46073" rtlCol="0" anchor="b"/>
          <a:lstStyle>
            <a:lvl1pPr algn="r">
              <a:defRPr sz="1200"/>
            </a:lvl1pPr>
          </a:lstStyle>
          <a:p>
            <a:fld id="{CDAF3A09-CEF4-45C9-BCB3-2F65AB53B33A}" type="slidenum">
              <a:rPr lang="en-CA" smtClean="0"/>
              <a:t>‹#›</a:t>
            </a:fld>
            <a:endParaRPr lang="en-CA"/>
          </a:p>
        </p:txBody>
      </p:sp>
    </p:spTree>
    <p:extLst>
      <p:ext uri="{BB962C8B-B14F-4D97-AF65-F5344CB8AC3E}">
        <p14:creationId xmlns:p14="http://schemas.microsoft.com/office/powerpoint/2010/main" val="366714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4044" tIns="47022" rIns="94044" bIns="47022" rtlCol="0"/>
          <a:lstStyle>
            <a:lvl1pPr algn="l">
              <a:defRPr sz="1200"/>
            </a:lvl1pPr>
          </a:lstStyle>
          <a:p>
            <a:endParaRPr lang="en-CA"/>
          </a:p>
        </p:txBody>
      </p:sp>
      <p:sp>
        <p:nvSpPr>
          <p:cNvPr id="3" name="Date Placeholder 2"/>
          <p:cNvSpPr>
            <a:spLocks noGrp="1"/>
          </p:cNvSpPr>
          <p:nvPr>
            <p:ph type="dt" idx="1"/>
          </p:nvPr>
        </p:nvSpPr>
        <p:spPr>
          <a:xfrm>
            <a:off x="3970939" y="0"/>
            <a:ext cx="3037840" cy="464820"/>
          </a:xfrm>
          <a:prstGeom prst="rect">
            <a:avLst/>
          </a:prstGeom>
        </p:spPr>
        <p:txBody>
          <a:bodyPr vert="horz" lIns="94044" tIns="47022" rIns="94044" bIns="47022" rtlCol="0"/>
          <a:lstStyle>
            <a:lvl1pPr algn="r">
              <a:defRPr sz="1200"/>
            </a:lvl1pPr>
          </a:lstStyle>
          <a:p>
            <a:fld id="{19400436-7980-4C9C-90DE-C19B9DB30E6D}" type="datetimeFigureOut">
              <a:rPr lang="en-CA" smtClean="0"/>
              <a:t>2026-02-03</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044" tIns="47022" rIns="94044" bIns="47022"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29967"/>
            <a:ext cx="3037840" cy="464820"/>
          </a:xfrm>
          <a:prstGeom prst="rect">
            <a:avLst/>
          </a:prstGeom>
        </p:spPr>
        <p:txBody>
          <a:bodyPr vert="horz" lIns="94044" tIns="47022" rIns="94044" bIns="47022"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4044" tIns="47022" rIns="94044" bIns="47022" rtlCol="0" anchor="b"/>
          <a:lstStyle>
            <a:lvl1pPr algn="r">
              <a:defRPr sz="1200"/>
            </a:lvl1pPr>
          </a:lstStyle>
          <a:p>
            <a:fld id="{8C20F8F2-5D39-41D2-A706-B5FFD00354C3}" type="slidenum">
              <a:rPr lang="en-CA" smtClean="0"/>
              <a:t>‹#›</a:t>
            </a:fld>
            <a:endParaRPr lang="en-CA"/>
          </a:p>
        </p:txBody>
      </p:sp>
    </p:spTree>
    <p:extLst>
      <p:ext uri="{BB962C8B-B14F-4D97-AF65-F5344CB8AC3E}">
        <p14:creationId xmlns:p14="http://schemas.microsoft.com/office/powerpoint/2010/main" val="299927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C20F8F2-5D39-41D2-A706-B5FFD00354C3}" type="slidenum">
              <a:rPr lang="en-CA" smtClean="0"/>
              <a:t>1</a:t>
            </a:fld>
            <a:endParaRPr lang="en-CA"/>
          </a:p>
        </p:txBody>
      </p:sp>
    </p:spTree>
    <p:extLst>
      <p:ext uri="{BB962C8B-B14F-4D97-AF65-F5344CB8AC3E}">
        <p14:creationId xmlns:p14="http://schemas.microsoft.com/office/powerpoint/2010/main" val="13213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0F8F2-5D39-41D2-A706-B5FFD00354C3}" type="slidenum">
              <a:rPr lang="en-CA" smtClean="0"/>
              <a:t>10</a:t>
            </a:fld>
            <a:endParaRPr lang="en-CA"/>
          </a:p>
        </p:txBody>
      </p:sp>
    </p:spTree>
    <p:extLst>
      <p:ext uri="{BB962C8B-B14F-4D97-AF65-F5344CB8AC3E}">
        <p14:creationId xmlns:p14="http://schemas.microsoft.com/office/powerpoint/2010/main" val="390985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49" indent="-173049">
              <a:buFont typeface="Arial" panose="020B0604020202020204" pitchFamily="34" charset="0"/>
              <a:buChar char="•"/>
            </a:pPr>
            <a:r>
              <a:rPr lang="en-CA" b="1"/>
              <a:t>As a senior administration team, we prepared the DRAFT budget for the Trustees’</a:t>
            </a:r>
          </a:p>
        </p:txBody>
      </p:sp>
      <p:sp>
        <p:nvSpPr>
          <p:cNvPr id="4" name="Slide Number Placeholder 3"/>
          <p:cNvSpPr>
            <a:spLocks noGrp="1"/>
          </p:cNvSpPr>
          <p:nvPr>
            <p:ph type="sldNum" sz="quarter" idx="10"/>
          </p:nvPr>
        </p:nvSpPr>
        <p:spPr/>
        <p:txBody>
          <a:bodyPr/>
          <a:lstStyle/>
          <a:p>
            <a:fld id="{8C20F8F2-5D39-41D2-A706-B5FFD00354C3}" type="slidenum">
              <a:rPr lang="en-CA" smtClean="0"/>
              <a:t>11</a:t>
            </a:fld>
            <a:endParaRPr lang="en-CA"/>
          </a:p>
        </p:txBody>
      </p:sp>
    </p:spTree>
    <p:extLst>
      <p:ext uri="{BB962C8B-B14F-4D97-AF65-F5344CB8AC3E}">
        <p14:creationId xmlns:p14="http://schemas.microsoft.com/office/powerpoint/2010/main" val="367682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49" indent="-173049">
              <a:buFont typeface="Arial" panose="020B0604020202020204" pitchFamily="34" charset="0"/>
              <a:buChar char="•"/>
            </a:pPr>
            <a:r>
              <a:rPr lang="en-CA" b="1"/>
              <a:t>Even though the CPI seems to have stabilized, we all know the cost of everything has went up.</a:t>
            </a:r>
          </a:p>
          <a:p>
            <a:pPr marL="173049" indent="-173049">
              <a:buFont typeface="Arial" panose="020B0604020202020204" pitchFamily="34" charset="0"/>
              <a:buChar char="•"/>
            </a:pPr>
            <a:r>
              <a:rPr lang="en-CA" b="1"/>
              <a:t>I think it’s safe to say most people are aware of the increasing costs of groceries, utilities and fuel. </a:t>
            </a:r>
          </a:p>
          <a:p>
            <a:pPr marL="173049" indent="-173049">
              <a:buFont typeface="Arial" panose="020B0604020202020204" pitchFamily="34" charset="0"/>
              <a:buChar char="•"/>
            </a:pPr>
            <a:r>
              <a:rPr lang="en-CA" b="1"/>
              <a:t>As I mentioned last year, the average price of a bus was $180,000; that has now increased to $200,000.</a:t>
            </a:r>
          </a:p>
        </p:txBody>
      </p:sp>
      <p:sp>
        <p:nvSpPr>
          <p:cNvPr id="4" name="Slide Number Placeholder 3"/>
          <p:cNvSpPr>
            <a:spLocks noGrp="1"/>
          </p:cNvSpPr>
          <p:nvPr>
            <p:ph type="sldNum" sz="quarter" idx="10"/>
          </p:nvPr>
        </p:nvSpPr>
        <p:spPr/>
        <p:txBody>
          <a:bodyPr/>
          <a:lstStyle/>
          <a:p>
            <a:fld id="{8C20F8F2-5D39-41D2-A706-B5FFD00354C3}" type="slidenum">
              <a:rPr lang="en-CA" smtClean="0"/>
              <a:t>12</a:t>
            </a:fld>
            <a:endParaRPr lang="en-CA"/>
          </a:p>
        </p:txBody>
      </p:sp>
    </p:spTree>
    <p:extLst>
      <p:ext uri="{BB962C8B-B14F-4D97-AF65-F5344CB8AC3E}">
        <p14:creationId xmlns:p14="http://schemas.microsoft.com/office/powerpoint/2010/main" val="366910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		2025-26	2024-25		</a:t>
            </a:r>
          </a:p>
          <a:p>
            <a:r>
              <a:rPr lang="en-US" sz="1100" b="1"/>
              <a:t>Salaries &amp; benefits	231.45	217.19		86.6%</a:t>
            </a:r>
          </a:p>
          <a:p>
            <a:r>
              <a:rPr lang="en-US" sz="1100" b="1"/>
              <a:t>Operations		6.88	6.20		2.6%</a:t>
            </a:r>
          </a:p>
          <a:p>
            <a:r>
              <a:rPr lang="en-US" sz="1100" b="1"/>
              <a:t>Programming		6.97	6.68		2.6%</a:t>
            </a:r>
          </a:p>
          <a:p>
            <a:r>
              <a:rPr lang="en-US" sz="1100" b="1"/>
              <a:t>SS		1.21	1.12		0.5%</a:t>
            </a:r>
          </a:p>
          <a:p>
            <a:r>
              <a:rPr lang="en-US" sz="1100" b="1"/>
              <a:t>Tech		7.16	6.69		2.7%</a:t>
            </a:r>
          </a:p>
          <a:p>
            <a:r>
              <a:rPr lang="en-US" sz="1100" b="1"/>
              <a:t>Trans		1.58	1.59		0.6%</a:t>
            </a:r>
          </a:p>
          <a:p>
            <a:r>
              <a:rPr lang="en-US" sz="1100" b="1" err="1"/>
              <a:t>Mtc</a:t>
            </a:r>
            <a:r>
              <a:rPr lang="en-US" sz="1100" b="1"/>
              <a:t>		12.06	11.7		4.5%</a:t>
            </a:r>
          </a:p>
          <a:p>
            <a:r>
              <a:rPr lang="en-US" sz="1100" b="1"/>
              <a:t>		$267.4	$251.17		</a:t>
            </a:r>
          </a:p>
          <a:p>
            <a:r>
              <a:rPr lang="en-US" sz="1100" b="1"/>
              <a:t>									</a:t>
            </a:r>
          </a:p>
          <a:p>
            <a:r>
              <a:rPr lang="en-US" sz="1100" b="1"/>
              <a:t>									</a:t>
            </a:r>
          </a:p>
          <a:p>
            <a:r>
              <a:rPr lang="en-US" sz="1100" b="1"/>
              <a:t>The % spent on salaries and benefits, operations (Supt and ST depts), and maintenance have decreased slightly over the last 10 years.</a:t>
            </a:r>
          </a:p>
          <a:p>
            <a:r>
              <a:rPr lang="en-US" sz="1100" b="1"/>
              <a:t>Programming has stayed the same</a:t>
            </a:r>
          </a:p>
          <a:p>
            <a:r>
              <a:rPr lang="en-US" sz="1100" b="1"/>
              <a:t>SS, technology and transportation have increased slightly			</a:t>
            </a:r>
          </a:p>
          <a:p>
            <a:endParaRPr lang="en-CA" b="1"/>
          </a:p>
        </p:txBody>
      </p:sp>
      <p:sp>
        <p:nvSpPr>
          <p:cNvPr id="4" name="Slide Number Placeholder 3"/>
          <p:cNvSpPr>
            <a:spLocks noGrp="1"/>
          </p:cNvSpPr>
          <p:nvPr>
            <p:ph type="sldNum" sz="quarter" idx="10"/>
          </p:nvPr>
        </p:nvSpPr>
        <p:spPr/>
        <p:txBody>
          <a:bodyPr/>
          <a:lstStyle/>
          <a:p>
            <a:fld id="{8C20F8F2-5D39-41D2-A706-B5FFD00354C3}" type="slidenum">
              <a:rPr lang="en-CA" smtClean="0"/>
              <a:t>13</a:t>
            </a:fld>
            <a:endParaRPr lang="en-CA"/>
          </a:p>
        </p:txBody>
      </p:sp>
    </p:spTree>
    <p:extLst>
      <p:ext uri="{BB962C8B-B14F-4D97-AF65-F5344CB8AC3E}">
        <p14:creationId xmlns:p14="http://schemas.microsoft.com/office/powerpoint/2010/main" val="66459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C20F8F2-5D39-41D2-A706-B5FFD00354C3}" type="slidenum">
              <a:rPr lang="en-CA" smtClean="0"/>
              <a:t>14</a:t>
            </a:fld>
            <a:endParaRPr lang="en-CA"/>
          </a:p>
        </p:txBody>
      </p:sp>
      <p:sp>
        <p:nvSpPr>
          <p:cNvPr id="5" name="Footer Placeholder 4">
            <a:extLst>
              <a:ext uri="{FF2B5EF4-FFF2-40B4-BE49-F238E27FC236}">
                <a16:creationId xmlns:a16="http://schemas.microsoft.com/office/drawing/2014/main" id="{A0464F69-3D9B-EAC7-8F80-4AE3404B7738}"/>
              </a:ext>
            </a:extLst>
          </p:cNvPr>
          <p:cNvSpPr>
            <a:spLocks noGrp="1"/>
          </p:cNvSpPr>
          <p:nvPr>
            <p:ph type="ftr" sz="quarter" idx="4"/>
          </p:nvPr>
        </p:nvSpPr>
        <p:spPr/>
        <p:txBody>
          <a:bodyPr/>
          <a:lstStyle/>
          <a:p>
            <a:r>
              <a:rPr lang="en-CA"/>
              <a:t>2024-2025 Budget - Public Consultation</a:t>
            </a:r>
          </a:p>
        </p:txBody>
      </p:sp>
      <p:sp>
        <p:nvSpPr>
          <p:cNvPr id="6" name="Header Placeholder 5">
            <a:extLst>
              <a:ext uri="{FF2B5EF4-FFF2-40B4-BE49-F238E27FC236}">
                <a16:creationId xmlns:a16="http://schemas.microsoft.com/office/drawing/2014/main" id="{5FFFA31B-0E24-3E59-EE96-A21FA1FA4E3F}"/>
              </a:ext>
            </a:extLst>
          </p:cNvPr>
          <p:cNvSpPr>
            <a:spLocks noGrp="1"/>
          </p:cNvSpPr>
          <p:nvPr>
            <p:ph type="hdr" sz="quarter"/>
          </p:nvPr>
        </p:nvSpPr>
        <p:spPr/>
        <p:txBody>
          <a:bodyPr/>
          <a:lstStyle/>
          <a:p>
            <a:r>
              <a:rPr lang="en-US"/>
              <a:t>River East Transcona School Division</a:t>
            </a:r>
            <a:endParaRPr lang="en-CA"/>
          </a:p>
        </p:txBody>
      </p:sp>
      <p:sp>
        <p:nvSpPr>
          <p:cNvPr id="7" name="Date Placeholder 6">
            <a:extLst>
              <a:ext uri="{FF2B5EF4-FFF2-40B4-BE49-F238E27FC236}">
                <a16:creationId xmlns:a16="http://schemas.microsoft.com/office/drawing/2014/main" id="{2D36C1F9-A758-1DF2-06B5-C78015B9340E}"/>
              </a:ext>
            </a:extLst>
          </p:cNvPr>
          <p:cNvSpPr>
            <a:spLocks noGrp="1"/>
          </p:cNvSpPr>
          <p:nvPr>
            <p:ph type="dt" idx="1"/>
          </p:nvPr>
        </p:nvSpPr>
        <p:spPr/>
        <p:txBody>
          <a:bodyPr/>
          <a:lstStyle/>
          <a:p>
            <a:endParaRPr lang="en-CA"/>
          </a:p>
        </p:txBody>
      </p:sp>
    </p:spTree>
    <p:extLst>
      <p:ext uri="{BB962C8B-B14F-4D97-AF65-F5344CB8AC3E}">
        <p14:creationId xmlns:p14="http://schemas.microsoft.com/office/powerpoint/2010/main" val="3578029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C5F4-C70F-66D3-5E3F-6E87333AA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9442B-6F1B-EAB2-5681-DADAA3218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244B5-1C11-AB8D-7408-970E9B1382B5}"/>
              </a:ext>
            </a:extLst>
          </p:cNvPr>
          <p:cNvSpPr>
            <a:spLocks noGrp="1"/>
          </p:cNvSpPr>
          <p:nvPr>
            <p:ph type="body" idx="1"/>
          </p:nvPr>
        </p:nvSpPr>
        <p:spPr/>
        <p:txBody>
          <a:bodyPr/>
          <a:lstStyle/>
          <a:p>
            <a:pPr marL="173049" indent="-173049">
              <a:buFont typeface="Arial" panose="020B0604020202020204" pitchFamily="34" charset="0"/>
              <a:buChar char="•"/>
            </a:pPr>
            <a:endParaRPr lang="en-CA" b="1" baseline="0"/>
          </a:p>
          <a:p>
            <a:endParaRPr lang="en-CA"/>
          </a:p>
        </p:txBody>
      </p:sp>
      <p:sp>
        <p:nvSpPr>
          <p:cNvPr id="4" name="Slide Number Placeholder 3">
            <a:extLst>
              <a:ext uri="{FF2B5EF4-FFF2-40B4-BE49-F238E27FC236}">
                <a16:creationId xmlns:a16="http://schemas.microsoft.com/office/drawing/2014/main" id="{6A597B00-C8DF-F7C3-B205-BD6953288542}"/>
              </a:ext>
            </a:extLst>
          </p:cNvPr>
          <p:cNvSpPr>
            <a:spLocks noGrp="1"/>
          </p:cNvSpPr>
          <p:nvPr>
            <p:ph type="sldNum" sz="quarter" idx="10"/>
          </p:nvPr>
        </p:nvSpPr>
        <p:spPr/>
        <p:txBody>
          <a:bodyPr/>
          <a:lstStyle/>
          <a:p>
            <a:fld id="{8C20F8F2-5D39-41D2-A706-B5FFD00354C3}" type="slidenum">
              <a:rPr lang="en-CA" smtClean="0"/>
              <a:t>15</a:t>
            </a:fld>
            <a:endParaRPr lang="en-CA"/>
          </a:p>
        </p:txBody>
      </p:sp>
    </p:spTree>
    <p:extLst>
      <p:ext uri="{BB962C8B-B14F-4D97-AF65-F5344CB8AC3E}">
        <p14:creationId xmlns:p14="http://schemas.microsoft.com/office/powerpoint/2010/main" val="237845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taking the time out of your busy schedules to join us this evening, it is much appreciated. We want to continue our conversations with you. We are committed to communicating effectively and positively with our stakeholders – all of you – to provide clarity and transparency. </a:t>
            </a:r>
          </a:p>
        </p:txBody>
      </p:sp>
      <p:sp>
        <p:nvSpPr>
          <p:cNvPr id="4" name="Slide Number Placeholder 3"/>
          <p:cNvSpPr>
            <a:spLocks noGrp="1"/>
          </p:cNvSpPr>
          <p:nvPr>
            <p:ph type="sldNum" sz="quarter" idx="5"/>
          </p:nvPr>
        </p:nvSpPr>
        <p:spPr/>
        <p:txBody>
          <a:bodyPr/>
          <a:lstStyle/>
          <a:p>
            <a:fld id="{8C20F8F2-5D39-41D2-A706-B5FFD00354C3}" type="slidenum">
              <a:rPr lang="en-CA" smtClean="0"/>
              <a:t>16</a:t>
            </a:fld>
            <a:endParaRPr lang="en-CA"/>
          </a:p>
        </p:txBody>
      </p:sp>
    </p:spTree>
    <p:extLst>
      <p:ext uri="{BB962C8B-B14F-4D97-AF65-F5344CB8AC3E}">
        <p14:creationId xmlns:p14="http://schemas.microsoft.com/office/powerpoint/2010/main" val="440609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C20F8F2-5D39-41D2-A706-B5FFD00354C3}" type="slidenum">
              <a:rPr lang="en-CA" smtClean="0"/>
              <a:t>17</a:t>
            </a:fld>
            <a:endParaRPr lang="en-CA"/>
          </a:p>
        </p:txBody>
      </p:sp>
    </p:spTree>
    <p:extLst>
      <p:ext uri="{BB962C8B-B14F-4D97-AF65-F5344CB8AC3E}">
        <p14:creationId xmlns:p14="http://schemas.microsoft.com/office/powerpoint/2010/main" val="437428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D7454-AAAD-D0E1-8BB1-ACF15F341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BCB67-47FB-A969-CFEA-7FF3B07F7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DDA08-F3D4-14B9-638D-6987AE797EEA}"/>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EEEF2F8-0B27-F286-2789-E01636762324}"/>
              </a:ext>
            </a:extLst>
          </p:cNvPr>
          <p:cNvSpPr>
            <a:spLocks noGrp="1"/>
          </p:cNvSpPr>
          <p:nvPr>
            <p:ph type="sldNum" sz="quarter" idx="5"/>
          </p:nvPr>
        </p:nvSpPr>
        <p:spPr/>
        <p:txBody>
          <a:bodyPr/>
          <a:lstStyle/>
          <a:p>
            <a:fld id="{8C20F8F2-5D39-41D2-A706-B5FFD00354C3}" type="slidenum">
              <a:rPr lang="en-CA" smtClean="0"/>
              <a:t>18</a:t>
            </a:fld>
            <a:endParaRPr lang="en-CA"/>
          </a:p>
        </p:txBody>
      </p:sp>
    </p:spTree>
    <p:extLst>
      <p:ext uri="{BB962C8B-B14F-4D97-AF65-F5344CB8AC3E}">
        <p14:creationId xmlns:p14="http://schemas.microsoft.com/office/powerpoint/2010/main" val="32001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FCD1-DFB9-9EF4-EE05-6AD689634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A6125-2705-548F-90EF-7C2058FFA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B4EE2-E7D4-D911-6ACD-E2AA3FBA7447}"/>
              </a:ext>
            </a:extLst>
          </p:cNvPr>
          <p:cNvSpPr>
            <a:spLocks noGrp="1"/>
          </p:cNvSpPr>
          <p:nvPr>
            <p:ph type="body" idx="1"/>
          </p:nvPr>
        </p:nvSpPr>
        <p:spPr/>
        <p:txBody>
          <a:bodyPr/>
          <a:lstStyle/>
          <a:p>
            <a:pPr marL="173049" indent="-173049">
              <a:buFont typeface="Arial" panose="020B0604020202020204" pitchFamily="34" charset="0"/>
              <a:buChar char="•"/>
            </a:pPr>
            <a:endParaRPr lang="en-CA" b="1" baseline="0"/>
          </a:p>
          <a:p>
            <a:endParaRPr lang="en-CA"/>
          </a:p>
        </p:txBody>
      </p:sp>
      <p:sp>
        <p:nvSpPr>
          <p:cNvPr id="4" name="Slide Number Placeholder 3">
            <a:extLst>
              <a:ext uri="{FF2B5EF4-FFF2-40B4-BE49-F238E27FC236}">
                <a16:creationId xmlns:a16="http://schemas.microsoft.com/office/drawing/2014/main" id="{6C0D318D-8654-B3B0-7DCD-1E41134FB4B9}"/>
              </a:ext>
            </a:extLst>
          </p:cNvPr>
          <p:cNvSpPr>
            <a:spLocks noGrp="1"/>
          </p:cNvSpPr>
          <p:nvPr>
            <p:ph type="sldNum" sz="quarter" idx="10"/>
          </p:nvPr>
        </p:nvSpPr>
        <p:spPr/>
        <p:txBody>
          <a:bodyPr/>
          <a:lstStyle/>
          <a:p>
            <a:fld id="{8C20F8F2-5D39-41D2-A706-B5FFD00354C3}" type="slidenum">
              <a:rPr lang="en-CA" smtClean="0"/>
              <a:t>2</a:t>
            </a:fld>
            <a:endParaRPr lang="en-CA"/>
          </a:p>
        </p:txBody>
      </p:sp>
    </p:spTree>
    <p:extLst>
      <p:ext uri="{BB962C8B-B14F-4D97-AF65-F5344CB8AC3E}">
        <p14:creationId xmlns:p14="http://schemas.microsoft.com/office/powerpoint/2010/main" val="374224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49" indent="-173049">
              <a:buFont typeface="Arial" panose="020B0604020202020204" pitchFamily="34" charset="0"/>
              <a:buChar char="•"/>
            </a:pPr>
            <a:endParaRPr lang="en-CA" b="1" baseline="0"/>
          </a:p>
          <a:p>
            <a:endParaRPr lang="en-CA"/>
          </a:p>
        </p:txBody>
      </p:sp>
      <p:sp>
        <p:nvSpPr>
          <p:cNvPr id="4" name="Slide Number Placeholder 3"/>
          <p:cNvSpPr>
            <a:spLocks noGrp="1"/>
          </p:cNvSpPr>
          <p:nvPr>
            <p:ph type="sldNum" sz="quarter" idx="10"/>
          </p:nvPr>
        </p:nvSpPr>
        <p:spPr/>
        <p:txBody>
          <a:bodyPr/>
          <a:lstStyle/>
          <a:p>
            <a:fld id="{8C20F8F2-5D39-41D2-A706-B5FFD00354C3}" type="slidenum">
              <a:rPr lang="en-CA" smtClean="0"/>
              <a:t>3</a:t>
            </a:fld>
            <a:endParaRPr lang="en-CA"/>
          </a:p>
        </p:txBody>
      </p:sp>
    </p:spTree>
    <p:extLst>
      <p:ext uri="{BB962C8B-B14F-4D97-AF65-F5344CB8AC3E}">
        <p14:creationId xmlns:p14="http://schemas.microsoft.com/office/powerpoint/2010/main" val="386695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F5123-E9E8-3D10-28D8-6C536EE91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D5613-FC19-1643-9215-EC6611C3C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35E74-E922-550B-3338-EE234380598D}"/>
              </a:ext>
            </a:extLst>
          </p:cNvPr>
          <p:cNvSpPr>
            <a:spLocks noGrp="1"/>
          </p:cNvSpPr>
          <p:nvPr>
            <p:ph type="body" idx="1"/>
          </p:nvPr>
        </p:nvSpPr>
        <p:spPr/>
        <p:txBody>
          <a:bodyPr/>
          <a:lstStyle/>
          <a:p>
            <a:pPr marL="173049" indent="-173049">
              <a:buFont typeface="Arial" panose="020B0604020202020204" pitchFamily="34" charset="0"/>
              <a:buChar char="•"/>
            </a:pPr>
            <a:endParaRPr lang="en-CA" b="1" baseline="0"/>
          </a:p>
          <a:p>
            <a:endParaRPr lang="en-CA"/>
          </a:p>
        </p:txBody>
      </p:sp>
      <p:sp>
        <p:nvSpPr>
          <p:cNvPr id="4" name="Slide Number Placeholder 3">
            <a:extLst>
              <a:ext uri="{FF2B5EF4-FFF2-40B4-BE49-F238E27FC236}">
                <a16:creationId xmlns:a16="http://schemas.microsoft.com/office/drawing/2014/main" id="{62A440A5-6171-DE36-9A53-7C679F5FFFF2}"/>
              </a:ext>
            </a:extLst>
          </p:cNvPr>
          <p:cNvSpPr>
            <a:spLocks noGrp="1"/>
          </p:cNvSpPr>
          <p:nvPr>
            <p:ph type="sldNum" sz="quarter" idx="10"/>
          </p:nvPr>
        </p:nvSpPr>
        <p:spPr/>
        <p:txBody>
          <a:bodyPr/>
          <a:lstStyle/>
          <a:p>
            <a:fld id="{8C20F8F2-5D39-41D2-A706-B5FFD00354C3}" type="slidenum">
              <a:rPr lang="en-CA" smtClean="0"/>
              <a:t>4</a:t>
            </a:fld>
            <a:endParaRPr lang="en-CA"/>
          </a:p>
        </p:txBody>
      </p:sp>
    </p:spTree>
    <p:extLst>
      <p:ext uri="{BB962C8B-B14F-4D97-AF65-F5344CB8AC3E}">
        <p14:creationId xmlns:p14="http://schemas.microsoft.com/office/powerpoint/2010/main" val="330451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0F8F2-5D39-41D2-A706-B5FFD00354C3}" type="slidenum">
              <a:rPr lang="en-CA" smtClean="0"/>
              <a:t>5</a:t>
            </a:fld>
            <a:endParaRPr lang="en-CA"/>
          </a:p>
        </p:txBody>
      </p:sp>
    </p:spTree>
    <p:extLst>
      <p:ext uri="{BB962C8B-B14F-4D97-AF65-F5344CB8AC3E}">
        <p14:creationId xmlns:p14="http://schemas.microsoft.com/office/powerpoint/2010/main" val="44200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Update employees to 3,697</a:t>
            </a:r>
          </a:p>
          <a:p>
            <a:r>
              <a:rPr lang="en-CA"/>
              <a:t>Update students to 18,761</a:t>
            </a:r>
          </a:p>
        </p:txBody>
      </p:sp>
      <p:sp>
        <p:nvSpPr>
          <p:cNvPr id="4" name="Slide Number Placeholder 3"/>
          <p:cNvSpPr>
            <a:spLocks noGrp="1"/>
          </p:cNvSpPr>
          <p:nvPr>
            <p:ph type="sldNum" sz="quarter" idx="5"/>
          </p:nvPr>
        </p:nvSpPr>
        <p:spPr/>
        <p:txBody>
          <a:bodyPr/>
          <a:lstStyle/>
          <a:p>
            <a:fld id="{8C20F8F2-5D39-41D2-A706-B5FFD00354C3}" type="slidenum">
              <a:rPr lang="en-CA" smtClean="0"/>
              <a:t>6</a:t>
            </a:fld>
            <a:endParaRPr lang="en-CA"/>
          </a:p>
        </p:txBody>
      </p:sp>
    </p:spTree>
    <p:extLst>
      <p:ext uri="{BB962C8B-B14F-4D97-AF65-F5344CB8AC3E}">
        <p14:creationId xmlns:p14="http://schemas.microsoft.com/office/powerpoint/2010/main" val="2113483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4EE3-E7B1-829F-F98E-9F42BCF13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47C78-108D-9280-5EEB-1FA251DFA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A303B-B206-2A13-8AF5-F736F355AC97}"/>
              </a:ext>
            </a:extLst>
          </p:cNvPr>
          <p:cNvSpPr>
            <a:spLocks noGrp="1"/>
          </p:cNvSpPr>
          <p:nvPr>
            <p:ph type="body" idx="1"/>
          </p:nvPr>
        </p:nvSpPr>
        <p:spPr/>
        <p:txBody>
          <a:bodyPr/>
          <a:lstStyle/>
          <a:p>
            <a:pPr marL="173049" indent="-173049">
              <a:buFont typeface="Arial" panose="020B0604020202020204" pitchFamily="34" charset="0"/>
              <a:buChar char="•"/>
            </a:pPr>
            <a:endParaRPr lang="en-CA" b="1" baseline="0"/>
          </a:p>
          <a:p>
            <a:endParaRPr lang="en-CA"/>
          </a:p>
        </p:txBody>
      </p:sp>
      <p:sp>
        <p:nvSpPr>
          <p:cNvPr id="4" name="Slide Number Placeholder 3">
            <a:extLst>
              <a:ext uri="{FF2B5EF4-FFF2-40B4-BE49-F238E27FC236}">
                <a16:creationId xmlns:a16="http://schemas.microsoft.com/office/drawing/2014/main" id="{BFBE3EFF-CB63-BB1D-11E0-2D20AAB939A1}"/>
              </a:ext>
            </a:extLst>
          </p:cNvPr>
          <p:cNvSpPr>
            <a:spLocks noGrp="1"/>
          </p:cNvSpPr>
          <p:nvPr>
            <p:ph type="sldNum" sz="quarter" idx="10"/>
          </p:nvPr>
        </p:nvSpPr>
        <p:spPr/>
        <p:txBody>
          <a:bodyPr/>
          <a:lstStyle/>
          <a:p>
            <a:fld id="{8C20F8F2-5D39-41D2-A706-B5FFD00354C3}" type="slidenum">
              <a:rPr lang="en-CA" smtClean="0"/>
              <a:t>7</a:t>
            </a:fld>
            <a:endParaRPr lang="en-CA"/>
          </a:p>
        </p:txBody>
      </p:sp>
    </p:spTree>
    <p:extLst>
      <p:ext uri="{BB962C8B-B14F-4D97-AF65-F5344CB8AC3E}">
        <p14:creationId xmlns:p14="http://schemas.microsoft.com/office/powerpoint/2010/main" val="172808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C51B0-CD3F-CA74-CF62-270C22166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28D5A-0384-E69B-E94E-C9834EB29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104EB-2F23-7B90-338B-D8F89F237D49}"/>
              </a:ext>
            </a:extLst>
          </p:cNvPr>
          <p:cNvSpPr>
            <a:spLocks noGrp="1"/>
          </p:cNvSpPr>
          <p:nvPr>
            <p:ph type="body" idx="1"/>
          </p:nvPr>
        </p:nvSpPr>
        <p:spPr/>
        <p:txBody>
          <a:bodyPr/>
          <a:lstStyle/>
          <a:p>
            <a:pPr marL="173049" indent="-173049">
              <a:buFont typeface="Arial" panose="020B0604020202020204" pitchFamily="34" charset="0"/>
              <a:buChar char="•"/>
            </a:pPr>
            <a:endParaRPr lang="en-CA" b="1" baseline="0"/>
          </a:p>
          <a:p>
            <a:endParaRPr lang="en-CA"/>
          </a:p>
        </p:txBody>
      </p:sp>
      <p:sp>
        <p:nvSpPr>
          <p:cNvPr id="4" name="Slide Number Placeholder 3">
            <a:extLst>
              <a:ext uri="{FF2B5EF4-FFF2-40B4-BE49-F238E27FC236}">
                <a16:creationId xmlns:a16="http://schemas.microsoft.com/office/drawing/2014/main" id="{7111C35C-F796-07FE-24B6-DE1CD15377D9}"/>
              </a:ext>
            </a:extLst>
          </p:cNvPr>
          <p:cNvSpPr>
            <a:spLocks noGrp="1"/>
          </p:cNvSpPr>
          <p:nvPr>
            <p:ph type="sldNum" sz="quarter" idx="10"/>
          </p:nvPr>
        </p:nvSpPr>
        <p:spPr/>
        <p:txBody>
          <a:bodyPr/>
          <a:lstStyle/>
          <a:p>
            <a:fld id="{8C20F8F2-5D39-41D2-A706-B5FFD00354C3}" type="slidenum">
              <a:rPr lang="en-CA" smtClean="0"/>
              <a:t>8</a:t>
            </a:fld>
            <a:endParaRPr lang="en-CA"/>
          </a:p>
        </p:txBody>
      </p:sp>
    </p:spTree>
    <p:extLst>
      <p:ext uri="{BB962C8B-B14F-4D97-AF65-F5344CB8AC3E}">
        <p14:creationId xmlns:p14="http://schemas.microsoft.com/office/powerpoint/2010/main" val="370790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49" indent="-173049">
              <a:buFont typeface="Arial" panose="020B0604020202020204" pitchFamily="34" charset="0"/>
              <a:buChar char="•"/>
            </a:pPr>
            <a:r>
              <a:rPr lang="en-CA" b="1"/>
              <a:t>Enrolment starting increasing in from 2020-21</a:t>
            </a:r>
          </a:p>
          <a:p>
            <a:pPr marL="173049" indent="-173049">
              <a:buFont typeface="Arial" panose="020B0604020202020204" pitchFamily="34" charset="0"/>
              <a:buChar char="•"/>
            </a:pPr>
            <a:r>
              <a:rPr lang="en-CA" b="1"/>
              <a:t>Enrolment is still on the rise in RETSD</a:t>
            </a:r>
          </a:p>
          <a:p>
            <a:pPr marL="173049" indent="-173049">
              <a:buFont typeface="Arial" panose="020B0604020202020204" pitchFamily="34" charset="0"/>
              <a:buChar char="•"/>
            </a:pPr>
            <a:r>
              <a:rPr lang="en-CA" b="1"/>
              <a:t>In 2023-24 RETSD had over ??? newcomer students</a:t>
            </a:r>
          </a:p>
          <a:p>
            <a:pPr marL="173049" indent="-173049">
              <a:buFont typeface="Arial" panose="020B0604020202020204" pitchFamily="34" charset="0"/>
              <a:buChar char="•"/>
            </a:pPr>
            <a:r>
              <a:rPr lang="en-CA" b="1"/>
              <a:t>For 2024-25 we projected 18,769 students and had 18,761, Baragar projections seem to be back on track</a:t>
            </a:r>
          </a:p>
        </p:txBody>
      </p:sp>
      <p:sp>
        <p:nvSpPr>
          <p:cNvPr id="4" name="Slide Number Placeholder 3"/>
          <p:cNvSpPr>
            <a:spLocks noGrp="1"/>
          </p:cNvSpPr>
          <p:nvPr>
            <p:ph type="sldNum" sz="quarter" idx="10"/>
          </p:nvPr>
        </p:nvSpPr>
        <p:spPr/>
        <p:txBody>
          <a:bodyPr/>
          <a:lstStyle/>
          <a:p>
            <a:fld id="{8C20F8F2-5D39-41D2-A706-B5FFD00354C3}" type="slidenum">
              <a:rPr lang="en-CA" smtClean="0"/>
              <a:t>9</a:t>
            </a:fld>
            <a:endParaRPr lang="en-CA"/>
          </a:p>
        </p:txBody>
      </p:sp>
    </p:spTree>
    <p:extLst>
      <p:ext uri="{BB962C8B-B14F-4D97-AF65-F5344CB8AC3E}">
        <p14:creationId xmlns:p14="http://schemas.microsoft.com/office/powerpoint/2010/main" val="140831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2040E-FCE1-4810-83B5-B5F7D3013712}"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82251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0327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85950"/>
            <a:ext cx="4040188" cy="5780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25712"/>
            <a:ext cx="4040188" cy="3570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85950"/>
            <a:ext cx="4041775" cy="5780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25712"/>
            <a:ext cx="4041775" cy="3570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2040E-FCE1-4810-83B5-B5F7D3013712}"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12602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EF2040E-FCE1-4810-83B5-B5F7D3013712}"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274268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2040E-FCE1-4810-83B5-B5F7D3013712}"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06573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0087"/>
            <a:ext cx="3008313" cy="1048794"/>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00087"/>
            <a:ext cx="5111750" cy="5395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62137"/>
            <a:ext cx="3008313" cy="4233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F2040E-FCE1-4810-83B5-B5F7D3013712}"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180102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549275"/>
            <a:ext cx="6553200" cy="1143000"/>
          </a:xfrm>
        </p:spPr>
        <p:txBody>
          <a:bodyPr/>
          <a:lstStyle>
            <a:lvl1pPr>
              <a:defRPr>
                <a:solidFill>
                  <a:schemeClr val="bg1"/>
                </a:solidFill>
              </a:defRPr>
            </a:lvl1pPr>
          </a:lstStyle>
          <a:p>
            <a:r>
              <a:rPr lang="en-US"/>
              <a:t>Click to edit Master title style</a:t>
            </a:r>
            <a:endParaRPr lang="en-CA"/>
          </a:p>
        </p:txBody>
      </p:sp>
      <p:sp>
        <p:nvSpPr>
          <p:cNvPr id="3" name="Content Placeholder 2"/>
          <p:cNvSpPr>
            <a:spLocks noGrp="1"/>
          </p:cNvSpPr>
          <p:nvPr>
            <p:ph idx="1"/>
          </p:nvPr>
        </p:nvSpPr>
        <p:spPr>
          <a:xfrm>
            <a:off x="457200" y="1874837"/>
            <a:ext cx="8229600" cy="3992563"/>
          </a:xfrm>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498AF97-9FCE-4EDC-B920-4F8B736360F2}" type="datetimeFigureOut">
              <a:rPr lang="en-CA" smtClean="0"/>
              <a:t>2026-02-03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412140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98AF97-9FCE-4EDC-B920-4F8B736360F2}" type="datetimeFigureOut">
              <a:rPr lang="en-CA" smtClean="0"/>
              <a:t>2026-02-03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393671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lvl1pPr>
              <a:defRPr>
                <a:solidFill>
                  <a:schemeClr val="bg1"/>
                </a:solidFill>
              </a:defRPr>
            </a:lvl1pPr>
          </a:lstStyle>
          <a:p>
            <a:r>
              <a:rPr lang="en-US"/>
              <a:t>Click to edit Master title style</a:t>
            </a:r>
            <a:endParaRPr lang="en-CA"/>
          </a:p>
        </p:txBody>
      </p:sp>
      <p:sp>
        <p:nvSpPr>
          <p:cNvPr id="3" name="Date Placeholder 2"/>
          <p:cNvSpPr>
            <a:spLocks noGrp="1"/>
          </p:cNvSpPr>
          <p:nvPr>
            <p:ph type="dt" sz="half" idx="10"/>
          </p:nvPr>
        </p:nvSpPr>
        <p:spPr/>
        <p:txBody>
          <a:bodyPr/>
          <a:lstStyle/>
          <a:p>
            <a:fld id="{2498AF97-9FCE-4EDC-B920-4F8B736360F2}" type="datetimeFigureOut">
              <a:rPr lang="en-CA" smtClean="0"/>
              <a:t>2026-02-03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191367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8AF97-9FCE-4EDC-B920-4F8B736360F2}" type="datetimeFigureOut">
              <a:rPr lang="en-CA" smtClean="0"/>
              <a:t>2026-02-03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43050EF-1649-4B74-9F1A-474473FCB3A9}" type="slidenum">
              <a:rPr lang="en-CA" smtClean="0"/>
              <a:t>‹#›</a:t>
            </a:fld>
            <a:endParaRPr lang="en-CA"/>
          </a:p>
        </p:txBody>
      </p:sp>
    </p:spTree>
    <p:extLst>
      <p:ext uri="{BB962C8B-B14F-4D97-AF65-F5344CB8AC3E}">
        <p14:creationId xmlns:p14="http://schemas.microsoft.com/office/powerpoint/2010/main" val="300574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2040E-FCE1-4810-83B5-B5F7D3013712}"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71277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a:t>Click to edit Master title style</a:t>
            </a:r>
          </a:p>
        </p:txBody>
      </p:sp>
      <p:sp>
        <p:nvSpPr>
          <p:cNvPr id="3" name="Content Placeholder 2"/>
          <p:cNvSpPr>
            <a:spLocks noGrp="1"/>
          </p:cNvSpPr>
          <p:nvPr>
            <p:ph idx="1"/>
          </p:nvPr>
        </p:nvSpPr>
        <p:spPr>
          <a:xfrm>
            <a:off x="457200" y="1874837"/>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2040E-FCE1-4810-83B5-B5F7D3013712}"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256744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2040E-FCE1-4810-83B5-B5F7D3013712}"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189022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51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51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2040E-FCE1-4810-83B5-B5F7D3013712}"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82B2D-FF51-4B63-A03D-961C68AB67C2}" type="slidenum">
              <a:rPr lang="en-US" smtClean="0"/>
              <a:t>‹#›</a:t>
            </a:fld>
            <a:endParaRPr lang="en-US"/>
          </a:p>
        </p:txBody>
      </p:sp>
    </p:spTree>
    <p:extLst>
      <p:ext uri="{BB962C8B-B14F-4D97-AF65-F5344CB8AC3E}">
        <p14:creationId xmlns:p14="http://schemas.microsoft.com/office/powerpoint/2010/main" val="3356415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8AF97-9FCE-4EDC-B920-4F8B736360F2}" type="datetimeFigureOut">
              <a:rPr lang="en-CA" smtClean="0"/>
              <a:t>2026-02-03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050EF-1649-4B74-9F1A-474473FCB3A9}" type="slidenum">
              <a:rPr lang="en-CA" smtClean="0"/>
              <a:t>‹#›</a:t>
            </a:fld>
            <a:endParaRPr lang="en-CA"/>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4437261"/>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2040E-FCE1-4810-83B5-B5F7D3013712}" type="datetimeFigureOut">
              <a:rPr lang="en-US" smtClean="0"/>
              <a:t>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82B2D-FF51-4B63-A03D-961C68AB67C2}" type="slidenum">
              <a:rPr lang="en-US" smtClean="0"/>
              <a:t>‹#›</a:t>
            </a:fld>
            <a:endParaRPr lang="en-US"/>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171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130425"/>
            <a:ext cx="7086600" cy="1470025"/>
          </a:xfrm>
        </p:spPr>
        <p:txBody>
          <a:bodyPr>
            <a:normAutofit/>
          </a:bodyPr>
          <a:lstStyle/>
          <a:p>
            <a:r>
              <a:rPr lang="en-US" b="1"/>
              <a:t>Community Budget </a:t>
            </a:r>
            <a:br>
              <a:rPr lang="en-US" b="1"/>
            </a:br>
            <a:r>
              <a:rPr lang="en-US" b="1"/>
              <a:t>Information Meeting</a:t>
            </a:r>
          </a:p>
        </p:txBody>
      </p:sp>
      <p:sp>
        <p:nvSpPr>
          <p:cNvPr id="3" name="Content Placeholder 2"/>
          <p:cNvSpPr>
            <a:spLocks noGrp="1"/>
          </p:cNvSpPr>
          <p:nvPr>
            <p:ph type="subTitle" idx="1"/>
          </p:nvPr>
        </p:nvSpPr>
        <p:spPr>
          <a:xfrm>
            <a:off x="1028700" y="3648456"/>
            <a:ext cx="7086600" cy="621792"/>
          </a:xfrm>
        </p:spPr>
        <p:txBody>
          <a:bodyPr/>
          <a:lstStyle/>
          <a:p>
            <a:pPr marL="0" indent="0" algn="ctr">
              <a:buNone/>
            </a:pPr>
            <a:r>
              <a:rPr lang="en-US">
                <a:solidFill>
                  <a:schemeClr val="bg1"/>
                </a:solidFill>
              </a:rPr>
              <a:t>January 29, 2026</a:t>
            </a:r>
          </a:p>
        </p:txBody>
      </p:sp>
    </p:spTree>
    <p:extLst>
      <p:ext uri="{BB962C8B-B14F-4D97-AF65-F5344CB8AC3E}">
        <p14:creationId xmlns:p14="http://schemas.microsoft.com/office/powerpoint/2010/main" val="306380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CFFAB22-C9B7-3A49-5373-AB70C9EB01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69264" y="1917192"/>
            <a:ext cx="3377362" cy="3377362"/>
          </a:xfrm>
          <a:prstGeom prst="rect">
            <a:avLst/>
          </a:prstGeom>
          <a:noFill/>
          <a:effectLst>
            <a:outerShdw blurRad="279400" dist="50800" dir="2700000">
              <a:srgbClr val="000000">
                <a:alpha val="71000"/>
              </a:srgbClr>
            </a:outerShdw>
          </a:effectLst>
        </p:spPr>
      </p:pic>
      <p:sp>
        <p:nvSpPr>
          <p:cNvPr id="9" name="TextBox 8">
            <a:extLst>
              <a:ext uri="{FF2B5EF4-FFF2-40B4-BE49-F238E27FC236}">
                <a16:creationId xmlns:a16="http://schemas.microsoft.com/office/drawing/2014/main" id="{497B8562-5DF4-1743-B02C-57A60E3AD4DD}"/>
              </a:ext>
            </a:extLst>
          </p:cNvPr>
          <p:cNvSpPr txBox="1"/>
          <p:nvPr/>
        </p:nvSpPr>
        <p:spPr>
          <a:xfrm>
            <a:off x="4401490" y="2930518"/>
            <a:ext cx="3713810" cy="3377362"/>
          </a:xfrm>
          <a:prstGeom prst="rect">
            <a:avLst/>
          </a:prstGeom>
        </p:spPr>
        <p:txBody>
          <a:bodyPr vert="horz" lIns="91440" tIns="45720" rIns="91440" bIns="45720" rtlCol="0">
            <a:normAutofit/>
          </a:bodyPr>
          <a:lstStyle/>
          <a:p>
            <a:pPr>
              <a:spcBef>
                <a:spcPts val="200"/>
              </a:spcBef>
              <a:buFont typeface="Arial" panose="020B0604020202020204" pitchFamily="34" charset="0"/>
            </a:pPr>
            <a:r>
              <a:rPr lang="en-US" sz="2700" b="1"/>
              <a:t>Administration </a:t>
            </a:r>
          </a:p>
          <a:p>
            <a:pPr>
              <a:spcBef>
                <a:spcPts val="200"/>
              </a:spcBef>
              <a:buFont typeface="Arial" panose="020B0604020202020204" pitchFamily="34" charset="0"/>
            </a:pPr>
            <a:r>
              <a:rPr lang="en-US" sz="2700"/>
              <a:t>Elise Downey</a:t>
            </a:r>
          </a:p>
          <a:p>
            <a:pPr>
              <a:spcBef>
                <a:spcPts val="200"/>
              </a:spcBef>
              <a:buFont typeface="Arial" panose="020B0604020202020204" pitchFamily="34" charset="0"/>
            </a:pPr>
            <a:r>
              <a:rPr lang="en-US" sz="2700"/>
              <a:t>Secretary-Treasurer/CFO</a:t>
            </a:r>
          </a:p>
        </p:txBody>
      </p:sp>
      <p:sp>
        <p:nvSpPr>
          <p:cNvPr id="6" name="Title 1">
            <a:extLst>
              <a:ext uri="{FF2B5EF4-FFF2-40B4-BE49-F238E27FC236}">
                <a16:creationId xmlns:a16="http://schemas.microsoft.com/office/drawing/2014/main" id="{EDCABE23-88E4-DB7F-3317-7F3E8A2E228A}"/>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Budget Process &amp; Highlights</a:t>
            </a:r>
          </a:p>
        </p:txBody>
      </p:sp>
    </p:spTree>
    <p:extLst>
      <p:ext uri="{BB962C8B-B14F-4D97-AF65-F5344CB8AC3E}">
        <p14:creationId xmlns:p14="http://schemas.microsoft.com/office/powerpoint/2010/main" val="265661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1" y="1981200"/>
            <a:ext cx="7086600" cy="4221163"/>
          </a:xfrm>
        </p:spPr>
        <p:txBody>
          <a:bodyPr vert="horz" lIns="91440" tIns="45720" rIns="91440" bIns="45720" rtlCol="0" anchor="t">
            <a:normAutofit lnSpcReduction="10000"/>
          </a:bodyPr>
          <a:lstStyle/>
          <a:p>
            <a:pPr>
              <a:spcBef>
                <a:spcPts val="0"/>
              </a:spcBef>
              <a:spcAft>
                <a:spcPts val="1000"/>
              </a:spcAft>
            </a:pPr>
            <a:r>
              <a:rPr lang="en-CA" sz="2600"/>
              <a:t>Prepare budget estimates for Trustees</a:t>
            </a:r>
          </a:p>
          <a:p>
            <a:pPr>
              <a:spcBef>
                <a:spcPts val="0"/>
              </a:spcBef>
              <a:spcAft>
                <a:spcPts val="1000"/>
              </a:spcAft>
            </a:pPr>
            <a:r>
              <a:rPr lang="en-CA" sz="2600"/>
              <a:t>Funding announcement from Province of Manitoba</a:t>
            </a:r>
            <a:endParaRPr lang="en-CA" sz="2600">
              <a:cs typeface="Calibri"/>
            </a:endParaRPr>
          </a:p>
          <a:p>
            <a:pPr>
              <a:spcBef>
                <a:spcPts val="0"/>
              </a:spcBef>
              <a:spcAft>
                <a:spcPts val="1000"/>
              </a:spcAft>
            </a:pPr>
            <a:r>
              <a:rPr lang="en-CA" sz="2600"/>
              <a:t>Budget deliberation meetings</a:t>
            </a:r>
            <a:endParaRPr lang="en-CA" sz="2600">
              <a:cs typeface="Calibri"/>
            </a:endParaRPr>
          </a:p>
          <a:p>
            <a:pPr>
              <a:spcBef>
                <a:spcPts val="0"/>
              </a:spcBef>
              <a:spcAft>
                <a:spcPts val="1000"/>
              </a:spcAft>
            </a:pPr>
            <a:r>
              <a:rPr lang="en-CA" sz="2600"/>
              <a:t>Second virtual community budget information meeting (to be determined)</a:t>
            </a:r>
          </a:p>
          <a:p>
            <a:pPr>
              <a:spcBef>
                <a:spcPts val="0"/>
              </a:spcBef>
              <a:spcAft>
                <a:spcPts val="1000"/>
              </a:spcAft>
            </a:pPr>
            <a:r>
              <a:rPr lang="en-CA" sz="2600"/>
              <a:t>Final budget set for 2026–27 before the end of March 2026</a:t>
            </a:r>
            <a:endParaRPr lang="en-CA" sz="2600">
              <a:cs typeface="Calibri"/>
            </a:endParaRPr>
          </a:p>
          <a:p>
            <a:pPr>
              <a:spcBef>
                <a:spcPts val="0"/>
              </a:spcBef>
              <a:spcAft>
                <a:spcPts val="1000"/>
              </a:spcAft>
            </a:pPr>
            <a:r>
              <a:rPr lang="en-CA" sz="2600"/>
              <a:t>Tax notices issued by March 15, 2026</a:t>
            </a:r>
            <a:endParaRPr lang="en-CA" sz="2600">
              <a:cs typeface="Calibri"/>
            </a:endParaRPr>
          </a:p>
          <a:p>
            <a:endParaRPr lang="en-CA"/>
          </a:p>
        </p:txBody>
      </p:sp>
      <p:sp>
        <p:nvSpPr>
          <p:cNvPr id="6" name="Title 1">
            <a:extLst>
              <a:ext uri="{FF2B5EF4-FFF2-40B4-BE49-F238E27FC236}">
                <a16:creationId xmlns:a16="http://schemas.microsoft.com/office/drawing/2014/main" id="{427D643D-6165-5827-8DC6-B0ABC07474C0}"/>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Timeline</a:t>
            </a:r>
          </a:p>
        </p:txBody>
      </p:sp>
    </p:spTree>
    <p:extLst>
      <p:ext uri="{BB962C8B-B14F-4D97-AF65-F5344CB8AC3E}">
        <p14:creationId xmlns:p14="http://schemas.microsoft.com/office/powerpoint/2010/main" val="1323984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981201"/>
            <a:ext cx="7423322" cy="3230880"/>
          </a:xfrm>
        </p:spPr>
        <p:txBody>
          <a:bodyPr vert="horz" lIns="91440" tIns="45720" rIns="91440" bIns="45720" rtlCol="0" anchor="t">
            <a:normAutofit/>
          </a:bodyPr>
          <a:lstStyle/>
          <a:p>
            <a:pPr>
              <a:spcBef>
                <a:spcPts val="0"/>
              </a:spcBef>
              <a:spcAft>
                <a:spcPts val="1000"/>
              </a:spcAft>
            </a:pPr>
            <a:r>
              <a:rPr lang="en-CA" sz="2600"/>
              <a:t>Operating costs reflect market adjustments for existing services, supplies, materials, utilities, insurance, etc. These costs have become unpredictable since the pandemic.</a:t>
            </a:r>
          </a:p>
          <a:p>
            <a:pPr>
              <a:spcBef>
                <a:spcPts val="0"/>
              </a:spcBef>
              <a:spcAft>
                <a:spcPts val="1000"/>
              </a:spcAft>
            </a:pPr>
            <a:r>
              <a:rPr lang="en-CA" sz="2600"/>
              <a:t>The Consumer Price Index (CPI) for Manitoba for 2025 is higher than the previous year. The annual CPI was 2.7%, compared to 1.1% for 2024.</a:t>
            </a:r>
            <a:endParaRPr lang="en-CA" sz="2600">
              <a:cs typeface="Calibri"/>
            </a:endParaRPr>
          </a:p>
        </p:txBody>
      </p:sp>
      <p:sp>
        <p:nvSpPr>
          <p:cNvPr id="8" name="Title 1">
            <a:extLst>
              <a:ext uri="{FF2B5EF4-FFF2-40B4-BE49-F238E27FC236}">
                <a16:creationId xmlns:a16="http://schemas.microsoft.com/office/drawing/2014/main" id="{8493AF4A-2079-5EE4-31EB-5D7FC54005E5}"/>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Guiding Factors</a:t>
            </a:r>
          </a:p>
        </p:txBody>
      </p:sp>
    </p:spTree>
    <p:extLst>
      <p:ext uri="{BB962C8B-B14F-4D97-AF65-F5344CB8AC3E}">
        <p14:creationId xmlns:p14="http://schemas.microsoft.com/office/powerpoint/2010/main" val="229789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A58DF540-934B-4F19-934A-22224A78BD7E}"/>
              </a:ext>
            </a:extLst>
          </p:cNvPr>
          <p:cNvGraphicFramePr>
            <a:graphicFrameLocks noGrp="1"/>
          </p:cNvGraphicFramePr>
          <p:nvPr>
            <p:ph sz="half" idx="2"/>
            <p:extLst>
              <p:ext uri="{D42A27DB-BD31-4B8C-83A1-F6EECF244321}">
                <p14:modId xmlns:p14="http://schemas.microsoft.com/office/powerpoint/2010/main" val="1445538865"/>
              </p:ext>
            </p:extLst>
          </p:nvPr>
        </p:nvGraphicFramePr>
        <p:xfrm>
          <a:off x="739475" y="1743635"/>
          <a:ext cx="3501631" cy="3989563"/>
        </p:xfrm>
        <a:graphic>
          <a:graphicData uri="http://schemas.openxmlformats.org/drawingml/2006/chart">
            <c:chart xmlns:c="http://schemas.openxmlformats.org/drawingml/2006/chart" xmlns:r="http://schemas.openxmlformats.org/officeDocument/2006/relationships" r:id="rId3"/>
          </a:graphicData>
        </a:graphic>
      </p:graphicFrame>
      <p:sp>
        <p:nvSpPr>
          <p:cNvPr id="12" name="Arrow: Right 11">
            <a:extLst>
              <a:ext uri="{FF2B5EF4-FFF2-40B4-BE49-F238E27FC236}">
                <a16:creationId xmlns:a16="http://schemas.microsoft.com/office/drawing/2014/main" id="{2C0D81F3-5BD6-4E1C-0F88-A76288D914FA}"/>
              </a:ext>
            </a:extLst>
          </p:cNvPr>
          <p:cNvSpPr/>
          <p:nvPr/>
        </p:nvSpPr>
        <p:spPr>
          <a:xfrm>
            <a:off x="3937209" y="3260567"/>
            <a:ext cx="798990" cy="486993"/>
          </a:xfrm>
          <a:prstGeom prst="rightArrow">
            <a:avLst/>
          </a:prstGeom>
          <a:solidFill>
            <a:srgbClr val="66669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a:extLst>
              <a:ext uri="{FF2B5EF4-FFF2-40B4-BE49-F238E27FC236}">
                <a16:creationId xmlns:a16="http://schemas.microsoft.com/office/drawing/2014/main" id="{25715D30-6100-E090-1A65-CC58901074D8}"/>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Divisional Expenditures</a:t>
            </a:r>
          </a:p>
        </p:txBody>
      </p:sp>
      <p:graphicFrame>
        <p:nvGraphicFramePr>
          <p:cNvPr id="2" name="Chart 1">
            <a:extLst>
              <a:ext uri="{FF2B5EF4-FFF2-40B4-BE49-F238E27FC236}">
                <a16:creationId xmlns:a16="http://schemas.microsoft.com/office/drawing/2014/main" id="{CEC84FC9-0563-3210-AC12-1F74F83AA8C3}"/>
              </a:ext>
            </a:extLst>
          </p:cNvPr>
          <p:cNvGraphicFramePr>
            <a:graphicFrameLocks/>
          </p:cNvGraphicFramePr>
          <p:nvPr>
            <p:extLst>
              <p:ext uri="{D42A27DB-BD31-4B8C-83A1-F6EECF244321}">
                <p14:modId xmlns:p14="http://schemas.microsoft.com/office/powerpoint/2010/main" val="2807449775"/>
              </p:ext>
            </p:extLst>
          </p:nvPr>
        </p:nvGraphicFramePr>
        <p:xfrm>
          <a:off x="4647600" y="1822478"/>
          <a:ext cx="3502800" cy="39578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808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71A0E1A0-D87A-BCAA-ACE1-CA0C7353B8A6}"/>
              </a:ext>
            </a:extLst>
          </p:cNvPr>
          <p:cNvGraphicFramePr>
            <a:graphicFrameLocks noGrp="1"/>
          </p:cNvGraphicFramePr>
          <p:nvPr>
            <p:extLst>
              <p:ext uri="{D42A27DB-BD31-4B8C-83A1-F6EECF244321}">
                <p14:modId xmlns:p14="http://schemas.microsoft.com/office/powerpoint/2010/main" val="1169021779"/>
              </p:ext>
            </p:extLst>
          </p:nvPr>
        </p:nvGraphicFramePr>
        <p:xfrm>
          <a:off x="1028701" y="2698454"/>
          <a:ext cx="7086599" cy="3002624"/>
        </p:xfrm>
        <a:graphic>
          <a:graphicData uri="http://schemas.openxmlformats.org/drawingml/2006/table">
            <a:tbl>
              <a:tblPr firstRow="1" bandRow="1">
                <a:tableStyleId>{5C22544A-7EE6-4342-B048-85BDC9FD1C3A}</a:tableStyleId>
              </a:tblPr>
              <a:tblGrid>
                <a:gridCol w="1482565">
                  <a:extLst>
                    <a:ext uri="{9D8B030D-6E8A-4147-A177-3AD203B41FA5}">
                      <a16:colId xmlns:a16="http://schemas.microsoft.com/office/drawing/2014/main" val="3777555404"/>
                    </a:ext>
                  </a:extLst>
                </a:gridCol>
                <a:gridCol w="1612678">
                  <a:extLst>
                    <a:ext uri="{9D8B030D-6E8A-4147-A177-3AD203B41FA5}">
                      <a16:colId xmlns:a16="http://schemas.microsoft.com/office/drawing/2014/main" val="2687354436"/>
                    </a:ext>
                  </a:extLst>
                </a:gridCol>
                <a:gridCol w="1929384">
                  <a:extLst>
                    <a:ext uri="{9D8B030D-6E8A-4147-A177-3AD203B41FA5}">
                      <a16:colId xmlns:a16="http://schemas.microsoft.com/office/drawing/2014/main" val="3077292216"/>
                    </a:ext>
                  </a:extLst>
                </a:gridCol>
                <a:gridCol w="2061972">
                  <a:extLst>
                    <a:ext uri="{9D8B030D-6E8A-4147-A177-3AD203B41FA5}">
                      <a16:colId xmlns:a16="http://schemas.microsoft.com/office/drawing/2014/main" val="3475289716"/>
                    </a:ext>
                  </a:extLst>
                </a:gridCol>
              </a:tblGrid>
              <a:tr h="615351">
                <a:tc>
                  <a:txBody>
                    <a:bodyPr/>
                    <a:lstStyle/>
                    <a:p>
                      <a:pPr algn="ctr"/>
                      <a:r>
                        <a:rPr lang="en-US" sz="2000">
                          <a:solidFill>
                            <a:schemeClr val="tx1">
                              <a:lumMod val="95000"/>
                              <a:lumOff val="5000"/>
                            </a:schemeClr>
                          </a:solidFill>
                        </a:rPr>
                        <a:t>School Division</a:t>
                      </a:r>
                      <a:endParaRPr lang="en-CA" sz="2000">
                        <a:solidFill>
                          <a:schemeClr val="tx1">
                            <a:lumMod val="95000"/>
                            <a:lumOff val="5000"/>
                          </a:schemeClr>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000">
                          <a:solidFill>
                            <a:schemeClr val="tx1">
                              <a:lumMod val="95000"/>
                              <a:lumOff val="5000"/>
                            </a:schemeClr>
                          </a:solidFill>
                        </a:rPr>
                        <a:t>Special Requirement</a:t>
                      </a:r>
                      <a:endParaRPr lang="en-CA" sz="2000">
                        <a:solidFill>
                          <a:schemeClr val="tx1">
                            <a:lumMod val="95000"/>
                            <a:lumOff val="5000"/>
                          </a:schemeClr>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000">
                          <a:solidFill>
                            <a:schemeClr val="tx1">
                              <a:lumMod val="95000"/>
                              <a:lumOff val="5000"/>
                            </a:schemeClr>
                          </a:solidFill>
                        </a:rPr>
                        <a:t>Tax increase to average home</a:t>
                      </a:r>
                      <a:endParaRPr lang="en-CA" sz="2000">
                        <a:solidFill>
                          <a:schemeClr val="tx1">
                            <a:lumMod val="95000"/>
                            <a:lumOff val="5000"/>
                          </a:schemeClr>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000">
                          <a:solidFill>
                            <a:schemeClr val="tx1">
                              <a:lumMod val="95000"/>
                              <a:lumOff val="5000"/>
                            </a:schemeClr>
                          </a:solidFill>
                        </a:rPr>
                        <a:t>Tax decrease to average home</a:t>
                      </a:r>
                      <a:endParaRPr lang="en-CA" sz="2000">
                        <a:solidFill>
                          <a:schemeClr val="tx1">
                            <a:lumMod val="95000"/>
                            <a:lumOff val="5000"/>
                          </a:schemeClr>
                        </a:solidFill>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99834701"/>
                  </a:ext>
                </a:extLst>
              </a:tr>
              <a:tr h="575396">
                <a:tc>
                  <a:txBody>
                    <a:bodyPr/>
                    <a:lstStyle/>
                    <a:p>
                      <a:pPr algn="ctr"/>
                      <a:r>
                        <a:rPr lang="en-US" sz="2400"/>
                        <a:t>SJASD</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2%</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$94.00</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730021850"/>
                  </a:ext>
                </a:extLst>
              </a:tr>
              <a:tr h="575396">
                <a:tc>
                  <a:txBody>
                    <a:bodyPr/>
                    <a:lstStyle/>
                    <a:p>
                      <a:pPr algn="ctr"/>
                      <a:r>
                        <a:rPr lang="en-US" sz="2400"/>
                        <a:t>PTSD</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2%</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$5.00</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955324438"/>
                  </a:ext>
                </a:extLst>
              </a:tr>
              <a:tr h="575396">
                <a:tc>
                  <a:txBody>
                    <a:bodyPr/>
                    <a:lstStyle/>
                    <a:p>
                      <a:pPr algn="ctr"/>
                      <a:r>
                        <a:rPr lang="en-US" sz="2400"/>
                        <a:t>LRSD</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2%</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$2.00</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748964307"/>
                  </a:ext>
                </a:extLst>
              </a:tr>
              <a:tr h="575396">
                <a:tc>
                  <a:txBody>
                    <a:bodyPr/>
                    <a:lstStyle/>
                    <a:p>
                      <a:pPr algn="ctr"/>
                      <a:r>
                        <a:rPr lang="en-US" sz="2400"/>
                        <a:t>RETSD</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2%</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r>
                        <a:rPr lang="en-US" sz="2400"/>
                        <a:t>$13.00</a:t>
                      </a: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CA" sz="2400"/>
                    </a:p>
                  </a:txBody>
                  <a:tcPr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749379315"/>
                  </a:ext>
                </a:extLst>
              </a:tr>
            </a:tbl>
          </a:graphicData>
        </a:graphic>
      </p:graphicFrame>
      <p:sp>
        <p:nvSpPr>
          <p:cNvPr id="2" name="Title 1">
            <a:extLst>
              <a:ext uri="{FF2B5EF4-FFF2-40B4-BE49-F238E27FC236}">
                <a16:creationId xmlns:a16="http://schemas.microsoft.com/office/drawing/2014/main" id="{D3DAFCB3-AEAE-6097-E72A-CB9FEB7632A0}"/>
              </a:ext>
            </a:extLst>
          </p:cNvPr>
          <p:cNvSpPr txBox="1">
            <a:spLocks/>
          </p:cNvSpPr>
          <p:nvPr/>
        </p:nvSpPr>
        <p:spPr>
          <a:xfrm>
            <a:off x="914400" y="1458468"/>
            <a:ext cx="8229600" cy="6050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4000" b="1">
                <a:solidFill>
                  <a:srgbClr val="004B85"/>
                </a:solidFill>
              </a:rPr>
              <a:t>Inequitable Impact of Funding on Average Home (2023)</a:t>
            </a:r>
          </a:p>
        </p:txBody>
      </p:sp>
    </p:spTree>
    <p:extLst>
      <p:ext uri="{BB962C8B-B14F-4D97-AF65-F5344CB8AC3E}">
        <p14:creationId xmlns:p14="http://schemas.microsoft.com/office/powerpoint/2010/main" val="7154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D8967-E93B-8FE6-C7A6-B39CF8A8917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DF97A-602B-6DA2-F96C-E5697EBE27A0}"/>
              </a:ext>
            </a:extLst>
          </p:cNvPr>
          <p:cNvSpPr>
            <a:spLocks noGrp="1"/>
          </p:cNvSpPr>
          <p:nvPr>
            <p:ph idx="1"/>
          </p:nvPr>
        </p:nvSpPr>
        <p:spPr>
          <a:xfrm>
            <a:off x="1028700" y="1883923"/>
            <a:ext cx="7086600" cy="4221163"/>
          </a:xfrm>
        </p:spPr>
        <p:txBody>
          <a:bodyPr vert="horz" lIns="91440" tIns="45720" rIns="91440" bIns="45720" rtlCol="0" anchor="t">
            <a:noAutofit/>
          </a:bodyPr>
          <a:lstStyle/>
          <a:p>
            <a:pPr>
              <a:lnSpc>
                <a:spcPct val="110000"/>
              </a:lnSpc>
              <a:spcBef>
                <a:spcPts val="0"/>
              </a:spcBef>
              <a:spcAft>
                <a:spcPts val="400"/>
              </a:spcAft>
            </a:pPr>
            <a:r>
              <a:rPr lang="en-CA" sz="2100"/>
              <a:t>Please use the Q&amp;A function on the live stream to post your questions. This can be done at any time during the meeting.</a:t>
            </a:r>
            <a:endParaRPr lang="en-US" sz="2100">
              <a:ea typeface="Calibri"/>
              <a:cs typeface="Calibri"/>
            </a:endParaRPr>
          </a:p>
          <a:p>
            <a:pPr>
              <a:lnSpc>
                <a:spcPct val="110000"/>
              </a:lnSpc>
              <a:spcBef>
                <a:spcPts val="0"/>
              </a:spcBef>
              <a:spcAft>
                <a:spcPts val="400"/>
              </a:spcAft>
            </a:pPr>
            <a:r>
              <a:rPr lang="en-CA" sz="2100"/>
              <a:t>We’ll respond to questions that focus on the budget.</a:t>
            </a:r>
            <a:endParaRPr lang="en-CA" sz="2100">
              <a:ea typeface="Calibri"/>
              <a:cs typeface="Calibri"/>
            </a:endParaRPr>
          </a:p>
          <a:p>
            <a:pPr>
              <a:lnSpc>
                <a:spcPct val="110000"/>
              </a:lnSpc>
              <a:spcBef>
                <a:spcPts val="0"/>
              </a:spcBef>
              <a:spcAft>
                <a:spcPts val="400"/>
              </a:spcAft>
            </a:pPr>
            <a:r>
              <a:rPr lang="en-CA" sz="2100"/>
              <a:t>Please identify your name. Anonymous questions will not receive a response.</a:t>
            </a:r>
            <a:endParaRPr lang="en-CA" sz="2100">
              <a:ea typeface="Calibri"/>
              <a:cs typeface="Calibri"/>
            </a:endParaRPr>
          </a:p>
          <a:p>
            <a:pPr>
              <a:lnSpc>
                <a:spcPct val="110000"/>
              </a:lnSpc>
              <a:spcBef>
                <a:spcPts val="0"/>
              </a:spcBef>
              <a:spcAft>
                <a:spcPts val="400"/>
              </a:spcAft>
            </a:pPr>
            <a:r>
              <a:rPr lang="en-CA" sz="2100"/>
              <a:t>Questions will be read aloud.</a:t>
            </a:r>
            <a:endParaRPr lang="en-CA" sz="2100">
              <a:ea typeface="Calibri"/>
              <a:cs typeface="Calibri"/>
            </a:endParaRPr>
          </a:p>
          <a:p>
            <a:pPr>
              <a:lnSpc>
                <a:spcPct val="110000"/>
              </a:lnSpc>
              <a:spcBef>
                <a:spcPts val="0"/>
              </a:spcBef>
              <a:spcAft>
                <a:spcPts val="400"/>
              </a:spcAft>
            </a:pPr>
            <a:r>
              <a:rPr lang="en-CA" sz="2100"/>
              <a:t>Duplicate questions will be answered once.</a:t>
            </a:r>
            <a:endParaRPr lang="en-CA" sz="2100">
              <a:ea typeface="Calibri"/>
              <a:cs typeface="Calibri"/>
            </a:endParaRPr>
          </a:p>
          <a:p>
            <a:pPr>
              <a:lnSpc>
                <a:spcPct val="110000"/>
              </a:lnSpc>
              <a:spcBef>
                <a:spcPts val="0"/>
              </a:spcBef>
              <a:spcAft>
                <a:spcPts val="400"/>
              </a:spcAft>
            </a:pPr>
            <a:r>
              <a:rPr lang="en-CA" sz="2100"/>
              <a:t>As we’ve done over the last few years, the slide deck from this evening will be posted on our website, along with Q&amp;A listing the questions that were asked, and any pertinent ones that may not have been addressed.</a:t>
            </a:r>
            <a:endParaRPr lang="en-CA" sz="2100">
              <a:ea typeface="Calibri"/>
              <a:cs typeface="Calibri"/>
            </a:endParaRPr>
          </a:p>
        </p:txBody>
      </p:sp>
      <p:sp>
        <p:nvSpPr>
          <p:cNvPr id="6" name="Title 1">
            <a:extLst>
              <a:ext uri="{FF2B5EF4-FFF2-40B4-BE49-F238E27FC236}">
                <a16:creationId xmlns:a16="http://schemas.microsoft.com/office/drawing/2014/main" id="{47FACDF8-36A0-5C15-622E-09B059DCAAFB}"/>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Using the Q&amp;A Function</a:t>
            </a:r>
          </a:p>
        </p:txBody>
      </p:sp>
    </p:spTree>
    <p:extLst>
      <p:ext uri="{BB962C8B-B14F-4D97-AF65-F5344CB8AC3E}">
        <p14:creationId xmlns:p14="http://schemas.microsoft.com/office/powerpoint/2010/main" val="443199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195CBE6-F160-1F40-8EA5-BC9A8F19D4FA}"/>
              </a:ext>
            </a:extLst>
          </p:cNvPr>
          <p:cNvSpPr txBox="1"/>
          <p:nvPr/>
        </p:nvSpPr>
        <p:spPr>
          <a:xfrm>
            <a:off x="1028700" y="2668696"/>
            <a:ext cx="7086600" cy="1323439"/>
          </a:xfrm>
          <a:prstGeom prst="rect">
            <a:avLst/>
          </a:prstGeom>
          <a:noFill/>
        </p:spPr>
        <p:txBody>
          <a:bodyPr wrap="square" rtlCol="0">
            <a:spAutoFit/>
          </a:bodyPr>
          <a:lstStyle/>
          <a:p>
            <a:pPr algn="ctr"/>
            <a:r>
              <a:rPr lang="en-US" sz="4000" b="1">
                <a:solidFill>
                  <a:srgbClr val="004B85"/>
                </a:solidFill>
              </a:rPr>
              <a:t>Concluding Remarks &amp;</a:t>
            </a:r>
          </a:p>
          <a:p>
            <a:pPr algn="ctr"/>
            <a:r>
              <a:rPr lang="en-US" sz="4000" b="1">
                <a:solidFill>
                  <a:srgbClr val="004B85"/>
                </a:solidFill>
              </a:rPr>
              <a:t>Next Steps</a:t>
            </a:r>
          </a:p>
        </p:txBody>
      </p:sp>
    </p:spTree>
    <p:extLst>
      <p:ext uri="{BB962C8B-B14F-4D97-AF65-F5344CB8AC3E}">
        <p14:creationId xmlns:p14="http://schemas.microsoft.com/office/powerpoint/2010/main" val="211517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DF41334-F816-1F39-8163-25D08A87D788}"/>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Contact Information</a:t>
            </a:r>
          </a:p>
        </p:txBody>
      </p:sp>
      <p:sp>
        <p:nvSpPr>
          <p:cNvPr id="11" name="Content Placeholder 2">
            <a:extLst>
              <a:ext uri="{FF2B5EF4-FFF2-40B4-BE49-F238E27FC236}">
                <a16:creationId xmlns:a16="http://schemas.microsoft.com/office/drawing/2014/main" id="{B7DBCDCD-DADD-97AD-909C-6FDC6F5B2542}"/>
              </a:ext>
            </a:extLst>
          </p:cNvPr>
          <p:cNvSpPr txBox="1">
            <a:spLocks/>
          </p:cNvSpPr>
          <p:nvPr/>
        </p:nvSpPr>
        <p:spPr>
          <a:xfrm>
            <a:off x="1028700" y="1981200"/>
            <a:ext cx="7086600" cy="42211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000"/>
              </a:spcAft>
              <a:buFont typeface="Arial" panose="020B0604020202020204" pitchFamily="34" charset="0"/>
              <a:buNone/>
            </a:pPr>
            <a:r>
              <a:rPr lang="en-CA" sz="2600"/>
              <a:t>Send us your comments!</a:t>
            </a:r>
          </a:p>
          <a:p>
            <a:pPr>
              <a:spcBef>
                <a:spcPts val="0"/>
              </a:spcBef>
              <a:spcAft>
                <a:spcPts val="1000"/>
              </a:spcAft>
            </a:pPr>
            <a:r>
              <a:rPr lang="en-CA" sz="2600"/>
              <a:t>By email through the “Contact Us” page of the RETSD website at: retsd.mb.ca </a:t>
            </a:r>
          </a:p>
          <a:p>
            <a:pPr>
              <a:spcBef>
                <a:spcPts val="0"/>
              </a:spcBef>
              <a:spcAft>
                <a:spcPts val="1000"/>
              </a:spcAft>
            </a:pPr>
            <a:r>
              <a:rPr lang="en-CA" sz="2600"/>
              <a:t>By mail at:	589 Roch St.</a:t>
            </a:r>
            <a:br>
              <a:rPr lang="en-CA" sz="2600"/>
            </a:br>
            <a:r>
              <a:rPr lang="en-CA" sz="2600"/>
              <a:t>		Winnipeg, MB</a:t>
            </a:r>
            <a:br>
              <a:rPr lang="en-CA" sz="2600"/>
            </a:br>
            <a:r>
              <a:rPr lang="en-CA" sz="2600"/>
              <a:t>		R2K 2P7</a:t>
            </a:r>
          </a:p>
        </p:txBody>
      </p:sp>
    </p:spTree>
    <p:extLst>
      <p:ext uri="{BB962C8B-B14F-4D97-AF65-F5344CB8AC3E}">
        <p14:creationId xmlns:p14="http://schemas.microsoft.com/office/powerpoint/2010/main" val="198883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6F8CA-8449-69BE-AE9B-8D0307CB5EA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352E3A4-2FFA-3CBA-933F-E1F4B13736D4}"/>
              </a:ext>
            </a:extLst>
          </p:cNvPr>
          <p:cNvSpPr>
            <a:spLocks noGrp="1"/>
          </p:cNvSpPr>
          <p:nvPr>
            <p:ph type="title"/>
          </p:nvPr>
        </p:nvSpPr>
        <p:spPr>
          <a:xfrm>
            <a:off x="549479" y="986334"/>
            <a:ext cx="8019288" cy="1254252"/>
          </a:xfrm>
        </p:spPr>
        <p:txBody>
          <a:bodyPr>
            <a:noAutofit/>
          </a:bodyPr>
          <a:lstStyle/>
          <a:p>
            <a:r>
              <a:rPr lang="en-US" sz="4000" b="1">
                <a:solidFill>
                  <a:srgbClr val="004B85"/>
                </a:solidFill>
              </a:rPr>
              <a:t>Contact Information for Premier, Education Minister and Local MLAs</a:t>
            </a:r>
            <a:endParaRPr lang="en-US" sz="4000" b="1"/>
          </a:p>
        </p:txBody>
      </p:sp>
      <p:pic>
        <p:nvPicPr>
          <p:cNvPr id="2" name="Picture 1" descr="A qr code with a few black squares&#10;&#10;Description automatically generated">
            <a:extLst>
              <a:ext uri="{FF2B5EF4-FFF2-40B4-BE49-F238E27FC236}">
                <a16:creationId xmlns:a16="http://schemas.microsoft.com/office/drawing/2014/main" id="{12D6AC9D-49A2-38C4-68FC-D18CCCAA29B5}"/>
              </a:ext>
            </a:extLst>
          </p:cNvPr>
          <p:cNvPicPr>
            <a:picLocks noChangeAspect="1"/>
          </p:cNvPicPr>
          <p:nvPr/>
        </p:nvPicPr>
        <p:blipFill>
          <a:blip r:embed="rId3"/>
          <a:stretch>
            <a:fillRect/>
          </a:stretch>
        </p:blipFill>
        <p:spPr>
          <a:xfrm>
            <a:off x="3153954" y="3432511"/>
            <a:ext cx="2598347" cy="2598347"/>
          </a:xfrm>
          <a:prstGeom prst="rect">
            <a:avLst/>
          </a:prstGeom>
        </p:spPr>
      </p:pic>
      <p:sp>
        <p:nvSpPr>
          <p:cNvPr id="3" name="TextBox 2">
            <a:extLst>
              <a:ext uri="{FF2B5EF4-FFF2-40B4-BE49-F238E27FC236}">
                <a16:creationId xmlns:a16="http://schemas.microsoft.com/office/drawing/2014/main" id="{2EDF03CE-28AB-32B2-E7EC-C83C90A1B536}"/>
              </a:ext>
            </a:extLst>
          </p:cNvPr>
          <p:cNvSpPr txBox="1"/>
          <p:nvPr/>
        </p:nvSpPr>
        <p:spPr>
          <a:xfrm>
            <a:off x="792693" y="2380115"/>
            <a:ext cx="753777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To advocate for additional funding and an equitable funding model</a:t>
            </a:r>
            <a:endParaRPr lang="en-US" sz="2800">
              <a:ea typeface="Calibri"/>
              <a:cs typeface="Calibri"/>
            </a:endParaRPr>
          </a:p>
        </p:txBody>
      </p:sp>
    </p:spTree>
    <p:extLst>
      <p:ext uri="{BB962C8B-B14F-4D97-AF65-F5344CB8AC3E}">
        <p14:creationId xmlns:p14="http://schemas.microsoft.com/office/powerpoint/2010/main" val="679120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BC5A6-0400-1EC2-EC90-B1D21F5974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4CDE21-F38D-C7DB-D086-989BBCB4CC81}"/>
              </a:ext>
            </a:extLst>
          </p:cNvPr>
          <p:cNvSpPr>
            <a:spLocks noGrp="1"/>
          </p:cNvSpPr>
          <p:nvPr>
            <p:ph idx="1"/>
          </p:nvPr>
        </p:nvSpPr>
        <p:spPr>
          <a:xfrm>
            <a:off x="1028700" y="1981200"/>
            <a:ext cx="7351776" cy="4221163"/>
          </a:xfrm>
        </p:spPr>
        <p:txBody>
          <a:bodyPr vert="horz" lIns="91440" tIns="45720" rIns="91440" bIns="45720" rtlCol="0" anchor="t">
            <a:noAutofit/>
          </a:bodyPr>
          <a:lstStyle/>
          <a:p>
            <a:pPr marL="0" indent="0">
              <a:spcBef>
                <a:spcPts val="0"/>
              </a:spcBef>
              <a:spcAft>
                <a:spcPts val="1000"/>
              </a:spcAft>
              <a:buNone/>
            </a:pPr>
            <a:r>
              <a:rPr lang="en-CA" sz="2600"/>
              <a:t>RETSD is located on the original lands of the Anishinaabeg, </a:t>
            </a:r>
            <a:r>
              <a:rPr lang="en-CA" sz="2600" err="1"/>
              <a:t>Ininiwak</a:t>
            </a:r>
            <a:r>
              <a:rPr lang="en-CA" sz="2600"/>
              <a:t>, </a:t>
            </a:r>
            <a:r>
              <a:rPr lang="en-CA" sz="2600" err="1"/>
              <a:t>Anishininiwak</a:t>
            </a:r>
            <a:r>
              <a:rPr lang="en-CA" sz="2600"/>
              <a:t>, Dakota, and Dene peoples, and on the homeland of the Red River Métis.</a:t>
            </a:r>
            <a:endParaRPr lang="en-US" sz="2600"/>
          </a:p>
          <a:p>
            <a:pPr marL="0" indent="0">
              <a:spcBef>
                <a:spcPts val="0"/>
              </a:spcBef>
              <a:spcAft>
                <a:spcPts val="1000"/>
              </a:spcAft>
              <a:buNone/>
            </a:pPr>
            <a:r>
              <a:rPr lang="en-CA" sz="2600"/>
              <a:t>We recognize our part of the Treaty relationship and, as acknowledgement of the harms done, we commit to collaborating with Indigenous communities in the shared spirit of Truth and Reconciliation for the healing and inclusion of all who share this Land.</a:t>
            </a:r>
            <a:endParaRPr lang="en-CA" sz="2600">
              <a:ea typeface="Calibri"/>
              <a:cs typeface="Calibri"/>
            </a:endParaRPr>
          </a:p>
        </p:txBody>
      </p:sp>
      <p:sp>
        <p:nvSpPr>
          <p:cNvPr id="6" name="Title 1">
            <a:extLst>
              <a:ext uri="{FF2B5EF4-FFF2-40B4-BE49-F238E27FC236}">
                <a16:creationId xmlns:a16="http://schemas.microsoft.com/office/drawing/2014/main" id="{AFD5EEF3-C7D1-29AE-E1E4-2F6B2CFCB82F}"/>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Land Acknowledgement</a:t>
            </a:r>
          </a:p>
        </p:txBody>
      </p:sp>
    </p:spTree>
    <p:extLst>
      <p:ext uri="{BB962C8B-B14F-4D97-AF65-F5344CB8AC3E}">
        <p14:creationId xmlns:p14="http://schemas.microsoft.com/office/powerpoint/2010/main" val="813274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1147572"/>
            <a:ext cx="8229600" cy="605028"/>
          </a:xfrm>
        </p:spPr>
        <p:txBody>
          <a:bodyPr>
            <a:noAutofit/>
          </a:bodyPr>
          <a:lstStyle/>
          <a:p>
            <a:pPr algn="l"/>
            <a:r>
              <a:rPr lang="en-CA" sz="4000" b="1">
                <a:solidFill>
                  <a:srgbClr val="004B85"/>
                </a:solidFill>
              </a:rPr>
              <a:t>Agenda</a:t>
            </a:r>
          </a:p>
        </p:txBody>
      </p:sp>
      <p:sp>
        <p:nvSpPr>
          <p:cNvPr id="3" name="Content Placeholder 2"/>
          <p:cNvSpPr>
            <a:spLocks noGrp="1"/>
          </p:cNvSpPr>
          <p:nvPr>
            <p:ph idx="1"/>
          </p:nvPr>
        </p:nvSpPr>
        <p:spPr>
          <a:xfrm>
            <a:off x="1028700" y="1985772"/>
            <a:ext cx="7297947" cy="4221163"/>
          </a:xfrm>
        </p:spPr>
        <p:txBody>
          <a:bodyPr>
            <a:normAutofit/>
          </a:bodyPr>
          <a:lstStyle/>
          <a:p>
            <a:pPr>
              <a:spcBef>
                <a:spcPts val="600"/>
              </a:spcBef>
            </a:pPr>
            <a:r>
              <a:rPr lang="en-CA" sz="2700"/>
              <a:t>Land Acknowledgement</a:t>
            </a:r>
          </a:p>
          <a:p>
            <a:pPr>
              <a:spcBef>
                <a:spcPts val="600"/>
              </a:spcBef>
            </a:pPr>
            <a:r>
              <a:rPr lang="en-CA" sz="2700"/>
              <a:t>Welcome &amp; Opening Remarks</a:t>
            </a:r>
          </a:p>
          <a:p>
            <a:pPr>
              <a:spcBef>
                <a:spcPts val="600"/>
              </a:spcBef>
            </a:pPr>
            <a:r>
              <a:rPr lang="en-CA" sz="2700"/>
              <a:t>Budget Process &amp; Highlights</a:t>
            </a:r>
          </a:p>
          <a:p>
            <a:pPr>
              <a:spcBef>
                <a:spcPts val="600"/>
              </a:spcBef>
            </a:pPr>
            <a:r>
              <a:rPr lang="en-CA" sz="2700"/>
              <a:t>Questions &amp; Comments</a:t>
            </a:r>
          </a:p>
          <a:p>
            <a:pPr>
              <a:spcBef>
                <a:spcPts val="600"/>
              </a:spcBef>
            </a:pPr>
            <a:r>
              <a:rPr lang="en-CA" sz="2700"/>
              <a:t>Concluding Remarks</a:t>
            </a:r>
          </a:p>
        </p:txBody>
      </p:sp>
    </p:spTree>
    <p:extLst>
      <p:ext uri="{BB962C8B-B14F-4D97-AF65-F5344CB8AC3E}">
        <p14:creationId xmlns:p14="http://schemas.microsoft.com/office/powerpoint/2010/main" val="149296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D9642-4DF2-9D08-42FA-BADC367871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065D9-D4F5-EBE7-6EF2-625B491DA6F7}"/>
              </a:ext>
            </a:extLst>
          </p:cNvPr>
          <p:cNvSpPr>
            <a:spLocks noGrp="1"/>
          </p:cNvSpPr>
          <p:nvPr>
            <p:ph idx="1"/>
          </p:nvPr>
        </p:nvSpPr>
        <p:spPr>
          <a:xfrm>
            <a:off x="1028700" y="1883923"/>
            <a:ext cx="7086600" cy="4221163"/>
          </a:xfrm>
        </p:spPr>
        <p:txBody>
          <a:bodyPr vert="horz" lIns="91440" tIns="45720" rIns="91440" bIns="45720" rtlCol="0" anchor="t">
            <a:noAutofit/>
          </a:bodyPr>
          <a:lstStyle/>
          <a:p>
            <a:pPr>
              <a:lnSpc>
                <a:spcPct val="110000"/>
              </a:lnSpc>
              <a:spcBef>
                <a:spcPts val="0"/>
              </a:spcBef>
              <a:spcAft>
                <a:spcPts val="400"/>
              </a:spcAft>
            </a:pPr>
            <a:r>
              <a:rPr lang="en-CA" sz="2100"/>
              <a:t>Please use the Q&amp;A function on the live stream to post your questions. This can be done at any time during the meeting.</a:t>
            </a:r>
            <a:endParaRPr lang="en-US" sz="2100">
              <a:ea typeface="Calibri"/>
              <a:cs typeface="Calibri"/>
            </a:endParaRPr>
          </a:p>
          <a:p>
            <a:pPr>
              <a:lnSpc>
                <a:spcPct val="110000"/>
              </a:lnSpc>
              <a:spcBef>
                <a:spcPts val="0"/>
              </a:spcBef>
              <a:spcAft>
                <a:spcPts val="400"/>
              </a:spcAft>
            </a:pPr>
            <a:r>
              <a:rPr lang="en-CA" sz="2100"/>
              <a:t>We’ll respond to questions that focus on the budget.</a:t>
            </a:r>
            <a:endParaRPr lang="en-CA" sz="2100">
              <a:ea typeface="Calibri"/>
              <a:cs typeface="Calibri"/>
            </a:endParaRPr>
          </a:p>
          <a:p>
            <a:pPr>
              <a:lnSpc>
                <a:spcPct val="110000"/>
              </a:lnSpc>
              <a:spcBef>
                <a:spcPts val="0"/>
              </a:spcBef>
              <a:spcAft>
                <a:spcPts val="400"/>
              </a:spcAft>
            </a:pPr>
            <a:r>
              <a:rPr lang="en-CA" sz="2100"/>
              <a:t>Please identify your name. Anonymous questions will not receive a response.</a:t>
            </a:r>
            <a:endParaRPr lang="en-CA" sz="2100">
              <a:ea typeface="Calibri"/>
              <a:cs typeface="Calibri"/>
            </a:endParaRPr>
          </a:p>
          <a:p>
            <a:pPr>
              <a:lnSpc>
                <a:spcPct val="110000"/>
              </a:lnSpc>
              <a:spcBef>
                <a:spcPts val="0"/>
              </a:spcBef>
              <a:spcAft>
                <a:spcPts val="400"/>
              </a:spcAft>
            </a:pPr>
            <a:r>
              <a:rPr lang="en-CA" sz="2100"/>
              <a:t>Questions will be read aloud.</a:t>
            </a:r>
            <a:endParaRPr lang="en-CA" sz="2100">
              <a:ea typeface="Calibri"/>
              <a:cs typeface="Calibri"/>
            </a:endParaRPr>
          </a:p>
          <a:p>
            <a:pPr>
              <a:lnSpc>
                <a:spcPct val="110000"/>
              </a:lnSpc>
              <a:spcBef>
                <a:spcPts val="0"/>
              </a:spcBef>
              <a:spcAft>
                <a:spcPts val="400"/>
              </a:spcAft>
            </a:pPr>
            <a:r>
              <a:rPr lang="en-CA" sz="2100"/>
              <a:t>Duplicate questions will be answered once.</a:t>
            </a:r>
            <a:endParaRPr lang="en-CA" sz="2100">
              <a:ea typeface="Calibri"/>
              <a:cs typeface="Calibri"/>
            </a:endParaRPr>
          </a:p>
          <a:p>
            <a:pPr>
              <a:lnSpc>
                <a:spcPct val="110000"/>
              </a:lnSpc>
              <a:spcBef>
                <a:spcPts val="0"/>
              </a:spcBef>
              <a:spcAft>
                <a:spcPts val="400"/>
              </a:spcAft>
            </a:pPr>
            <a:r>
              <a:rPr lang="en-CA" sz="2100"/>
              <a:t>As we’ve done over the last few years, the slide deck from this evening will be posted on our website, along with Q&amp;A listing the questions that were asked, and any pertinent ones that may not have been addressed.</a:t>
            </a:r>
            <a:endParaRPr lang="en-CA" sz="2100">
              <a:ea typeface="Calibri"/>
              <a:cs typeface="Calibri"/>
            </a:endParaRPr>
          </a:p>
        </p:txBody>
      </p:sp>
      <p:sp>
        <p:nvSpPr>
          <p:cNvPr id="6" name="Title 1">
            <a:extLst>
              <a:ext uri="{FF2B5EF4-FFF2-40B4-BE49-F238E27FC236}">
                <a16:creationId xmlns:a16="http://schemas.microsoft.com/office/drawing/2014/main" id="{F49B91EF-0CAA-884E-91AE-202B959867FA}"/>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Using the Q&amp;A Function</a:t>
            </a:r>
          </a:p>
        </p:txBody>
      </p:sp>
    </p:spTree>
    <p:extLst>
      <p:ext uri="{BB962C8B-B14F-4D97-AF65-F5344CB8AC3E}">
        <p14:creationId xmlns:p14="http://schemas.microsoft.com/office/powerpoint/2010/main" val="77324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C63A1D1-9B01-D343-A5AD-5C8FE683B262}"/>
              </a:ext>
            </a:extLst>
          </p:cNvPr>
          <p:cNvSpPr txBox="1"/>
          <p:nvPr/>
        </p:nvSpPr>
        <p:spPr>
          <a:xfrm>
            <a:off x="1495740" y="4591728"/>
            <a:ext cx="3236534" cy="1477328"/>
          </a:xfrm>
          <a:prstGeom prst="rect">
            <a:avLst/>
          </a:prstGeom>
          <a:noFill/>
        </p:spPr>
        <p:txBody>
          <a:bodyPr wrap="square" lIns="91440" tIns="45720" rIns="91440" bIns="45720" anchor="t">
            <a:spAutoFit/>
          </a:bodyPr>
          <a:lstStyle/>
          <a:p>
            <a:r>
              <a:rPr lang="en-US" b="1"/>
              <a:t>Board of Trustees  </a:t>
            </a:r>
          </a:p>
          <a:p>
            <a:r>
              <a:rPr lang="en-US"/>
              <a:t>Brianne Goertzen,</a:t>
            </a:r>
            <a:endParaRPr lang="en-US">
              <a:cs typeface="Calibri"/>
            </a:endParaRPr>
          </a:p>
          <a:p>
            <a:r>
              <a:rPr lang="en-US"/>
              <a:t>Chair—Finance, Facilities,</a:t>
            </a:r>
            <a:endParaRPr lang="en-US">
              <a:ea typeface="Calibri"/>
              <a:cs typeface="Calibri"/>
            </a:endParaRPr>
          </a:p>
          <a:p>
            <a:r>
              <a:rPr lang="en-US"/>
              <a:t> Transportation &amp; Technology</a:t>
            </a:r>
            <a:endParaRPr lang="en-US">
              <a:ea typeface="Calibri"/>
              <a:cs typeface="Calibri"/>
            </a:endParaRPr>
          </a:p>
          <a:p>
            <a:r>
              <a:rPr lang="en-US"/>
              <a:t>Ward 3 Trustee</a:t>
            </a:r>
            <a:endParaRPr lang="en-US">
              <a:cs typeface="Calibri"/>
            </a:endParaRPr>
          </a:p>
        </p:txBody>
      </p:sp>
      <p:sp>
        <p:nvSpPr>
          <p:cNvPr id="9" name="TextBox 8">
            <a:extLst>
              <a:ext uri="{FF2B5EF4-FFF2-40B4-BE49-F238E27FC236}">
                <a16:creationId xmlns:a16="http://schemas.microsoft.com/office/drawing/2014/main" id="{497B8562-5DF4-1743-B02C-57A60E3AD4DD}"/>
              </a:ext>
            </a:extLst>
          </p:cNvPr>
          <p:cNvSpPr txBox="1"/>
          <p:nvPr/>
        </p:nvSpPr>
        <p:spPr>
          <a:xfrm>
            <a:off x="5301149" y="4591728"/>
            <a:ext cx="2207355" cy="923330"/>
          </a:xfrm>
          <a:prstGeom prst="rect">
            <a:avLst/>
          </a:prstGeom>
          <a:noFill/>
        </p:spPr>
        <p:txBody>
          <a:bodyPr wrap="square">
            <a:spAutoFit/>
          </a:bodyPr>
          <a:lstStyle/>
          <a:p>
            <a:r>
              <a:rPr lang="en-US" b="1"/>
              <a:t>Administration </a:t>
            </a:r>
          </a:p>
          <a:p>
            <a:r>
              <a:rPr lang="en-US"/>
              <a:t>Sandra Herbst</a:t>
            </a:r>
          </a:p>
          <a:p>
            <a:r>
              <a:rPr lang="en-US"/>
              <a:t>Superintendent/CEO</a:t>
            </a:r>
          </a:p>
        </p:txBody>
      </p:sp>
      <p:pic>
        <p:nvPicPr>
          <p:cNvPr id="3" name="Picture 4" descr="A close-up of a person smiling&#10;&#10;Description automatically generated">
            <a:extLst>
              <a:ext uri="{FF2B5EF4-FFF2-40B4-BE49-F238E27FC236}">
                <a16:creationId xmlns:a16="http://schemas.microsoft.com/office/drawing/2014/main" id="{315BB5BC-F627-9288-E056-7CACAA3F7A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42082" y="1901388"/>
            <a:ext cx="2662793" cy="2691131"/>
          </a:xfrm>
          <a:prstGeom prst="rect">
            <a:avLst/>
          </a:prstGeom>
          <a:ln>
            <a:noFill/>
          </a:ln>
          <a:effectLst>
            <a:outerShdw blurRad="279400" dist="50800" dir="2700000">
              <a:srgbClr val="000000">
                <a:alpha val="71000"/>
              </a:srgbClr>
            </a:outerShdw>
          </a:effectLst>
        </p:spPr>
      </p:pic>
      <p:pic>
        <p:nvPicPr>
          <p:cNvPr id="5" name="Picture 4" descr="A person smiling in a black jacket&#10;&#10;Description automatically generated">
            <a:extLst>
              <a:ext uri="{FF2B5EF4-FFF2-40B4-BE49-F238E27FC236}">
                <a16:creationId xmlns:a16="http://schemas.microsoft.com/office/drawing/2014/main" id="{19D49EE1-85E8-87BB-94BE-802C62D004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335467" y="1980701"/>
            <a:ext cx="2580121" cy="2535947"/>
          </a:xfrm>
          <a:prstGeom prst="rect">
            <a:avLst/>
          </a:prstGeom>
          <a:effectLst>
            <a:outerShdw blurRad="279400" dist="50800" dir="2700000">
              <a:srgbClr val="000000">
                <a:alpha val="71000"/>
              </a:srgbClr>
            </a:outerShdw>
          </a:effectLst>
        </p:spPr>
      </p:pic>
      <p:sp>
        <p:nvSpPr>
          <p:cNvPr id="7" name="Title 1">
            <a:extLst>
              <a:ext uri="{FF2B5EF4-FFF2-40B4-BE49-F238E27FC236}">
                <a16:creationId xmlns:a16="http://schemas.microsoft.com/office/drawing/2014/main" id="{A6AD7490-FDBF-FA7F-FBB9-EB1E5BEDB4EA}"/>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Opening Remarks</a:t>
            </a:r>
          </a:p>
        </p:txBody>
      </p:sp>
    </p:spTree>
    <p:extLst>
      <p:ext uri="{BB962C8B-B14F-4D97-AF65-F5344CB8AC3E}">
        <p14:creationId xmlns:p14="http://schemas.microsoft.com/office/powerpoint/2010/main" val="94145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8CCAFD-4F34-B21A-8232-A4274D964E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8630" y="1751661"/>
            <a:ext cx="6131811" cy="4296080"/>
          </a:xfrm>
          <a:prstGeom prst="rect">
            <a:avLst/>
          </a:prstGeom>
        </p:spPr>
      </p:pic>
      <p:sp>
        <p:nvSpPr>
          <p:cNvPr id="6" name="Title 1">
            <a:extLst>
              <a:ext uri="{FF2B5EF4-FFF2-40B4-BE49-F238E27FC236}">
                <a16:creationId xmlns:a16="http://schemas.microsoft.com/office/drawing/2014/main" id="{3B809537-89FE-4044-F6A3-924260F52B5A}"/>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By the Numbers</a:t>
            </a:r>
          </a:p>
        </p:txBody>
      </p:sp>
    </p:spTree>
    <p:extLst>
      <p:ext uri="{BB962C8B-B14F-4D97-AF65-F5344CB8AC3E}">
        <p14:creationId xmlns:p14="http://schemas.microsoft.com/office/powerpoint/2010/main" val="86479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C5360-F1F8-743C-9397-0A9ED47B52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5D2E3C-66CD-CCD9-C4A7-AFE22BBA659B}"/>
              </a:ext>
            </a:extLst>
          </p:cNvPr>
          <p:cNvSpPr>
            <a:spLocks noGrp="1"/>
          </p:cNvSpPr>
          <p:nvPr>
            <p:ph idx="1"/>
          </p:nvPr>
        </p:nvSpPr>
        <p:spPr>
          <a:xfrm>
            <a:off x="1028700" y="1981200"/>
            <a:ext cx="7086600" cy="4221163"/>
          </a:xfrm>
        </p:spPr>
        <p:txBody>
          <a:bodyPr vert="horz" lIns="91440" tIns="45720" rIns="91440" bIns="45720" rtlCol="0" anchor="t">
            <a:normAutofit fontScale="85000" lnSpcReduction="10000"/>
          </a:bodyPr>
          <a:lstStyle/>
          <a:p>
            <a:pPr>
              <a:lnSpc>
                <a:spcPct val="110000"/>
              </a:lnSpc>
              <a:spcBef>
                <a:spcPts val="0"/>
              </a:spcBef>
              <a:spcAft>
                <a:spcPts val="1000"/>
              </a:spcAft>
            </a:pPr>
            <a:r>
              <a:rPr lang="en-CA" sz="2600"/>
              <a:t>Long-standing inequities in the provincial funding formula</a:t>
            </a:r>
          </a:p>
          <a:p>
            <a:pPr>
              <a:lnSpc>
                <a:spcPct val="110000"/>
              </a:lnSpc>
              <a:spcBef>
                <a:spcPts val="0"/>
              </a:spcBef>
              <a:spcAft>
                <a:spcPts val="1000"/>
              </a:spcAft>
            </a:pPr>
            <a:r>
              <a:rPr lang="en-CA" sz="2600"/>
              <a:t>Limited commercial tax base, pressure on homeowners</a:t>
            </a:r>
          </a:p>
          <a:p>
            <a:pPr>
              <a:lnSpc>
                <a:spcPct val="110000"/>
              </a:lnSpc>
              <a:spcBef>
                <a:spcPts val="0"/>
              </a:spcBef>
              <a:spcAft>
                <a:spcPts val="1000"/>
              </a:spcAft>
            </a:pPr>
            <a:r>
              <a:rPr lang="en-CA" sz="2600"/>
              <a:t>Rapid enrolment growth has pushed schools to capacity, critical need for new schools</a:t>
            </a:r>
          </a:p>
          <a:p>
            <a:pPr>
              <a:lnSpc>
                <a:spcPct val="110000"/>
              </a:lnSpc>
              <a:spcBef>
                <a:spcPts val="0"/>
              </a:spcBef>
              <a:spcAft>
                <a:spcPts val="1000"/>
              </a:spcAft>
            </a:pPr>
            <a:r>
              <a:rPr lang="en-CA" sz="2600"/>
              <a:t>Aging infrastructure and deferred maintenance</a:t>
            </a:r>
          </a:p>
          <a:p>
            <a:pPr>
              <a:lnSpc>
                <a:spcPct val="110000"/>
              </a:lnSpc>
              <a:spcBef>
                <a:spcPts val="0"/>
              </a:spcBef>
              <a:spcAft>
                <a:spcPts val="1000"/>
              </a:spcAft>
            </a:pPr>
            <a:r>
              <a:rPr lang="en-CA" sz="2600"/>
              <a:t>Rising technology, cybersecurity, and insurance costs</a:t>
            </a:r>
            <a:endParaRPr lang="en-CA" sz="2600">
              <a:ea typeface="Calibri"/>
              <a:cs typeface="Calibri"/>
            </a:endParaRPr>
          </a:p>
          <a:p>
            <a:pPr>
              <a:lnSpc>
                <a:spcPct val="110000"/>
              </a:lnSpc>
              <a:spcBef>
                <a:spcPts val="0"/>
              </a:spcBef>
              <a:spcAft>
                <a:spcPts val="1000"/>
              </a:spcAft>
            </a:pPr>
            <a:r>
              <a:rPr lang="en-CA" sz="2600"/>
              <a:t>2% cap on taxes for six years, still in recovery</a:t>
            </a:r>
          </a:p>
          <a:p>
            <a:pPr>
              <a:lnSpc>
                <a:spcPct val="110000"/>
              </a:lnSpc>
              <a:spcBef>
                <a:spcPts val="0"/>
              </a:spcBef>
              <a:spcAft>
                <a:spcPts val="1000"/>
              </a:spcAft>
            </a:pPr>
            <a:r>
              <a:rPr lang="en-CA" sz="2600"/>
              <a:t>Equitable provincial funding is critical to sustain public education</a:t>
            </a:r>
          </a:p>
        </p:txBody>
      </p:sp>
      <p:sp>
        <p:nvSpPr>
          <p:cNvPr id="6" name="Title 1">
            <a:extLst>
              <a:ext uri="{FF2B5EF4-FFF2-40B4-BE49-F238E27FC236}">
                <a16:creationId xmlns:a16="http://schemas.microsoft.com/office/drawing/2014/main" id="{AE06F369-5F26-45D4-0488-042DAD46F6A0}"/>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Budget Context</a:t>
            </a:r>
          </a:p>
        </p:txBody>
      </p:sp>
    </p:spTree>
    <p:extLst>
      <p:ext uri="{BB962C8B-B14F-4D97-AF65-F5344CB8AC3E}">
        <p14:creationId xmlns:p14="http://schemas.microsoft.com/office/powerpoint/2010/main" val="234728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E542C-0DC4-9CB2-5F8E-9B3C6141BC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6D39D-F523-EA3A-ADF8-24FC465E6BFA}"/>
              </a:ext>
            </a:extLst>
          </p:cNvPr>
          <p:cNvSpPr>
            <a:spLocks noGrp="1"/>
          </p:cNvSpPr>
          <p:nvPr>
            <p:ph idx="1"/>
          </p:nvPr>
        </p:nvSpPr>
        <p:spPr>
          <a:xfrm>
            <a:off x="814692" y="1921305"/>
            <a:ext cx="7446522" cy="4221163"/>
          </a:xfrm>
        </p:spPr>
        <p:txBody>
          <a:bodyPr vert="horz" lIns="91440" tIns="45720" rIns="91440" bIns="45720" rtlCol="0" anchor="t">
            <a:noAutofit/>
          </a:bodyPr>
          <a:lstStyle/>
          <a:p>
            <a:pPr>
              <a:spcBef>
                <a:spcPts val="200"/>
              </a:spcBef>
            </a:pPr>
            <a:r>
              <a:rPr lang="en-US" sz="2200"/>
              <a:t>Costs continue to rise:</a:t>
            </a:r>
            <a:endParaRPr lang="en-CA" sz="2200">
              <a:ea typeface="Calibri"/>
              <a:cs typeface="Calibri"/>
            </a:endParaRPr>
          </a:p>
          <a:p>
            <a:pPr marL="685800" lvl="0">
              <a:spcBef>
                <a:spcPts val="200"/>
              </a:spcBef>
            </a:pPr>
            <a:r>
              <a:rPr lang="en-US" sz="2200"/>
              <a:t>Staff salaries and benefits</a:t>
            </a:r>
            <a:endParaRPr lang="en-CA" sz="2200">
              <a:ea typeface="Calibri"/>
              <a:cs typeface="Calibri"/>
            </a:endParaRPr>
          </a:p>
          <a:p>
            <a:pPr marL="685800" lvl="0">
              <a:spcBef>
                <a:spcPts val="200"/>
              </a:spcBef>
            </a:pPr>
            <a:r>
              <a:rPr lang="en-US" sz="2200"/>
              <a:t>Utilities, fuel, and maintenance</a:t>
            </a:r>
            <a:endParaRPr lang="en-CA" sz="2200">
              <a:ea typeface="Calibri"/>
              <a:cs typeface="Calibri"/>
            </a:endParaRPr>
          </a:p>
          <a:p>
            <a:pPr marL="685800" lvl="0">
              <a:spcBef>
                <a:spcPts val="200"/>
              </a:spcBef>
            </a:pPr>
            <a:r>
              <a:rPr lang="en-US" sz="2200"/>
              <a:t>Learning resources and materials</a:t>
            </a:r>
            <a:endParaRPr lang="en-CA" sz="2200">
              <a:ea typeface="Calibri"/>
              <a:cs typeface="Calibri"/>
            </a:endParaRPr>
          </a:p>
          <a:p>
            <a:pPr lvl="0">
              <a:spcBef>
                <a:spcPts val="200"/>
              </a:spcBef>
            </a:pPr>
            <a:endParaRPr lang="en-US" sz="600">
              <a:ea typeface="Calibri"/>
              <a:cs typeface="Calibri"/>
            </a:endParaRPr>
          </a:p>
          <a:p>
            <a:pPr lvl="0">
              <a:spcBef>
                <a:spcPts val="200"/>
              </a:spcBef>
            </a:pPr>
            <a:r>
              <a:rPr lang="en-US" sz="2200"/>
              <a:t>Costs related to rapid curriculum change and educational legislation</a:t>
            </a:r>
            <a:endParaRPr lang="en-US" sz="2200">
              <a:ea typeface="Calibri"/>
              <a:cs typeface="Calibri"/>
            </a:endParaRPr>
          </a:p>
          <a:p>
            <a:pPr marL="514350" lvl="0" indent="-171450">
              <a:spcBef>
                <a:spcPts val="200"/>
              </a:spcBef>
            </a:pPr>
            <a:endParaRPr lang="en-CA" sz="600">
              <a:ea typeface="Calibri"/>
              <a:cs typeface="Calibri"/>
            </a:endParaRPr>
          </a:p>
          <a:p>
            <a:pPr>
              <a:spcBef>
                <a:spcPts val="200"/>
              </a:spcBef>
            </a:pPr>
            <a:r>
              <a:rPr lang="en-US" sz="2200"/>
              <a:t>An increasing number of students with additional learning needs, requiring corresponding growth in specialized supports and resources.</a:t>
            </a:r>
            <a:endParaRPr lang="en-CA" sz="2200">
              <a:ea typeface="Calibri"/>
              <a:cs typeface="Calibri"/>
            </a:endParaRPr>
          </a:p>
          <a:p>
            <a:pPr>
              <a:spcBef>
                <a:spcPts val="200"/>
              </a:spcBef>
            </a:pPr>
            <a:endParaRPr lang="en-CA" sz="600">
              <a:ea typeface="Calibri"/>
              <a:cs typeface="Calibri"/>
            </a:endParaRPr>
          </a:p>
          <a:p>
            <a:pPr>
              <a:spcBef>
                <a:spcPts val="200"/>
              </a:spcBef>
            </a:pPr>
            <a:r>
              <a:rPr lang="en-US" sz="2200"/>
              <a:t>Divested services from health, justice, and family services to the school division</a:t>
            </a:r>
            <a:endParaRPr lang="en-CA" sz="2200">
              <a:ea typeface="Calibri"/>
              <a:cs typeface="Calibri"/>
            </a:endParaRPr>
          </a:p>
        </p:txBody>
      </p:sp>
      <p:sp>
        <p:nvSpPr>
          <p:cNvPr id="6" name="Title 1">
            <a:extLst>
              <a:ext uri="{FF2B5EF4-FFF2-40B4-BE49-F238E27FC236}">
                <a16:creationId xmlns:a16="http://schemas.microsoft.com/office/drawing/2014/main" id="{EF90B2ED-49AB-BDEF-A03A-930F89DB0CCB}"/>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Educational Context</a:t>
            </a:r>
          </a:p>
        </p:txBody>
      </p:sp>
    </p:spTree>
    <p:extLst>
      <p:ext uri="{BB962C8B-B14F-4D97-AF65-F5344CB8AC3E}">
        <p14:creationId xmlns:p14="http://schemas.microsoft.com/office/powerpoint/2010/main" val="295508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0771F647-CE9C-1EF9-F1FE-944641CD3C42}"/>
              </a:ext>
            </a:extLst>
          </p:cNvPr>
          <p:cNvSpPr>
            <a:spLocks noGrp="1"/>
          </p:cNvSpPr>
          <p:nvPr>
            <p:ph sz="half" idx="1"/>
          </p:nvPr>
        </p:nvSpPr>
        <p:spPr>
          <a:xfrm>
            <a:off x="946404" y="5272405"/>
            <a:ext cx="6078070" cy="313765"/>
          </a:xfrm>
        </p:spPr>
        <p:txBody>
          <a:bodyPr>
            <a:noAutofit/>
          </a:bodyPr>
          <a:lstStyle/>
          <a:p>
            <a:pPr marL="0" indent="0">
              <a:buNone/>
            </a:pPr>
            <a:r>
              <a:rPr lang="en-US" sz="1500"/>
              <a:t>Highlighted numbers are projected from Baragar</a:t>
            </a:r>
          </a:p>
        </p:txBody>
      </p:sp>
      <p:graphicFrame>
        <p:nvGraphicFramePr>
          <p:cNvPr id="6" name="Content Placeholder 5">
            <a:extLst>
              <a:ext uri="{FF2B5EF4-FFF2-40B4-BE49-F238E27FC236}">
                <a16:creationId xmlns:a16="http://schemas.microsoft.com/office/drawing/2014/main" id="{12EF331B-6F90-4A4D-B8D3-C1F71FC5E34F}"/>
              </a:ext>
            </a:extLst>
          </p:cNvPr>
          <p:cNvGraphicFramePr>
            <a:graphicFrameLocks noGrp="1"/>
          </p:cNvGraphicFramePr>
          <p:nvPr>
            <p:ph sz="half" idx="2"/>
            <p:extLst>
              <p:ext uri="{D42A27DB-BD31-4B8C-83A1-F6EECF244321}">
                <p14:modId xmlns:p14="http://schemas.microsoft.com/office/powerpoint/2010/main" val="3065486782"/>
              </p:ext>
            </p:extLst>
          </p:nvPr>
        </p:nvGraphicFramePr>
        <p:xfrm>
          <a:off x="844893" y="1649603"/>
          <a:ext cx="7270407" cy="380022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FE435541-1F84-3FE3-3AE4-F58FF265A13D}"/>
              </a:ext>
            </a:extLst>
          </p:cNvPr>
          <p:cNvSpPr>
            <a:spLocks noGrp="1"/>
          </p:cNvSpPr>
          <p:nvPr>
            <p:ph type="title"/>
          </p:nvPr>
        </p:nvSpPr>
        <p:spPr>
          <a:xfrm>
            <a:off x="950976" y="1147572"/>
            <a:ext cx="8229600" cy="605028"/>
          </a:xfrm>
        </p:spPr>
        <p:txBody>
          <a:bodyPr>
            <a:noAutofit/>
          </a:bodyPr>
          <a:lstStyle/>
          <a:p>
            <a:pPr algn="l"/>
            <a:r>
              <a:rPr lang="en-CA" sz="4000" b="1">
                <a:solidFill>
                  <a:srgbClr val="004B85"/>
                </a:solidFill>
              </a:rPr>
              <a:t>Enrolment</a:t>
            </a:r>
          </a:p>
        </p:txBody>
      </p:sp>
    </p:spTree>
    <p:extLst>
      <p:ext uri="{BB962C8B-B14F-4D97-AF65-F5344CB8AC3E}">
        <p14:creationId xmlns:p14="http://schemas.microsoft.com/office/powerpoint/2010/main" val="410751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14FE50D49C44EB56160CBBAC904E2" ma:contentTypeVersion="10" ma:contentTypeDescription="Create a new document." ma:contentTypeScope="" ma:versionID="b7c907b812eb0ad18801e64f286e2e83">
  <xsd:schema xmlns:xsd="http://www.w3.org/2001/XMLSchema" xmlns:xs="http://www.w3.org/2001/XMLSchema" xmlns:p="http://schemas.microsoft.com/office/2006/metadata/properties" xmlns:ns1="http://schemas.microsoft.com/sharepoint/v3" xmlns:ns2="db816733-437f-42b9-bae0-215601bce88c" xmlns:ns3="2acf6215-be84-459c-837e-6dcc06c26701" targetNamespace="http://schemas.microsoft.com/office/2006/metadata/properties" ma:root="true" ma:fieldsID="5fbd1cc1f4c32221dbf72c955414f8a7" ns1:_="" ns2:_="" ns3:_="">
    <xsd:import namespace="http://schemas.microsoft.com/sharepoint/v3"/>
    <xsd:import namespace="db816733-437f-42b9-bae0-215601bce88c"/>
    <xsd:import namespace="2acf6215-be84-459c-837e-6dcc06c267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816733-437f-42b9-bae0-215601bce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cf6215-be84-459c-837e-6dcc06c2670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308C4D4-2DDE-4469-A5FF-6717344311DA}">
  <ds:schemaRefs>
    <ds:schemaRef ds:uri="http://schemas.microsoft.com/sharepoint/v3/contenttype/forms"/>
  </ds:schemaRefs>
</ds:datastoreItem>
</file>

<file path=customXml/itemProps2.xml><?xml version="1.0" encoding="utf-8"?>
<ds:datastoreItem xmlns:ds="http://schemas.openxmlformats.org/officeDocument/2006/customXml" ds:itemID="{48F290A2-9E4F-4BC3-BA0E-02E88C136B25}">
  <ds:schemaRefs>
    <ds:schemaRef ds:uri="2acf6215-be84-459c-837e-6dcc06c26701"/>
    <ds:schemaRef ds:uri="db816733-437f-42b9-bae0-215601bce8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E01DE0-BC0A-4CE0-ADA0-12A7233A9E3A}">
  <ds:schemaRefs>
    <ds:schemaRef ds:uri="http://schemas.microsoft.com/office/infopath/2007/PartnerControls"/>
    <ds:schemaRef ds:uri="2acf6215-be84-459c-837e-6dcc06c26701"/>
    <ds:schemaRef ds:uri="http://www.w3.org/XML/1998/namespace"/>
    <ds:schemaRef ds:uri="http://purl.org/dc/elements/1.1/"/>
    <ds:schemaRef ds:uri="http://schemas.microsoft.com/office/2006/metadata/properties"/>
    <ds:schemaRef ds:uri="http://schemas.microsoft.com/sharepoint/v3"/>
    <ds:schemaRef ds:uri="db816733-437f-42b9-bae0-215601bce88c"/>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TotalTime>
  <Words>1095</Words>
  <Application>Microsoft Office PowerPoint</Application>
  <PresentationFormat>On-screen Show (4:3)</PresentationFormat>
  <Paragraphs>146</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Custom Design</vt:lpstr>
      <vt:lpstr>Community Budget  Information Meeting</vt:lpstr>
      <vt:lpstr>Land Acknowledgement</vt:lpstr>
      <vt:lpstr>Agenda</vt:lpstr>
      <vt:lpstr>Using the Q&amp;A Function</vt:lpstr>
      <vt:lpstr>Opening Remarks</vt:lpstr>
      <vt:lpstr>By the Numbers</vt:lpstr>
      <vt:lpstr>Budget Context</vt:lpstr>
      <vt:lpstr>Educational Context</vt:lpstr>
      <vt:lpstr>Enrolment</vt:lpstr>
      <vt:lpstr>Budget Process &amp; Highlights</vt:lpstr>
      <vt:lpstr>Timeline</vt:lpstr>
      <vt:lpstr>Guiding Factors</vt:lpstr>
      <vt:lpstr>Divisional Expenditures</vt:lpstr>
      <vt:lpstr>PowerPoint Presentation</vt:lpstr>
      <vt:lpstr>Using the Q&amp;A Function</vt:lpstr>
      <vt:lpstr>PowerPoint Presentation</vt:lpstr>
      <vt:lpstr>Contact Information</vt:lpstr>
      <vt:lpstr>Contact Information for Premier, Education Minister and Local MLAs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RETSD Template</dc:title>
  <dc:creator>kreich</dc:creator>
  <cp:lastModifiedBy>Nancy Robinson</cp:lastModifiedBy>
  <cp:revision>3</cp:revision>
  <cp:lastPrinted>2026-02-03T16:27:42Z</cp:lastPrinted>
  <dcterms:created xsi:type="dcterms:W3CDTF">2014-04-01T15:13:40Z</dcterms:created>
  <dcterms:modified xsi:type="dcterms:W3CDTF">2026-02-03T16:28:31Z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0x010100D3B14FE50D49C44EB56160CBBAC904E2</vt:lpwstr>
  </property>
</Properties>
</file>