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handoutMasterIdLst>
    <p:handoutMasterId r:id="rId25"/>
  </p:handoutMasterIdLst>
  <p:sldIdLst>
    <p:sldId id="258" r:id="rId6"/>
    <p:sldId id="844" r:id="rId7"/>
    <p:sldId id="855" r:id="rId8"/>
    <p:sldId id="289" r:id="rId9"/>
    <p:sldId id="319" r:id="rId10"/>
    <p:sldId id="845" r:id="rId11"/>
    <p:sldId id="868" r:id="rId12"/>
    <p:sldId id="874" r:id="rId13"/>
    <p:sldId id="271" r:id="rId14"/>
    <p:sldId id="870" r:id="rId15"/>
    <p:sldId id="865" r:id="rId16"/>
    <p:sldId id="853" r:id="rId17"/>
    <p:sldId id="873" r:id="rId18"/>
    <p:sldId id="320" r:id="rId19"/>
    <p:sldId id="877" r:id="rId20"/>
    <p:sldId id="864" r:id="rId21"/>
    <p:sldId id="304" r:id="rId22"/>
    <p:sldId id="85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4DF219-2944-79E9-E904-8B6FC9E747B4}" name="Elise Downey" initials="ED" userId="S::edowney@retsd.mb.ca::1b2f82c1-d5cd-406c-bda0-f7a0a25f58f7" providerId="AD"/>
  <p188:author id="{56DB06A0-90B9-6328-415B-29D73EC1FE2C}" name="Adrian Alleyne" initials="AA" userId="S::aalleyne@retsd.mb.ca::bf09d389-b10b-4745-9816-a29a62617242" providerId="AD"/>
  <p188:author id="{E1D462D7-A7A0-C62C-7451-03EB9485AC58}" name="Brianne Goertzen" initials="" userId="S::goertzb@psac-afpc.com::decf3447-ac63-4607-af78-85d6b277011e" providerId="AD"/>
  <p188:author id="{F87300E4-0914-FC05-A8D3-8085FF9CCE1A}" name="Sandra Herbst" initials="SH" userId="S::sherbst@retsd.mb.ca::4dc56120-8445-48c3-b82f-6e4a33626c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F230F-475C-3C1E-68F7-7521B756C8F4}" v="11" dt="2026-03-05T19:21:21.681"/>
    <p1510:client id="{262763EC-165D-2189-8D33-B5EB569F1DDC}" v="225" dt="2026-03-05T17:49:59.392"/>
    <p1510:client id="{C528B9FB-5FD8-4310-9611-2170D2F9F757}" v="7" dt="2026-03-05T17:56:10.323"/>
    <p1510:client id="{D85A0B26-58F0-2954-AB67-3BBAB2B1742D}" v="13" dt="2026-03-05T18:56:04.107"/>
    <p1510:client id="{FFC1A4DB-BADE-A1F3-57A9-1A9E540F082C}" v="13" dt="2026-03-05T19:21:26.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7735" cy="464503"/>
          </a:xfrm>
          <a:prstGeom prst="rect">
            <a:avLst/>
          </a:prstGeom>
        </p:spPr>
        <p:txBody>
          <a:bodyPr vert="horz" lIns="92135" tIns="46068" rIns="92135" bIns="46068" rtlCol="0"/>
          <a:lstStyle>
            <a:lvl1pPr algn="l">
              <a:defRPr sz="1200"/>
            </a:lvl1pPr>
          </a:lstStyle>
          <a:p>
            <a:r>
              <a:rPr lang="en-US"/>
              <a:t>River East Transcona School Division</a:t>
            </a:r>
            <a:endParaRPr lang="en-CA"/>
          </a:p>
        </p:txBody>
      </p:sp>
      <p:sp>
        <p:nvSpPr>
          <p:cNvPr id="3" name="Date Placeholder 2"/>
          <p:cNvSpPr>
            <a:spLocks noGrp="1"/>
          </p:cNvSpPr>
          <p:nvPr>
            <p:ph type="dt" sz="quarter" idx="1"/>
          </p:nvPr>
        </p:nvSpPr>
        <p:spPr>
          <a:xfrm>
            <a:off x="3971084" y="1"/>
            <a:ext cx="3037735" cy="464503"/>
          </a:xfrm>
          <a:prstGeom prst="rect">
            <a:avLst/>
          </a:prstGeom>
        </p:spPr>
        <p:txBody>
          <a:bodyPr vert="horz" lIns="92135" tIns="46068" rIns="92135" bIns="46068" rtlCol="0"/>
          <a:lstStyle>
            <a:lvl1pPr algn="r">
              <a:defRPr sz="1200"/>
            </a:lvl1pPr>
          </a:lstStyle>
          <a:p>
            <a:endParaRPr lang="en-CA"/>
          </a:p>
        </p:txBody>
      </p:sp>
      <p:sp>
        <p:nvSpPr>
          <p:cNvPr id="4" name="Footer Placeholder 3"/>
          <p:cNvSpPr>
            <a:spLocks noGrp="1"/>
          </p:cNvSpPr>
          <p:nvPr>
            <p:ph type="ftr" sz="quarter" idx="2"/>
          </p:nvPr>
        </p:nvSpPr>
        <p:spPr>
          <a:xfrm>
            <a:off x="3" y="8830315"/>
            <a:ext cx="3037735" cy="464503"/>
          </a:xfrm>
          <a:prstGeom prst="rect">
            <a:avLst/>
          </a:prstGeom>
        </p:spPr>
        <p:txBody>
          <a:bodyPr vert="horz" lIns="92135" tIns="46068" rIns="92135" bIns="46068" rtlCol="0" anchor="b"/>
          <a:lstStyle>
            <a:lvl1pPr algn="l">
              <a:defRPr sz="1200"/>
            </a:lvl1pPr>
          </a:lstStyle>
          <a:p>
            <a:r>
              <a:rPr lang="en-CA"/>
              <a:t>2024-2025 Budget - Public Consultation</a:t>
            </a:r>
          </a:p>
        </p:txBody>
      </p:sp>
      <p:sp>
        <p:nvSpPr>
          <p:cNvPr id="5" name="Slide Number Placeholder 4"/>
          <p:cNvSpPr>
            <a:spLocks noGrp="1"/>
          </p:cNvSpPr>
          <p:nvPr>
            <p:ph type="sldNum" sz="quarter" idx="3"/>
          </p:nvPr>
        </p:nvSpPr>
        <p:spPr>
          <a:xfrm>
            <a:off x="3971084" y="8830315"/>
            <a:ext cx="3037735" cy="464503"/>
          </a:xfrm>
          <a:prstGeom prst="rect">
            <a:avLst/>
          </a:prstGeom>
        </p:spPr>
        <p:txBody>
          <a:bodyPr vert="horz" lIns="92135" tIns="46068" rIns="92135" bIns="46068" rtlCol="0" anchor="b"/>
          <a:lstStyle>
            <a:lvl1pPr algn="r">
              <a:defRPr sz="1200"/>
            </a:lvl1pPr>
          </a:lstStyle>
          <a:p>
            <a:fld id="{CDAF3A09-CEF4-45C9-BCB3-2F65AB53B33A}" type="slidenum">
              <a:rPr lang="en-CA" smtClean="0"/>
              <a:t>‹#›</a:t>
            </a:fld>
            <a:endParaRPr lang="en-CA"/>
          </a:p>
        </p:txBody>
      </p:sp>
    </p:spTree>
    <p:extLst>
      <p:ext uri="{BB962C8B-B14F-4D97-AF65-F5344CB8AC3E}">
        <p14:creationId xmlns:p14="http://schemas.microsoft.com/office/powerpoint/2010/main" val="3667142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1"/>
          </a:xfrm>
          <a:prstGeom prst="rect">
            <a:avLst/>
          </a:prstGeom>
        </p:spPr>
        <p:txBody>
          <a:bodyPr vert="horz" lIns="94035" tIns="47017" rIns="94035" bIns="47017" rtlCol="0"/>
          <a:lstStyle>
            <a:lvl1pPr algn="l">
              <a:defRPr sz="1200"/>
            </a:lvl1pPr>
          </a:lstStyle>
          <a:p>
            <a:r>
              <a:rPr lang="en-US"/>
              <a:t>River East Transcona School Division</a:t>
            </a:r>
            <a:endParaRPr lang="en-CA"/>
          </a:p>
        </p:txBody>
      </p:sp>
      <p:sp>
        <p:nvSpPr>
          <p:cNvPr id="3" name="Date Placeholder 2"/>
          <p:cNvSpPr>
            <a:spLocks noGrp="1"/>
          </p:cNvSpPr>
          <p:nvPr>
            <p:ph type="dt" idx="1"/>
          </p:nvPr>
        </p:nvSpPr>
        <p:spPr>
          <a:xfrm>
            <a:off x="3970939" y="1"/>
            <a:ext cx="3037840" cy="464821"/>
          </a:xfrm>
          <a:prstGeom prst="rect">
            <a:avLst/>
          </a:prstGeom>
        </p:spPr>
        <p:txBody>
          <a:bodyPr vert="horz" lIns="94035" tIns="47017" rIns="94035" bIns="47017" rtlCol="0"/>
          <a:lstStyle>
            <a:lvl1pPr algn="r">
              <a:defRPr sz="1200"/>
            </a:lvl1pPr>
          </a:lstStyle>
          <a:p>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4035" tIns="47017" rIns="94035" bIns="47017" rtlCol="0" anchor="ctr"/>
          <a:lstStyle/>
          <a:p>
            <a:endParaRPr lang="en-CA"/>
          </a:p>
        </p:txBody>
      </p:sp>
      <p:sp>
        <p:nvSpPr>
          <p:cNvPr id="5" name="Notes Placeholder 4"/>
          <p:cNvSpPr>
            <a:spLocks noGrp="1"/>
          </p:cNvSpPr>
          <p:nvPr>
            <p:ph type="body" sz="quarter" idx="3"/>
          </p:nvPr>
        </p:nvSpPr>
        <p:spPr>
          <a:xfrm>
            <a:off x="701040" y="4415792"/>
            <a:ext cx="5608320" cy="4183381"/>
          </a:xfrm>
          <a:prstGeom prst="rect">
            <a:avLst/>
          </a:prstGeom>
        </p:spPr>
        <p:txBody>
          <a:bodyPr vert="horz" lIns="94035" tIns="47017" rIns="94035" bIns="470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29968"/>
            <a:ext cx="3037840" cy="464821"/>
          </a:xfrm>
          <a:prstGeom prst="rect">
            <a:avLst/>
          </a:prstGeom>
        </p:spPr>
        <p:txBody>
          <a:bodyPr vert="horz" lIns="94035" tIns="47017" rIns="94035" bIns="47017" rtlCol="0" anchor="b"/>
          <a:lstStyle>
            <a:lvl1pPr algn="l">
              <a:defRPr sz="1200"/>
            </a:lvl1pPr>
          </a:lstStyle>
          <a:p>
            <a:r>
              <a:rPr lang="en-CA"/>
              <a:t>2024-2025 Budget - Public Consultation</a:t>
            </a:r>
          </a:p>
        </p:txBody>
      </p:sp>
      <p:sp>
        <p:nvSpPr>
          <p:cNvPr id="7" name="Slide Number Placeholder 6"/>
          <p:cNvSpPr>
            <a:spLocks noGrp="1"/>
          </p:cNvSpPr>
          <p:nvPr>
            <p:ph type="sldNum" sz="quarter" idx="5"/>
          </p:nvPr>
        </p:nvSpPr>
        <p:spPr>
          <a:xfrm>
            <a:off x="3970939" y="8829968"/>
            <a:ext cx="3037840" cy="464821"/>
          </a:xfrm>
          <a:prstGeom prst="rect">
            <a:avLst/>
          </a:prstGeom>
        </p:spPr>
        <p:txBody>
          <a:bodyPr vert="horz" lIns="94035" tIns="47017" rIns="94035" bIns="47017" rtlCol="0" anchor="b"/>
          <a:lstStyle>
            <a:lvl1pPr algn="r">
              <a:defRPr sz="1200"/>
            </a:lvl1pPr>
          </a:lstStyle>
          <a:p>
            <a:fld id="{8C20F8F2-5D39-41D2-A706-B5FFD00354C3}" type="slidenum">
              <a:rPr lang="en-CA" smtClean="0"/>
              <a:t>‹#›</a:t>
            </a:fld>
            <a:endParaRPr lang="en-CA"/>
          </a:p>
        </p:txBody>
      </p:sp>
    </p:spTree>
    <p:extLst>
      <p:ext uri="{BB962C8B-B14F-4D97-AF65-F5344CB8AC3E}">
        <p14:creationId xmlns:p14="http://schemas.microsoft.com/office/powerpoint/2010/main" val="299927022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C20F8F2-5D39-41D2-A706-B5FFD00354C3}" type="slidenum">
              <a:rPr lang="en-CA" smtClean="0"/>
              <a:t>1</a:t>
            </a:fld>
            <a:endParaRPr lang="en-CA"/>
          </a:p>
        </p:txBody>
      </p:sp>
      <p:sp>
        <p:nvSpPr>
          <p:cNvPr id="5" name="Footer Placeholder 4">
            <a:extLst>
              <a:ext uri="{FF2B5EF4-FFF2-40B4-BE49-F238E27FC236}">
                <a16:creationId xmlns:a16="http://schemas.microsoft.com/office/drawing/2014/main" id="{A4A8A29E-EFA2-F338-97A6-6E8ADC320156}"/>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E0034321-8102-1ABE-E798-9358D3F19E6B}"/>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25A63665-7811-4E0B-DBCE-29874E07664B}"/>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13213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FD417-7C05-63FC-7DF7-A6E265088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0CF98-FD3C-124B-5DB9-A6F0839ED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04CDF-BBEF-B4AF-9E22-22FA14C61EFE}"/>
              </a:ext>
            </a:extLst>
          </p:cNvPr>
          <p:cNvSpPr>
            <a:spLocks noGrp="1"/>
          </p:cNvSpPr>
          <p:nvPr>
            <p:ph type="body" idx="1"/>
          </p:nvPr>
        </p:nvSpPr>
        <p:spPr/>
        <p:txBody>
          <a:bodyPr/>
          <a:lstStyle/>
          <a:p>
            <a:r>
              <a:rPr lang="en-US"/>
              <a:t>The status quo budget is an increase of $8.4M</a:t>
            </a:r>
          </a:p>
        </p:txBody>
      </p:sp>
      <p:sp>
        <p:nvSpPr>
          <p:cNvPr id="4" name="Slide Number Placeholder 3">
            <a:extLst>
              <a:ext uri="{FF2B5EF4-FFF2-40B4-BE49-F238E27FC236}">
                <a16:creationId xmlns:a16="http://schemas.microsoft.com/office/drawing/2014/main" id="{2844FF2D-C1C8-D072-37D0-C5BBF3C77B48}"/>
              </a:ext>
            </a:extLst>
          </p:cNvPr>
          <p:cNvSpPr>
            <a:spLocks noGrp="1"/>
          </p:cNvSpPr>
          <p:nvPr>
            <p:ph type="sldNum" sz="quarter" idx="5"/>
          </p:nvPr>
        </p:nvSpPr>
        <p:spPr/>
        <p:txBody>
          <a:bodyPr/>
          <a:lstStyle/>
          <a:p>
            <a:fld id="{8C20F8F2-5D39-41D2-A706-B5FFD00354C3}" type="slidenum">
              <a:rPr lang="en-CA" smtClean="0"/>
              <a:t>10</a:t>
            </a:fld>
            <a:endParaRPr lang="en-CA"/>
          </a:p>
        </p:txBody>
      </p:sp>
      <p:sp>
        <p:nvSpPr>
          <p:cNvPr id="5" name="Footer Placeholder 4">
            <a:extLst>
              <a:ext uri="{FF2B5EF4-FFF2-40B4-BE49-F238E27FC236}">
                <a16:creationId xmlns:a16="http://schemas.microsoft.com/office/drawing/2014/main" id="{F7085EF9-5D0C-1DD1-EC9C-013E4D3D7871}"/>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4C9CD170-A352-784B-246F-17FF075422B7}"/>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FE9F7132-5BD8-B80F-56B9-8C0818F8215C}"/>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1885450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2" indent="-173032">
              <a:buFont typeface="Arial" panose="020B0604020202020204" pitchFamily="34" charset="0"/>
              <a:buChar char="•"/>
            </a:pPr>
            <a:endParaRPr lang="en-CA" b="1"/>
          </a:p>
        </p:txBody>
      </p:sp>
      <p:sp>
        <p:nvSpPr>
          <p:cNvPr id="4" name="Slide Number Placeholder 3"/>
          <p:cNvSpPr>
            <a:spLocks noGrp="1"/>
          </p:cNvSpPr>
          <p:nvPr>
            <p:ph type="sldNum" sz="quarter" idx="10"/>
          </p:nvPr>
        </p:nvSpPr>
        <p:spPr/>
        <p:txBody>
          <a:bodyPr/>
          <a:lstStyle/>
          <a:p>
            <a:fld id="{8C20F8F2-5D39-41D2-A706-B5FFD00354C3}" type="slidenum">
              <a:rPr lang="en-CA" smtClean="0"/>
              <a:t>11</a:t>
            </a:fld>
            <a:endParaRPr lang="en-CA"/>
          </a:p>
        </p:txBody>
      </p:sp>
      <p:sp>
        <p:nvSpPr>
          <p:cNvPr id="5" name="Footer Placeholder 4">
            <a:extLst>
              <a:ext uri="{FF2B5EF4-FFF2-40B4-BE49-F238E27FC236}">
                <a16:creationId xmlns:a16="http://schemas.microsoft.com/office/drawing/2014/main" id="{BFBD85B9-689D-C449-A3E4-ED17BA2F7DB4}"/>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318CF6BC-66FD-36E9-88E8-E3085C6E7EEA}"/>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35F955D0-4DBB-BB47-D955-5801FC7701F4}"/>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1919518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2" indent="-173032">
              <a:buFont typeface="Arial" panose="020B0604020202020204" pitchFamily="34" charset="0"/>
              <a:buChar char="•"/>
            </a:pPr>
            <a:endParaRPr lang="en-CA" b="1"/>
          </a:p>
        </p:txBody>
      </p:sp>
      <p:sp>
        <p:nvSpPr>
          <p:cNvPr id="4" name="Slide Number Placeholder 3"/>
          <p:cNvSpPr>
            <a:spLocks noGrp="1"/>
          </p:cNvSpPr>
          <p:nvPr>
            <p:ph type="sldNum" sz="quarter" idx="10"/>
          </p:nvPr>
        </p:nvSpPr>
        <p:spPr/>
        <p:txBody>
          <a:bodyPr/>
          <a:lstStyle/>
          <a:p>
            <a:fld id="{8C20F8F2-5D39-41D2-A706-B5FFD00354C3}" type="slidenum">
              <a:rPr lang="en-CA" smtClean="0"/>
              <a:t>12</a:t>
            </a:fld>
            <a:endParaRPr lang="en-CA"/>
          </a:p>
        </p:txBody>
      </p:sp>
      <p:sp>
        <p:nvSpPr>
          <p:cNvPr id="5" name="Footer Placeholder 4">
            <a:extLst>
              <a:ext uri="{FF2B5EF4-FFF2-40B4-BE49-F238E27FC236}">
                <a16:creationId xmlns:a16="http://schemas.microsoft.com/office/drawing/2014/main" id="{143FF2C2-C763-64D7-C248-1F30262D166D}"/>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693CB1C6-2746-DB63-D7F3-7B5349BFE36F}"/>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64DDACC8-2AA1-B233-B1FD-C6F46C84F639}"/>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344131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328DC-92B4-04C2-DC5F-00AA1EB7E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96B3C-7DE5-4FC0-BFEE-A2331A5C8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16A98-78FE-1556-7035-C6C2DE99BFC3}"/>
              </a:ext>
            </a:extLst>
          </p:cNvPr>
          <p:cNvSpPr>
            <a:spLocks noGrp="1"/>
          </p:cNvSpPr>
          <p:nvPr>
            <p:ph type="body" idx="1"/>
          </p:nvPr>
        </p:nvSpPr>
        <p:spPr/>
        <p:txBody>
          <a:bodyPr/>
          <a:lstStyle/>
          <a:p>
            <a:pPr marL="173032" indent="-173032">
              <a:buFont typeface="Arial" panose="020B0604020202020204" pitchFamily="34" charset="0"/>
              <a:buChar char="•"/>
            </a:pPr>
            <a:endParaRPr lang="en-CA" b="1"/>
          </a:p>
        </p:txBody>
      </p:sp>
      <p:sp>
        <p:nvSpPr>
          <p:cNvPr id="4" name="Slide Number Placeholder 3">
            <a:extLst>
              <a:ext uri="{FF2B5EF4-FFF2-40B4-BE49-F238E27FC236}">
                <a16:creationId xmlns:a16="http://schemas.microsoft.com/office/drawing/2014/main" id="{CAF2B1CB-AF1A-A29D-8EC0-CE3A08DB26E4}"/>
              </a:ext>
            </a:extLst>
          </p:cNvPr>
          <p:cNvSpPr>
            <a:spLocks noGrp="1"/>
          </p:cNvSpPr>
          <p:nvPr>
            <p:ph type="sldNum" sz="quarter" idx="10"/>
          </p:nvPr>
        </p:nvSpPr>
        <p:spPr/>
        <p:txBody>
          <a:bodyPr/>
          <a:lstStyle/>
          <a:p>
            <a:fld id="{8C20F8F2-5D39-41D2-A706-B5FFD00354C3}" type="slidenum">
              <a:rPr lang="en-CA" smtClean="0"/>
              <a:t>13</a:t>
            </a:fld>
            <a:endParaRPr lang="en-CA"/>
          </a:p>
        </p:txBody>
      </p:sp>
      <p:sp>
        <p:nvSpPr>
          <p:cNvPr id="5" name="Footer Placeholder 4">
            <a:extLst>
              <a:ext uri="{FF2B5EF4-FFF2-40B4-BE49-F238E27FC236}">
                <a16:creationId xmlns:a16="http://schemas.microsoft.com/office/drawing/2014/main" id="{1D3BBF59-79F9-8FFF-2AEB-7C4500873E26}"/>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BFFC8DDE-3BCB-1170-4F1C-8D847608AE10}"/>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2BF7CFE5-D368-5510-F884-63E2BCD1D462}"/>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2527368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20F8F2-5D39-41D2-A706-B5FFD00354C3}" type="slidenum">
              <a:rPr lang="en-CA" smtClean="0"/>
              <a:t>14</a:t>
            </a:fld>
            <a:endParaRPr lang="en-CA"/>
          </a:p>
        </p:txBody>
      </p:sp>
      <p:sp>
        <p:nvSpPr>
          <p:cNvPr id="5" name="Footer Placeholder 4">
            <a:extLst>
              <a:ext uri="{FF2B5EF4-FFF2-40B4-BE49-F238E27FC236}">
                <a16:creationId xmlns:a16="http://schemas.microsoft.com/office/drawing/2014/main" id="{F6CB0846-F929-D096-B181-D95481FFB890}"/>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B7B67A21-F099-CE4E-EEFA-C99FA8CBB214}"/>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FDB1A84D-AFAA-3813-6230-7A0C8229BBDB}"/>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2708604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5B6E4-EE9B-E184-7A46-1D00FEE79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A7BA1-245A-A50C-615C-5D589E737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1C579-1FFD-FC74-4E27-48BC1C15E781}"/>
              </a:ext>
            </a:extLst>
          </p:cNvPr>
          <p:cNvSpPr>
            <a:spLocks noGrp="1"/>
          </p:cNvSpPr>
          <p:nvPr>
            <p:ph type="body" idx="1"/>
          </p:nvPr>
        </p:nvSpPr>
        <p:spPr/>
        <p:txBody>
          <a:bodyPr/>
          <a:lstStyle/>
          <a:p>
            <a:pPr marL="173032" indent="-173032">
              <a:buFont typeface="Arial" panose="020B0604020202020204" pitchFamily="34" charset="0"/>
              <a:buChar char="•"/>
            </a:pPr>
            <a:endParaRPr lang="en-CA" b="1"/>
          </a:p>
        </p:txBody>
      </p:sp>
      <p:sp>
        <p:nvSpPr>
          <p:cNvPr id="4" name="Slide Number Placeholder 3">
            <a:extLst>
              <a:ext uri="{FF2B5EF4-FFF2-40B4-BE49-F238E27FC236}">
                <a16:creationId xmlns:a16="http://schemas.microsoft.com/office/drawing/2014/main" id="{1ECCD22C-DC9B-D7F5-57E5-F534E20D8AC5}"/>
              </a:ext>
            </a:extLst>
          </p:cNvPr>
          <p:cNvSpPr>
            <a:spLocks noGrp="1"/>
          </p:cNvSpPr>
          <p:nvPr>
            <p:ph type="sldNum" sz="quarter" idx="10"/>
          </p:nvPr>
        </p:nvSpPr>
        <p:spPr/>
        <p:txBody>
          <a:bodyPr/>
          <a:lstStyle/>
          <a:p>
            <a:fld id="{8C20F8F2-5D39-41D2-A706-B5FFD00354C3}" type="slidenum">
              <a:rPr lang="en-CA" smtClean="0"/>
              <a:t>15</a:t>
            </a:fld>
            <a:endParaRPr lang="en-CA"/>
          </a:p>
        </p:txBody>
      </p:sp>
      <p:sp>
        <p:nvSpPr>
          <p:cNvPr id="5" name="Footer Placeholder 4">
            <a:extLst>
              <a:ext uri="{FF2B5EF4-FFF2-40B4-BE49-F238E27FC236}">
                <a16:creationId xmlns:a16="http://schemas.microsoft.com/office/drawing/2014/main" id="{A0BA7E6B-7191-B00A-6EB3-93593E492F5A}"/>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00AF7392-CB2C-BC52-E6BA-FE011375F034}"/>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3585D5B2-B605-06E2-E410-41502DECEF1A}"/>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1124416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2" indent="-173032">
              <a:buFont typeface="Arial" panose="020B0604020202020204" pitchFamily="34" charset="0"/>
              <a:buChar char="•"/>
            </a:pPr>
            <a:endParaRPr lang="en-CA" b="1"/>
          </a:p>
        </p:txBody>
      </p:sp>
      <p:sp>
        <p:nvSpPr>
          <p:cNvPr id="4" name="Slide Number Placeholder 3"/>
          <p:cNvSpPr>
            <a:spLocks noGrp="1"/>
          </p:cNvSpPr>
          <p:nvPr>
            <p:ph type="sldNum" sz="quarter" idx="10"/>
          </p:nvPr>
        </p:nvSpPr>
        <p:spPr/>
        <p:txBody>
          <a:bodyPr/>
          <a:lstStyle/>
          <a:p>
            <a:fld id="{8C20F8F2-5D39-41D2-A706-B5FFD00354C3}" type="slidenum">
              <a:rPr lang="en-CA" smtClean="0"/>
              <a:t>16</a:t>
            </a:fld>
            <a:endParaRPr lang="en-CA"/>
          </a:p>
        </p:txBody>
      </p:sp>
      <p:sp>
        <p:nvSpPr>
          <p:cNvPr id="5" name="Footer Placeholder 4">
            <a:extLst>
              <a:ext uri="{FF2B5EF4-FFF2-40B4-BE49-F238E27FC236}">
                <a16:creationId xmlns:a16="http://schemas.microsoft.com/office/drawing/2014/main" id="{B347EED3-B800-D536-192C-F1BDA3909DAD}"/>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3781D8CB-AB3C-8D26-6B1E-7790242B3D07}"/>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E9DDCC37-6ACF-F19D-74E0-CE9E6985CBE7}"/>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2689524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20F8F2-5D39-41D2-A706-B5FFD00354C3}" type="slidenum">
              <a:rPr lang="en-CA" smtClean="0"/>
              <a:t>17</a:t>
            </a:fld>
            <a:endParaRPr lang="en-CA"/>
          </a:p>
        </p:txBody>
      </p:sp>
      <p:sp>
        <p:nvSpPr>
          <p:cNvPr id="5" name="Footer Placeholder 4">
            <a:extLst>
              <a:ext uri="{FF2B5EF4-FFF2-40B4-BE49-F238E27FC236}">
                <a16:creationId xmlns:a16="http://schemas.microsoft.com/office/drawing/2014/main" id="{68C57D2F-B4F0-F1DB-F7A2-0A1DDD449398}"/>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5508A65B-7135-E8F8-0F3E-3E8F37538CB7}"/>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50EEF83D-626E-D839-C2DA-B3AE57F53CF6}"/>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161675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C20F8F2-5D39-41D2-A706-B5FFD00354C3}" type="slidenum">
              <a:rPr lang="en-CA" smtClean="0"/>
              <a:t>18</a:t>
            </a:fld>
            <a:endParaRPr lang="en-CA"/>
          </a:p>
        </p:txBody>
      </p:sp>
      <p:sp>
        <p:nvSpPr>
          <p:cNvPr id="5" name="Footer Placeholder 4">
            <a:extLst>
              <a:ext uri="{FF2B5EF4-FFF2-40B4-BE49-F238E27FC236}">
                <a16:creationId xmlns:a16="http://schemas.microsoft.com/office/drawing/2014/main" id="{88062F1E-19E0-46E2-B4C7-7408F2F2FD7F}"/>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8D35A94B-6358-192B-45DB-612664D00A3B}"/>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2FD9F9FB-397D-1F24-D84F-B71947A47E14}"/>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43742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2" indent="-173032">
              <a:buFont typeface="Arial" panose="020B0604020202020204" pitchFamily="34" charset="0"/>
              <a:buChar char="•"/>
            </a:pPr>
            <a:endParaRPr lang="en-CA" b="1" baseline="0"/>
          </a:p>
          <a:p>
            <a:endParaRPr lang="en-CA"/>
          </a:p>
        </p:txBody>
      </p:sp>
      <p:sp>
        <p:nvSpPr>
          <p:cNvPr id="4" name="Slide Number Placeholder 3"/>
          <p:cNvSpPr>
            <a:spLocks noGrp="1"/>
          </p:cNvSpPr>
          <p:nvPr>
            <p:ph type="sldNum" sz="quarter" idx="10"/>
          </p:nvPr>
        </p:nvSpPr>
        <p:spPr/>
        <p:txBody>
          <a:bodyPr/>
          <a:lstStyle/>
          <a:p>
            <a:fld id="{8C20F8F2-5D39-41D2-A706-B5FFD00354C3}" type="slidenum">
              <a:rPr lang="en-CA" smtClean="0"/>
              <a:t>2</a:t>
            </a:fld>
            <a:endParaRPr lang="en-CA"/>
          </a:p>
        </p:txBody>
      </p:sp>
      <p:sp>
        <p:nvSpPr>
          <p:cNvPr id="5" name="Footer Placeholder 4">
            <a:extLst>
              <a:ext uri="{FF2B5EF4-FFF2-40B4-BE49-F238E27FC236}">
                <a16:creationId xmlns:a16="http://schemas.microsoft.com/office/drawing/2014/main" id="{650491BF-E543-3792-5258-66AFDF4703DB}"/>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639FFB24-37B2-516D-D85F-926102578037}"/>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200A4BF0-2671-D973-E6B8-E6474899FC86}"/>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386695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2" indent="-173032">
              <a:buFont typeface="Arial" panose="020B0604020202020204" pitchFamily="34" charset="0"/>
              <a:buChar char="•"/>
            </a:pPr>
            <a:endParaRPr lang="en-CA" b="1"/>
          </a:p>
        </p:txBody>
      </p:sp>
      <p:sp>
        <p:nvSpPr>
          <p:cNvPr id="4" name="Slide Number Placeholder 3"/>
          <p:cNvSpPr>
            <a:spLocks noGrp="1"/>
          </p:cNvSpPr>
          <p:nvPr>
            <p:ph type="sldNum" sz="quarter" idx="10"/>
          </p:nvPr>
        </p:nvSpPr>
        <p:spPr/>
        <p:txBody>
          <a:bodyPr/>
          <a:lstStyle/>
          <a:p>
            <a:fld id="{8C20F8F2-5D39-41D2-A706-B5FFD00354C3}" type="slidenum">
              <a:rPr lang="en-CA" smtClean="0"/>
              <a:t>3</a:t>
            </a:fld>
            <a:endParaRPr lang="en-CA"/>
          </a:p>
        </p:txBody>
      </p:sp>
      <p:sp>
        <p:nvSpPr>
          <p:cNvPr id="5" name="Footer Placeholder 4">
            <a:extLst>
              <a:ext uri="{FF2B5EF4-FFF2-40B4-BE49-F238E27FC236}">
                <a16:creationId xmlns:a16="http://schemas.microsoft.com/office/drawing/2014/main" id="{677EA87F-C277-F5F3-FC27-648F92DCC199}"/>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89D4AC62-E572-414C-F9DA-A4FBEF1A58D4}"/>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EC84CF22-8C8E-721A-1280-B4778AEA4F70}"/>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2078107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20F8F2-5D39-41D2-A706-B5FFD00354C3}" type="slidenum">
              <a:rPr lang="en-CA" smtClean="0"/>
              <a:t>4</a:t>
            </a:fld>
            <a:endParaRPr lang="en-CA"/>
          </a:p>
        </p:txBody>
      </p:sp>
      <p:sp>
        <p:nvSpPr>
          <p:cNvPr id="5" name="Footer Placeholder 4">
            <a:extLst>
              <a:ext uri="{FF2B5EF4-FFF2-40B4-BE49-F238E27FC236}">
                <a16:creationId xmlns:a16="http://schemas.microsoft.com/office/drawing/2014/main" id="{FCAEE19E-194E-361D-FC1E-779C1E16612C}"/>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084993FE-E73D-91B4-EEE3-69C84A30D688}"/>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FD839710-581B-F049-4886-25208D0D5E86}"/>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44200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20F8F2-5D39-41D2-A706-B5FFD00354C3}" type="slidenum">
              <a:rPr lang="en-CA" smtClean="0"/>
              <a:t>5</a:t>
            </a:fld>
            <a:endParaRPr lang="en-CA"/>
          </a:p>
        </p:txBody>
      </p:sp>
      <p:sp>
        <p:nvSpPr>
          <p:cNvPr id="5" name="Footer Placeholder 4">
            <a:extLst>
              <a:ext uri="{FF2B5EF4-FFF2-40B4-BE49-F238E27FC236}">
                <a16:creationId xmlns:a16="http://schemas.microsoft.com/office/drawing/2014/main" id="{C6A70913-9620-C919-F920-34D3D8BB4646}"/>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FBD77D31-EE3D-0E0C-EEB8-F9522C28D4E5}"/>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95FDB671-7AE1-E911-C31C-972D9E7A2F68}"/>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421400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1"/>
          </a:p>
        </p:txBody>
      </p:sp>
      <p:sp>
        <p:nvSpPr>
          <p:cNvPr id="4" name="Slide Number Placeholder 3"/>
          <p:cNvSpPr>
            <a:spLocks noGrp="1"/>
          </p:cNvSpPr>
          <p:nvPr>
            <p:ph type="sldNum" sz="quarter" idx="10"/>
          </p:nvPr>
        </p:nvSpPr>
        <p:spPr/>
        <p:txBody>
          <a:bodyPr/>
          <a:lstStyle/>
          <a:p>
            <a:fld id="{8C20F8F2-5D39-41D2-A706-B5FFD00354C3}" type="slidenum">
              <a:rPr lang="en-CA" smtClean="0"/>
              <a:t>6</a:t>
            </a:fld>
            <a:endParaRPr lang="en-CA"/>
          </a:p>
        </p:txBody>
      </p:sp>
      <p:sp>
        <p:nvSpPr>
          <p:cNvPr id="5" name="Footer Placeholder 4">
            <a:extLst>
              <a:ext uri="{FF2B5EF4-FFF2-40B4-BE49-F238E27FC236}">
                <a16:creationId xmlns:a16="http://schemas.microsoft.com/office/drawing/2014/main" id="{73A53FAF-DD22-A227-D90F-52C5387BBD6E}"/>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FAD3EF50-ADA5-335B-78FA-FD8ACC014A65}"/>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1FE68FC2-93DC-2B51-A44A-71AC3B6419A1}"/>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137450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Increased costs such as increased cost of a bus. </a:t>
            </a:r>
          </a:p>
          <a:p>
            <a:r>
              <a:rPr lang="en-US"/>
              <a:t>The 4.0M increase does not cover the contractual requirements of the provincially bargained teachers collective agreement even though the agreement goes until June 2026 and costs are known.</a:t>
            </a:r>
          </a:p>
        </p:txBody>
      </p:sp>
      <p:sp>
        <p:nvSpPr>
          <p:cNvPr id="4" name="Slide Number Placeholder 3"/>
          <p:cNvSpPr>
            <a:spLocks noGrp="1"/>
          </p:cNvSpPr>
          <p:nvPr>
            <p:ph type="sldNum" sz="quarter" idx="5"/>
          </p:nvPr>
        </p:nvSpPr>
        <p:spPr/>
        <p:txBody>
          <a:bodyPr/>
          <a:lstStyle/>
          <a:p>
            <a:fld id="{8C20F8F2-5D39-41D2-A706-B5FFD00354C3}" type="slidenum">
              <a:rPr lang="en-CA" smtClean="0"/>
              <a:t>7</a:t>
            </a:fld>
            <a:endParaRPr lang="en-CA"/>
          </a:p>
        </p:txBody>
      </p:sp>
      <p:sp>
        <p:nvSpPr>
          <p:cNvPr id="5" name="Footer Placeholder 4">
            <a:extLst>
              <a:ext uri="{FF2B5EF4-FFF2-40B4-BE49-F238E27FC236}">
                <a16:creationId xmlns:a16="http://schemas.microsoft.com/office/drawing/2014/main" id="{CA63EF98-5019-FAC3-1D1E-B0FCA6C01213}"/>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27C26E78-3A8B-67B5-924D-0A7AE354C9DE}"/>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F1EC02CB-698D-F02B-7976-616CB6E62480}"/>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162711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C8FF-F9E2-9442-FB83-AB9ED9841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996A3-CF08-25B9-37B4-8F69183F8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6EB67-768A-9FD8-E3C3-5ECFF0A6DC7E}"/>
              </a:ext>
            </a:extLst>
          </p:cNvPr>
          <p:cNvSpPr>
            <a:spLocks noGrp="1"/>
          </p:cNvSpPr>
          <p:nvPr>
            <p:ph type="body" idx="1"/>
          </p:nvPr>
        </p:nvSpPr>
        <p:spPr/>
        <p:txBody>
          <a:bodyPr/>
          <a:lstStyle/>
          <a:p>
            <a:r>
              <a:rPr lang="en-US"/>
              <a:t>Due to the timing of the new school, RETSD has had to plan to move 100’s of students last fall due to schools be at or over capacity.</a:t>
            </a:r>
          </a:p>
        </p:txBody>
      </p:sp>
      <p:sp>
        <p:nvSpPr>
          <p:cNvPr id="4" name="Slide Number Placeholder 3">
            <a:extLst>
              <a:ext uri="{FF2B5EF4-FFF2-40B4-BE49-F238E27FC236}">
                <a16:creationId xmlns:a16="http://schemas.microsoft.com/office/drawing/2014/main" id="{3AFBD293-4EB7-1786-42BF-E1D7B6C1341A}"/>
              </a:ext>
            </a:extLst>
          </p:cNvPr>
          <p:cNvSpPr>
            <a:spLocks noGrp="1"/>
          </p:cNvSpPr>
          <p:nvPr>
            <p:ph type="sldNum" sz="quarter" idx="5"/>
          </p:nvPr>
        </p:nvSpPr>
        <p:spPr/>
        <p:txBody>
          <a:bodyPr/>
          <a:lstStyle/>
          <a:p>
            <a:fld id="{8C20F8F2-5D39-41D2-A706-B5FFD00354C3}" type="slidenum">
              <a:rPr lang="en-CA" smtClean="0"/>
              <a:t>8</a:t>
            </a:fld>
            <a:endParaRPr lang="en-CA"/>
          </a:p>
        </p:txBody>
      </p:sp>
      <p:sp>
        <p:nvSpPr>
          <p:cNvPr id="5" name="Footer Placeholder 4">
            <a:extLst>
              <a:ext uri="{FF2B5EF4-FFF2-40B4-BE49-F238E27FC236}">
                <a16:creationId xmlns:a16="http://schemas.microsoft.com/office/drawing/2014/main" id="{9FF4AD44-C523-B4E8-6CD2-E6F341DFD63D}"/>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27EF1D82-9687-8538-62C5-344A45130374}"/>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FD9AA7EB-10E9-C70B-AAB6-F37A3B493F2D}"/>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236163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20F8F2-5D39-41D2-A706-B5FFD00354C3}" type="slidenum">
              <a:rPr lang="en-CA" smtClean="0"/>
              <a:t>9</a:t>
            </a:fld>
            <a:endParaRPr lang="en-CA"/>
          </a:p>
        </p:txBody>
      </p:sp>
      <p:sp>
        <p:nvSpPr>
          <p:cNvPr id="5" name="Footer Placeholder 4">
            <a:extLst>
              <a:ext uri="{FF2B5EF4-FFF2-40B4-BE49-F238E27FC236}">
                <a16:creationId xmlns:a16="http://schemas.microsoft.com/office/drawing/2014/main" id="{01A4E328-A1EA-6212-986B-0EDAE18C337D}"/>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467970CF-09E4-DD39-2A27-20D762CE2C4B}"/>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94E1E4D7-F7F9-1FF3-161A-ACB35DFA4570}"/>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103346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F2040E-FCE1-4810-83B5-B5F7D3013712}"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382251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10327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85950"/>
            <a:ext cx="4040188" cy="5780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25712"/>
            <a:ext cx="4040188" cy="3570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885950"/>
            <a:ext cx="4041775" cy="5780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25712"/>
            <a:ext cx="4041775" cy="3570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F2040E-FCE1-4810-83B5-B5F7D3013712}" type="datetimeFigureOut">
              <a:rPr lang="en-US" smtClean="0"/>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12602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EF2040E-FCE1-4810-83B5-B5F7D3013712}" type="datetimeFigureOut">
              <a:rPr lang="en-US" smtClean="0"/>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3274268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2040E-FCE1-4810-83B5-B5F7D3013712}" type="datetimeFigureOut">
              <a:rPr lang="en-US" smtClean="0"/>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306573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0087"/>
            <a:ext cx="3008313" cy="104879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00087"/>
            <a:ext cx="5111750" cy="5395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62137"/>
            <a:ext cx="3008313" cy="4233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2040E-FCE1-4810-83B5-B5F7D3013712}"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180102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549275"/>
            <a:ext cx="6553200" cy="1143000"/>
          </a:xfrm>
        </p:spPr>
        <p:txBody>
          <a:bodyPr/>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idx="1"/>
          </p:nvPr>
        </p:nvSpPr>
        <p:spPr>
          <a:xfrm>
            <a:off x="457200" y="1874837"/>
            <a:ext cx="8229600" cy="3992563"/>
          </a:xfrm>
        </p:spPr>
        <p:txBody>
          <a:bodyPr/>
          <a:lstStyle>
            <a:lvl1pPr>
              <a:defRPr>
                <a:solidFill>
                  <a:schemeClr val="bg1">
                    <a:lumMod val="85000"/>
                  </a:schemeClr>
                </a:solidFill>
              </a:defRPr>
            </a:lvl1pPr>
            <a:lvl2pPr>
              <a:defRPr>
                <a:solidFill>
                  <a:schemeClr val="bg1">
                    <a:lumMod val="85000"/>
                  </a:schemeClr>
                </a:solidFill>
              </a:defRPr>
            </a:lvl2pPr>
            <a:lvl3pPr>
              <a:defRPr>
                <a:solidFill>
                  <a:schemeClr val="bg1">
                    <a:lumMod val="85000"/>
                  </a:schemeClr>
                </a:solidFill>
              </a:defRPr>
            </a:lvl3pPr>
            <a:lvl4pPr>
              <a:defRPr>
                <a:solidFill>
                  <a:schemeClr val="bg1">
                    <a:lumMod val="85000"/>
                  </a:schemeClr>
                </a:solidFill>
              </a:defRPr>
            </a:lvl4pPr>
            <a:lvl5pPr>
              <a:defRPr>
                <a:solidFill>
                  <a:schemeClr val="bg1">
                    <a:lumMod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498AF97-9FCE-4EDC-B920-4F8B736360F2}" type="datetimeFigureOut">
              <a:rPr lang="en-CA" smtClean="0"/>
              <a:t>2026-03-05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3050EF-1649-4B74-9F1A-474473FCB3A9}" type="slidenum">
              <a:rPr lang="en-CA" smtClean="0"/>
              <a:t>‹#›</a:t>
            </a:fld>
            <a:endParaRPr lang="en-CA"/>
          </a:p>
        </p:txBody>
      </p:sp>
    </p:spTree>
    <p:extLst>
      <p:ext uri="{BB962C8B-B14F-4D97-AF65-F5344CB8AC3E}">
        <p14:creationId xmlns:p14="http://schemas.microsoft.com/office/powerpoint/2010/main" val="412140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98AF97-9FCE-4EDC-B920-4F8B736360F2}" type="datetimeFigureOut">
              <a:rPr lang="en-CA" smtClean="0"/>
              <a:t>2026-03-05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3050EF-1649-4B74-9F1A-474473FCB3A9}" type="slidenum">
              <a:rPr lang="en-CA" smtClean="0"/>
              <a:t>‹#›</a:t>
            </a:fld>
            <a:endParaRPr lang="en-CA"/>
          </a:p>
        </p:txBody>
      </p:sp>
    </p:spTree>
    <p:extLst>
      <p:ext uri="{BB962C8B-B14F-4D97-AF65-F5344CB8AC3E}">
        <p14:creationId xmlns:p14="http://schemas.microsoft.com/office/powerpoint/2010/main" val="393671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lstStyle>
            <a:lvl1pPr>
              <a:defRPr>
                <a:solidFill>
                  <a:schemeClr val="bg1"/>
                </a:solidFill>
              </a:defRPr>
            </a:lvl1pPr>
          </a:lstStyle>
          <a:p>
            <a:r>
              <a:rPr lang="en-US"/>
              <a:t>Click to edit Master title style</a:t>
            </a:r>
            <a:endParaRPr lang="en-CA"/>
          </a:p>
        </p:txBody>
      </p:sp>
      <p:sp>
        <p:nvSpPr>
          <p:cNvPr id="3" name="Date Placeholder 2"/>
          <p:cNvSpPr>
            <a:spLocks noGrp="1"/>
          </p:cNvSpPr>
          <p:nvPr>
            <p:ph type="dt" sz="half" idx="10"/>
          </p:nvPr>
        </p:nvSpPr>
        <p:spPr/>
        <p:txBody>
          <a:bodyPr/>
          <a:lstStyle/>
          <a:p>
            <a:fld id="{2498AF97-9FCE-4EDC-B920-4F8B736360F2}" type="datetimeFigureOut">
              <a:rPr lang="en-CA" smtClean="0"/>
              <a:t>2026-03-05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43050EF-1649-4B74-9F1A-474473FCB3A9}" type="slidenum">
              <a:rPr lang="en-CA" smtClean="0"/>
              <a:t>‹#›</a:t>
            </a:fld>
            <a:endParaRPr lang="en-CA"/>
          </a:p>
        </p:txBody>
      </p:sp>
    </p:spTree>
    <p:extLst>
      <p:ext uri="{BB962C8B-B14F-4D97-AF65-F5344CB8AC3E}">
        <p14:creationId xmlns:p14="http://schemas.microsoft.com/office/powerpoint/2010/main" val="191367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8AF97-9FCE-4EDC-B920-4F8B736360F2}" type="datetimeFigureOut">
              <a:rPr lang="en-CA" smtClean="0"/>
              <a:t>2026-03-05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43050EF-1649-4B74-9F1A-474473FCB3A9}" type="slidenum">
              <a:rPr lang="en-CA" smtClean="0"/>
              <a:t>‹#›</a:t>
            </a:fld>
            <a:endParaRPr lang="en-CA"/>
          </a:p>
        </p:txBody>
      </p:sp>
    </p:spTree>
    <p:extLst>
      <p:ext uri="{BB962C8B-B14F-4D97-AF65-F5344CB8AC3E}">
        <p14:creationId xmlns:p14="http://schemas.microsoft.com/office/powerpoint/2010/main" val="300574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F2040E-FCE1-4810-83B5-B5F7D3013712}"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371277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a:t>Click to edit Master title style</a:t>
            </a:r>
          </a:p>
        </p:txBody>
      </p:sp>
      <p:sp>
        <p:nvSpPr>
          <p:cNvPr id="3" name="Content Placeholder 2"/>
          <p:cNvSpPr>
            <a:spLocks noGrp="1"/>
          </p:cNvSpPr>
          <p:nvPr>
            <p:ph idx="1"/>
          </p:nvPr>
        </p:nvSpPr>
        <p:spPr>
          <a:xfrm>
            <a:off x="457200" y="1874837"/>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2040E-FCE1-4810-83B5-B5F7D3013712}"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256744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F2040E-FCE1-4810-83B5-B5F7D3013712}"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189022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51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51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F2040E-FCE1-4810-83B5-B5F7D3013712}"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3356415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8AF97-9FCE-4EDC-B920-4F8B736360F2}" type="datetimeFigureOut">
              <a:rPr lang="en-CA" smtClean="0"/>
              <a:t>2026-03-05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050EF-1649-4B74-9F1A-474473FCB3A9}" type="slidenum">
              <a:rPr lang="en-CA" smtClean="0"/>
              <a:t>‹#›</a:t>
            </a:fld>
            <a:endParaRPr lang="en-CA"/>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4437261"/>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51" r:id="rId3"/>
    <p:sldLayoutId id="2147483654"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2040E-FCE1-4810-83B5-B5F7D3013712}" type="datetimeFigureOut">
              <a:rPr lang="en-US" smtClean="0"/>
              <a:t>3/5/2026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82B2D-FF51-4B63-A03D-961C68AB67C2}" type="slidenum">
              <a:rPr lang="en-US" smtClean="0"/>
              <a:t>‹#›</a:t>
            </a:fld>
            <a:endParaRPr lang="en-US"/>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171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mailto:info@retsd.mb.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Community Budget Information Meeting – Part 2</a:t>
            </a:r>
          </a:p>
        </p:txBody>
      </p:sp>
      <p:sp>
        <p:nvSpPr>
          <p:cNvPr id="3" name="Content Placeholder 2"/>
          <p:cNvSpPr>
            <a:spLocks noGrp="1"/>
          </p:cNvSpPr>
          <p:nvPr>
            <p:ph type="subTitle" idx="1"/>
          </p:nvPr>
        </p:nvSpPr>
        <p:spPr/>
        <p:txBody>
          <a:bodyPr/>
          <a:lstStyle/>
          <a:p>
            <a:pPr marL="0" indent="0" algn="ctr">
              <a:buNone/>
            </a:pPr>
            <a:r>
              <a:rPr lang="en-US"/>
              <a:t>March 5, 2026</a:t>
            </a:r>
          </a:p>
        </p:txBody>
      </p:sp>
    </p:spTree>
    <p:extLst>
      <p:ext uri="{BB962C8B-B14F-4D97-AF65-F5344CB8AC3E}">
        <p14:creationId xmlns:p14="http://schemas.microsoft.com/office/powerpoint/2010/main" val="306380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42059-7A48-5568-C3D0-A9BB145AC4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05D38-3814-0A2E-C619-15FBA47CDD20}"/>
              </a:ext>
            </a:extLst>
          </p:cNvPr>
          <p:cNvSpPr>
            <a:spLocks noGrp="1"/>
          </p:cNvSpPr>
          <p:nvPr>
            <p:ph type="title"/>
          </p:nvPr>
        </p:nvSpPr>
        <p:spPr>
          <a:xfrm>
            <a:off x="914400" y="1046284"/>
            <a:ext cx="7315200" cy="884237"/>
          </a:xfrm>
        </p:spPr>
        <p:txBody>
          <a:bodyPr>
            <a:normAutofit/>
          </a:bodyPr>
          <a:lstStyle/>
          <a:p>
            <a:r>
              <a:rPr lang="en-CA" b="1"/>
              <a:t>Budget Highlights</a:t>
            </a:r>
          </a:p>
        </p:txBody>
      </p:sp>
      <p:sp>
        <p:nvSpPr>
          <p:cNvPr id="3" name="Content Placeholder 2">
            <a:extLst>
              <a:ext uri="{FF2B5EF4-FFF2-40B4-BE49-F238E27FC236}">
                <a16:creationId xmlns:a16="http://schemas.microsoft.com/office/drawing/2014/main" id="{06276A72-552C-CB5D-6466-8D106AD0D533}"/>
              </a:ext>
            </a:extLst>
          </p:cNvPr>
          <p:cNvSpPr>
            <a:spLocks noGrp="1"/>
          </p:cNvSpPr>
          <p:nvPr>
            <p:ph idx="1"/>
          </p:nvPr>
        </p:nvSpPr>
        <p:spPr>
          <a:xfrm>
            <a:off x="756139" y="2078380"/>
            <a:ext cx="7622931" cy="3275432"/>
          </a:xfrm>
        </p:spPr>
        <p:txBody>
          <a:bodyPr vert="horz" lIns="91440" tIns="45720" rIns="91440" bIns="45720" rtlCol="0" anchor="t">
            <a:noAutofit/>
          </a:bodyPr>
          <a:lstStyle/>
          <a:p>
            <a:r>
              <a:rPr lang="en-US" sz="2400" kern="0">
                <a:ea typeface="Calibri"/>
                <a:cs typeface="Arial"/>
              </a:rPr>
              <a:t>The 2026-27 budget is $276.7M.</a:t>
            </a:r>
          </a:p>
          <a:p>
            <a:r>
              <a:rPr lang="en-US" sz="2400" kern="0">
                <a:ea typeface="Calibri"/>
                <a:cs typeface="Calibri"/>
              </a:rPr>
              <a:t>The revenue available, including provincial funding, totals $140.4M.</a:t>
            </a:r>
          </a:p>
          <a:p>
            <a:r>
              <a:rPr lang="en-US" sz="2400" kern="0">
                <a:ea typeface="Calibri"/>
                <a:cs typeface="Calibri"/>
              </a:rPr>
              <a:t>The difference of $136.3M must be raised by increasing taxes to balance the budget.</a:t>
            </a:r>
          </a:p>
          <a:p>
            <a:r>
              <a:rPr lang="en-US" sz="2400"/>
              <a:t>City of Winnipeg portion mill rate increase of approximately 6.6%.</a:t>
            </a:r>
            <a:endParaRPr lang="en-US" sz="2400">
              <a:ea typeface="Calibri"/>
              <a:cs typeface="Calibri"/>
            </a:endParaRPr>
          </a:p>
          <a:p>
            <a:r>
              <a:rPr lang="en-US" sz="2400"/>
              <a:t>Increase to the average home in RETSD valued at $361,700 is $40.42, or $3.37 monthly.</a:t>
            </a:r>
            <a:endParaRPr lang="en-US" sz="2400">
              <a:ea typeface="Calibri"/>
              <a:cs typeface="Calibri"/>
            </a:endParaRPr>
          </a:p>
        </p:txBody>
      </p:sp>
    </p:spTree>
    <p:extLst>
      <p:ext uri="{BB962C8B-B14F-4D97-AF65-F5344CB8AC3E}">
        <p14:creationId xmlns:p14="http://schemas.microsoft.com/office/powerpoint/2010/main" val="93397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540"/>
            <a:ext cx="8229600" cy="1143000"/>
          </a:xfrm>
        </p:spPr>
        <p:txBody>
          <a:bodyPr>
            <a:normAutofit/>
          </a:bodyPr>
          <a:lstStyle/>
          <a:p>
            <a:r>
              <a:rPr lang="en-CA" b="1"/>
              <a:t>New Tax Rebate</a:t>
            </a:r>
          </a:p>
        </p:txBody>
      </p:sp>
      <p:sp>
        <p:nvSpPr>
          <p:cNvPr id="3" name="Content Placeholder 2"/>
          <p:cNvSpPr>
            <a:spLocks noGrp="1"/>
          </p:cNvSpPr>
          <p:nvPr>
            <p:ph idx="1"/>
          </p:nvPr>
        </p:nvSpPr>
        <p:spPr>
          <a:xfrm>
            <a:off x="860946" y="1711825"/>
            <a:ext cx="7422108" cy="3932837"/>
          </a:xfrm>
        </p:spPr>
        <p:txBody>
          <a:bodyPr vert="horz" lIns="91440" tIns="45720" rIns="91440" bIns="45720" rtlCol="0" anchor="t">
            <a:normAutofit/>
          </a:bodyPr>
          <a:lstStyle/>
          <a:p>
            <a:pPr marL="0" indent="0">
              <a:buNone/>
            </a:pPr>
            <a:endParaRPr lang="en-CA" sz="2400">
              <a:ea typeface="Calibri"/>
              <a:cs typeface="Calibri"/>
            </a:endParaRPr>
          </a:p>
          <a:p>
            <a:pPr marL="0" indent="0">
              <a:buNone/>
            </a:pPr>
            <a:r>
              <a:rPr lang="en-CA" sz="2400"/>
              <a:t>In 2025, the province announced a new education tax rebate called the Homeowners Affordability Tax Credit (HATC).</a:t>
            </a:r>
            <a:endParaRPr lang="en-CA" sz="2400">
              <a:ea typeface="Calibri"/>
              <a:cs typeface="Calibri"/>
            </a:endParaRPr>
          </a:p>
          <a:p>
            <a:r>
              <a:rPr lang="en-CA" sz="2400"/>
              <a:t>The tax credit is applied directly to the property tax statement.</a:t>
            </a:r>
            <a:endParaRPr lang="en-CA" sz="2400">
              <a:ea typeface="Calibri"/>
              <a:cs typeface="Calibri"/>
            </a:endParaRPr>
          </a:p>
          <a:p>
            <a:r>
              <a:rPr lang="en-CA" sz="2400"/>
              <a:t>The tax credit only applies to a taxpayer’s principal residence.</a:t>
            </a:r>
            <a:endParaRPr lang="en-CA" sz="2400">
              <a:ea typeface="Calibri"/>
              <a:cs typeface="Calibri"/>
            </a:endParaRPr>
          </a:p>
          <a:p>
            <a:r>
              <a:rPr lang="en-CA" sz="2400"/>
              <a:t>It has increased from $1,500 to $1,600 for 2026.</a:t>
            </a:r>
            <a:endParaRPr lang="en-CA" sz="2400">
              <a:ea typeface="Calibri"/>
              <a:cs typeface="Calibri"/>
            </a:endParaRPr>
          </a:p>
          <a:p>
            <a:endParaRPr lang="en-CA" sz="2400">
              <a:ea typeface="Calibri"/>
              <a:cs typeface="Calibri"/>
            </a:endParaRPr>
          </a:p>
          <a:p>
            <a:endParaRPr lang="en-CA" sz="2400">
              <a:ea typeface="Calibri"/>
              <a:cs typeface="Calibri"/>
            </a:endParaRPr>
          </a:p>
          <a:p>
            <a:endParaRPr lang="en-CA" sz="2400">
              <a:ea typeface="Calibri"/>
              <a:cs typeface="Calibri"/>
            </a:endParaRPr>
          </a:p>
        </p:txBody>
      </p:sp>
    </p:spTree>
    <p:extLst>
      <p:ext uri="{BB962C8B-B14F-4D97-AF65-F5344CB8AC3E}">
        <p14:creationId xmlns:p14="http://schemas.microsoft.com/office/powerpoint/2010/main" val="46009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p:nvPr>
        </p:nvSpPr>
        <p:spPr>
          <a:xfrm>
            <a:off x="457200" y="609600"/>
            <a:ext cx="8229600" cy="1143000"/>
          </a:xfrm>
        </p:spPr>
        <p:txBody>
          <a:bodyPr vert="horz" lIns="91440" tIns="45720" rIns="91440" bIns="45720" rtlCol="0" anchor="ctr">
            <a:normAutofit/>
          </a:bodyPr>
          <a:lstStyle/>
          <a:p>
            <a:endParaRPr lang="en-CA"/>
          </a:p>
          <a:p>
            <a:endParaRPr lang="en-CA"/>
          </a:p>
        </p:txBody>
      </p:sp>
      <p:pic>
        <p:nvPicPr>
          <p:cNvPr id="1028" name="Picture 4" descr="Mortgage Documents, Samples, Winnipeg - My Site">
            <a:extLst>
              <a:ext uri="{FF2B5EF4-FFF2-40B4-BE49-F238E27FC236}">
                <a16:creationId xmlns:a16="http://schemas.microsoft.com/office/drawing/2014/main" id="{D4B907AE-F206-6146-F337-319C65D5A7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8" r="-2" b="24210"/>
          <a:stretch/>
        </p:blipFill>
        <p:spPr bwMode="auto">
          <a:xfrm>
            <a:off x="2568615" y="828027"/>
            <a:ext cx="3529992" cy="5339861"/>
          </a:xfrm>
          <a:prstGeom prst="rect">
            <a:avLst/>
          </a:prstGeom>
          <a:solidFill>
            <a:srgbClr val="FFFFFF"/>
          </a:solidFill>
        </p:spPr>
      </p:pic>
      <p:sp>
        <p:nvSpPr>
          <p:cNvPr id="2" name="Oval 1">
            <a:extLst>
              <a:ext uri="{FF2B5EF4-FFF2-40B4-BE49-F238E27FC236}">
                <a16:creationId xmlns:a16="http://schemas.microsoft.com/office/drawing/2014/main" id="{5DBEF482-EDAC-3877-01EE-CD48C76BCF31}"/>
              </a:ext>
            </a:extLst>
          </p:cNvPr>
          <p:cNvSpPr/>
          <p:nvPr/>
        </p:nvSpPr>
        <p:spPr>
          <a:xfrm>
            <a:off x="2374303" y="2238838"/>
            <a:ext cx="3974122" cy="1512275"/>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66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6A13-D3C6-E6D0-05AE-433505C69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42D510-48E5-EC2B-ACB9-4D0517FCE5C0}"/>
              </a:ext>
            </a:extLst>
          </p:cNvPr>
          <p:cNvSpPr>
            <a:spLocks noGrp="1"/>
          </p:cNvSpPr>
          <p:nvPr>
            <p:ph type="title"/>
          </p:nvPr>
        </p:nvSpPr>
        <p:spPr>
          <a:xfrm>
            <a:off x="457200" y="973540"/>
            <a:ext cx="8229600" cy="1143000"/>
          </a:xfrm>
        </p:spPr>
        <p:txBody>
          <a:bodyPr>
            <a:normAutofit/>
          </a:bodyPr>
          <a:lstStyle/>
          <a:p>
            <a:r>
              <a:rPr lang="en-CA" b="1"/>
              <a:t>Recap</a:t>
            </a:r>
          </a:p>
        </p:txBody>
      </p:sp>
      <p:sp>
        <p:nvSpPr>
          <p:cNvPr id="3" name="Content Placeholder 2">
            <a:extLst>
              <a:ext uri="{FF2B5EF4-FFF2-40B4-BE49-F238E27FC236}">
                <a16:creationId xmlns:a16="http://schemas.microsoft.com/office/drawing/2014/main" id="{FCB16EB4-F7FE-5EE9-C0DB-1548E99B1FB2}"/>
              </a:ext>
            </a:extLst>
          </p:cNvPr>
          <p:cNvSpPr>
            <a:spLocks noGrp="1"/>
          </p:cNvSpPr>
          <p:nvPr>
            <p:ph idx="1"/>
          </p:nvPr>
        </p:nvSpPr>
        <p:spPr>
          <a:xfrm>
            <a:off x="860946" y="1711825"/>
            <a:ext cx="7422108" cy="4323215"/>
          </a:xfrm>
        </p:spPr>
        <p:txBody>
          <a:bodyPr vert="horz" lIns="91440" tIns="45720" rIns="91440" bIns="45720" rtlCol="0" anchor="t">
            <a:normAutofit/>
          </a:bodyPr>
          <a:lstStyle/>
          <a:p>
            <a:pPr marL="0" indent="0">
              <a:buNone/>
            </a:pPr>
            <a:endParaRPr lang="en-CA" sz="2400">
              <a:ea typeface="Calibri"/>
              <a:cs typeface="Calibri"/>
            </a:endParaRPr>
          </a:p>
          <a:p>
            <a:pPr>
              <a:lnSpc>
                <a:spcPct val="120000"/>
              </a:lnSpc>
            </a:pPr>
            <a:r>
              <a:rPr lang="en-CA" sz="2400"/>
              <a:t>The funding formula did not change as we had hoped. It continues to be inequitable. We will continue to advocate for a new equitable funding formula that supports public education.</a:t>
            </a:r>
            <a:endParaRPr lang="en-CA" sz="2400">
              <a:ea typeface="Calibri"/>
              <a:cs typeface="Calibri"/>
            </a:endParaRPr>
          </a:p>
          <a:p>
            <a:pPr>
              <a:lnSpc>
                <a:spcPct val="120000"/>
              </a:lnSpc>
            </a:pPr>
            <a:r>
              <a:rPr lang="en-CA" sz="2400"/>
              <a:t>The Board of Trustees does not want to cut classroom staffing and resources, so the difficult decision is before us to increase taxes so that we can maintain services and programs within RETSD.</a:t>
            </a:r>
            <a:endParaRPr lang="en-CA" sz="2400">
              <a:ea typeface="Calibri"/>
              <a:cs typeface="Calibri"/>
            </a:endParaRPr>
          </a:p>
          <a:p>
            <a:endParaRPr lang="en-CA" sz="2400">
              <a:ea typeface="Calibri"/>
              <a:cs typeface="Calibri"/>
            </a:endParaRPr>
          </a:p>
          <a:p>
            <a:endParaRPr lang="en-CA" sz="2400">
              <a:ea typeface="Calibri"/>
              <a:cs typeface="Calibri"/>
            </a:endParaRPr>
          </a:p>
          <a:p>
            <a:endParaRPr lang="en-CA" sz="2400">
              <a:ea typeface="Calibri"/>
              <a:cs typeface="Calibri"/>
            </a:endParaRPr>
          </a:p>
        </p:txBody>
      </p:sp>
    </p:spTree>
    <p:extLst>
      <p:ext uri="{BB962C8B-B14F-4D97-AF65-F5344CB8AC3E}">
        <p14:creationId xmlns:p14="http://schemas.microsoft.com/office/powerpoint/2010/main" val="217219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884237"/>
          </a:xfrm>
        </p:spPr>
        <p:txBody>
          <a:bodyPr>
            <a:normAutofit/>
          </a:bodyPr>
          <a:lstStyle/>
          <a:p>
            <a:r>
              <a:rPr lang="en-CA" b="1"/>
              <a:t>Budget Considerations</a:t>
            </a:r>
          </a:p>
        </p:txBody>
      </p:sp>
      <p:sp>
        <p:nvSpPr>
          <p:cNvPr id="3" name="Content Placeholder 2"/>
          <p:cNvSpPr>
            <a:spLocks noGrp="1"/>
          </p:cNvSpPr>
          <p:nvPr>
            <p:ph idx="1"/>
          </p:nvPr>
        </p:nvSpPr>
        <p:spPr>
          <a:xfrm>
            <a:off x="685800" y="1981200"/>
            <a:ext cx="7772400" cy="4191000"/>
          </a:xfrm>
        </p:spPr>
        <p:txBody>
          <a:bodyPr vert="horz" lIns="91440" tIns="45720" rIns="91440" bIns="45720" rtlCol="0" anchor="t">
            <a:noAutofit/>
          </a:bodyPr>
          <a:lstStyle/>
          <a:p>
            <a:r>
              <a:rPr lang="en-US" sz="2400" kern="0">
                <a:latin typeface="Calibri"/>
                <a:ea typeface="Calibri"/>
                <a:cs typeface="Arial"/>
              </a:rPr>
              <a:t>The RETSD community has identified, through a past </a:t>
            </a:r>
            <a:r>
              <a:rPr lang="en-US" sz="2400" kern="0" err="1">
                <a:latin typeface="Calibri"/>
                <a:ea typeface="Calibri"/>
                <a:cs typeface="Arial"/>
              </a:rPr>
              <a:t>ThoughtExchange</a:t>
            </a:r>
            <a:r>
              <a:rPr lang="en-US" sz="2400" kern="0">
                <a:latin typeface="Calibri"/>
                <a:ea typeface="Calibri"/>
                <a:cs typeface="Arial"/>
              </a:rPr>
              <a:t>, the community forum, and virtual meetings, that they do not want reductions to current programs, programming, and services, but rather a strengthening of what already exists.</a:t>
            </a:r>
          </a:p>
          <a:p>
            <a:r>
              <a:rPr lang="en-US" sz="2400" kern="0">
                <a:latin typeface="Calibri"/>
                <a:ea typeface="Calibri"/>
                <a:cs typeface="Arial"/>
              </a:rPr>
              <a:t>After years of reductions, to reduce RETSD’s budget further would have devastating and permanent impacts, including increased class sizes and a reduction in classroom teachers and educational assistants.</a:t>
            </a:r>
          </a:p>
        </p:txBody>
      </p:sp>
    </p:spTree>
    <p:extLst>
      <p:ext uri="{BB962C8B-B14F-4D97-AF65-F5344CB8AC3E}">
        <p14:creationId xmlns:p14="http://schemas.microsoft.com/office/powerpoint/2010/main" val="69031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A76FA-B885-E099-8341-BE3EB2C36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96046-9046-6979-7F56-65EF447E787F}"/>
              </a:ext>
            </a:extLst>
          </p:cNvPr>
          <p:cNvSpPr>
            <a:spLocks noGrp="1"/>
          </p:cNvSpPr>
          <p:nvPr>
            <p:ph type="title"/>
          </p:nvPr>
        </p:nvSpPr>
        <p:spPr>
          <a:xfrm>
            <a:off x="457200" y="799363"/>
            <a:ext cx="8229600" cy="1285075"/>
          </a:xfrm>
        </p:spPr>
        <p:txBody>
          <a:bodyPr>
            <a:normAutofit/>
          </a:bodyPr>
          <a:lstStyle/>
          <a:p>
            <a:r>
              <a:rPr lang="en-CA" b="1"/>
              <a:t>Question &amp; Answer</a:t>
            </a:r>
          </a:p>
        </p:txBody>
      </p:sp>
      <p:sp>
        <p:nvSpPr>
          <p:cNvPr id="3" name="Content Placeholder 2">
            <a:extLst>
              <a:ext uri="{FF2B5EF4-FFF2-40B4-BE49-F238E27FC236}">
                <a16:creationId xmlns:a16="http://schemas.microsoft.com/office/drawing/2014/main" id="{559FA0B2-6E3D-CDD8-1AA5-A14688AA16B6}"/>
              </a:ext>
            </a:extLst>
          </p:cNvPr>
          <p:cNvSpPr>
            <a:spLocks noGrp="1"/>
          </p:cNvSpPr>
          <p:nvPr>
            <p:ph idx="1"/>
          </p:nvPr>
        </p:nvSpPr>
        <p:spPr>
          <a:xfrm>
            <a:off x="860946" y="2290916"/>
            <a:ext cx="7422108" cy="3767720"/>
          </a:xfrm>
        </p:spPr>
        <p:txBody>
          <a:bodyPr vert="horz" lIns="91440" tIns="45720" rIns="91440" bIns="45720" rtlCol="0" anchor="t">
            <a:noAutofit/>
          </a:bodyPr>
          <a:lstStyle/>
          <a:p>
            <a:pPr algn="l" rtl="0" fontAlgn="base">
              <a:lnSpc>
                <a:spcPts val="3000"/>
              </a:lnSpc>
              <a:buFont typeface="Arial" panose="020B0604020202020204" pitchFamily="34" charset="0"/>
              <a:buChar char="•"/>
            </a:pPr>
            <a:r>
              <a:rPr lang="en-US" sz="2400" b="0" i="0" u="none" strike="noStrike">
                <a:solidFill>
                  <a:srgbClr val="000000"/>
                </a:solidFill>
                <a:effectLst/>
                <a:latin typeface="Calibri" panose="020F0502020204030204" pitchFamily="34" charset="0"/>
              </a:rPr>
              <a:t>Use the question (Q&amp;A) feature on the live stream.</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lnSpc>
                <a:spcPts val="3000"/>
              </a:lnSpc>
              <a:buFont typeface="Arial" panose="020B0604020202020204" pitchFamily="34" charset="0"/>
              <a:buChar char="•"/>
            </a:pPr>
            <a:r>
              <a:rPr lang="en-US" sz="2400" b="0" i="0" u="none" strike="noStrike">
                <a:solidFill>
                  <a:srgbClr val="000000"/>
                </a:solidFill>
                <a:effectLst/>
                <a:latin typeface="Calibri"/>
                <a:ea typeface="Calibri"/>
                <a:cs typeface="Calibri"/>
              </a:rPr>
              <a:t>Please identify yourself (we will not answer anonymous questions).</a:t>
            </a:r>
            <a:r>
              <a:rPr lang="en-US" sz="2400" b="0" i="0">
                <a:solidFill>
                  <a:srgbClr val="000000"/>
                </a:solidFill>
                <a:effectLst/>
                <a:latin typeface="Calibri"/>
                <a:ea typeface="Calibri"/>
                <a:cs typeface="Calibri"/>
              </a:rPr>
              <a:t>​</a:t>
            </a:r>
          </a:p>
          <a:p>
            <a:pPr algn="l" rtl="0" fontAlgn="base">
              <a:lnSpc>
                <a:spcPts val="3000"/>
              </a:lnSpc>
              <a:buFont typeface="Arial" panose="020B0604020202020204" pitchFamily="34" charset="0"/>
              <a:buChar char="•"/>
            </a:pPr>
            <a:r>
              <a:rPr lang="en-US" sz="2400" b="0" i="0" u="none" strike="noStrike">
                <a:solidFill>
                  <a:srgbClr val="000000"/>
                </a:solidFill>
                <a:effectLst/>
                <a:latin typeface="Calibri" panose="020F0502020204030204" pitchFamily="34" charset="0"/>
              </a:rPr>
              <a:t>Questions will be read aloud.</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lnSpc>
                <a:spcPts val="3000"/>
              </a:lnSpc>
              <a:buFont typeface="Arial" panose="020B0604020202020204" pitchFamily="34" charset="0"/>
              <a:buChar char="•"/>
            </a:pPr>
            <a:r>
              <a:rPr lang="en-US" sz="2400" b="0" i="0" u="none" strike="noStrike">
                <a:solidFill>
                  <a:srgbClr val="000000"/>
                </a:solidFill>
                <a:effectLst/>
                <a:latin typeface="Calibri" panose="020F0502020204030204" pitchFamily="34" charset="0"/>
              </a:rPr>
              <a:t>Duplicate questions will be answered once.</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fontAlgn="base">
              <a:lnSpc>
                <a:spcPts val="3000"/>
              </a:lnSpc>
            </a:pPr>
            <a:r>
              <a:rPr lang="en-US" sz="2400" b="0" i="0" u="none" strike="noStrike">
                <a:solidFill>
                  <a:srgbClr val="000000"/>
                </a:solidFill>
                <a:effectLst/>
                <a:latin typeface="Calibri"/>
                <a:ea typeface="Calibri"/>
                <a:cs typeface="Calibri"/>
              </a:rPr>
              <a:t>All pertinent questions not addressed during the meeting will be answered and posted </a:t>
            </a:r>
            <a:r>
              <a:rPr lang="en-US" sz="2400">
                <a:solidFill>
                  <a:srgbClr val="000000"/>
                </a:solidFill>
                <a:latin typeface="Calibri"/>
                <a:ea typeface="Calibri"/>
                <a:cs typeface="Calibri"/>
              </a:rPr>
              <a:t>as a</a:t>
            </a:r>
            <a:r>
              <a:rPr lang="en-US" sz="2400" b="0" i="0" u="none" strike="noStrike">
                <a:solidFill>
                  <a:srgbClr val="000000"/>
                </a:solidFill>
                <a:effectLst/>
                <a:latin typeface="Calibri"/>
                <a:ea typeface="Calibri"/>
                <a:cs typeface="Calibri"/>
              </a:rPr>
              <a:t> Q&amp;A on the RETSD website.</a:t>
            </a:r>
            <a:r>
              <a:rPr lang="en-US" sz="2400" b="0" i="0">
                <a:solidFill>
                  <a:srgbClr val="000000"/>
                </a:solidFill>
                <a:effectLst/>
                <a:latin typeface="Calibri"/>
                <a:ea typeface="Calibri"/>
                <a:cs typeface="Calibri"/>
              </a:rPr>
              <a:t>​</a:t>
            </a:r>
          </a:p>
          <a:p>
            <a:endParaRPr lang="en-CA" sz="1800"/>
          </a:p>
        </p:txBody>
      </p:sp>
    </p:spTree>
    <p:extLst>
      <p:ext uri="{BB962C8B-B14F-4D97-AF65-F5344CB8AC3E}">
        <p14:creationId xmlns:p14="http://schemas.microsoft.com/office/powerpoint/2010/main" val="326957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540"/>
            <a:ext cx="8229600" cy="1143000"/>
          </a:xfrm>
        </p:spPr>
        <p:txBody>
          <a:bodyPr>
            <a:normAutofit/>
          </a:bodyPr>
          <a:lstStyle/>
          <a:p>
            <a:r>
              <a:rPr lang="en-CA" b="1"/>
              <a:t>Process Update</a:t>
            </a:r>
          </a:p>
        </p:txBody>
      </p:sp>
      <p:sp>
        <p:nvSpPr>
          <p:cNvPr id="3" name="Content Placeholder 2"/>
          <p:cNvSpPr>
            <a:spLocks noGrp="1"/>
          </p:cNvSpPr>
          <p:nvPr>
            <p:ph idx="1"/>
          </p:nvPr>
        </p:nvSpPr>
        <p:spPr>
          <a:xfrm>
            <a:off x="860946" y="2141679"/>
            <a:ext cx="7422108" cy="3801921"/>
          </a:xfrm>
        </p:spPr>
        <p:txBody>
          <a:bodyPr vert="horz" lIns="91440" tIns="45720" rIns="91440" bIns="45720" rtlCol="0" anchor="t">
            <a:normAutofit/>
          </a:bodyPr>
          <a:lstStyle/>
          <a:p>
            <a:r>
              <a:rPr lang="en-CA" sz="2400"/>
              <a:t>This is the second information meeting with our community.</a:t>
            </a:r>
            <a:endParaRPr lang="en-CA" sz="2400">
              <a:ea typeface="Calibri"/>
              <a:cs typeface="Calibri"/>
            </a:endParaRPr>
          </a:p>
          <a:p>
            <a:r>
              <a:rPr lang="en-CA" sz="2400"/>
              <a:t>The board intends to approve the budget before Friday, March 13, 2026. </a:t>
            </a:r>
            <a:endParaRPr lang="en-CA" sz="2400">
              <a:ea typeface="Calibri"/>
              <a:cs typeface="Calibri"/>
            </a:endParaRPr>
          </a:p>
          <a:p>
            <a:r>
              <a:rPr lang="en-CA" sz="2400"/>
              <a:t>A budget press release will be issued the day after the budget is approved and the budget issue of </a:t>
            </a:r>
            <a:r>
              <a:rPr lang="en-CA" sz="2400" i="1"/>
              <a:t>The Torch</a:t>
            </a:r>
            <a:r>
              <a:rPr lang="en-CA" sz="2400"/>
              <a:t> will be available in early spring.</a:t>
            </a:r>
            <a:endParaRPr lang="en-CA" sz="2400">
              <a:ea typeface="Calibri"/>
              <a:cs typeface="Calibri"/>
            </a:endParaRPr>
          </a:p>
          <a:p>
            <a:r>
              <a:rPr lang="en-CA" sz="2400"/>
              <a:t>As always, Trustees are available to answer further questions.</a:t>
            </a:r>
            <a:endParaRPr lang="en-CA" sz="2400">
              <a:ea typeface="Calibri"/>
              <a:cs typeface="Calibri"/>
            </a:endParaRPr>
          </a:p>
          <a:p>
            <a:endParaRPr lang="en-CA" sz="2400">
              <a:ea typeface="Calibri"/>
              <a:cs typeface="Calibri"/>
            </a:endParaRPr>
          </a:p>
          <a:p>
            <a:endParaRPr lang="en-CA" sz="2400">
              <a:ea typeface="Calibri"/>
              <a:cs typeface="Calibri"/>
            </a:endParaRPr>
          </a:p>
        </p:txBody>
      </p:sp>
    </p:spTree>
    <p:extLst>
      <p:ext uri="{BB962C8B-B14F-4D97-AF65-F5344CB8AC3E}">
        <p14:creationId xmlns:p14="http://schemas.microsoft.com/office/powerpoint/2010/main" val="127844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ADD5-B2CD-4009-AA6F-B6CAB54F6B1C}"/>
              </a:ext>
            </a:extLst>
          </p:cNvPr>
          <p:cNvSpPr>
            <a:spLocks noGrp="1"/>
          </p:cNvSpPr>
          <p:nvPr>
            <p:ph type="title"/>
          </p:nvPr>
        </p:nvSpPr>
        <p:spPr>
          <a:xfrm>
            <a:off x="701964" y="679801"/>
            <a:ext cx="7740072" cy="3072114"/>
          </a:xfrm>
        </p:spPr>
        <p:txBody>
          <a:bodyPr>
            <a:normAutofit/>
          </a:bodyPr>
          <a:lstStyle/>
          <a:p>
            <a:r>
              <a:rPr lang="en-US" sz="4000" b="1"/>
              <a:t>Contact Information for Premier, Education Minister and Local MLAs</a:t>
            </a:r>
            <a:br>
              <a:rPr lang="en-US" sz="4000" b="1"/>
            </a:br>
            <a:r>
              <a:rPr lang="en-US" sz="2400" b="1"/>
              <a:t>To advocate for additional funding and an equitable funding model:</a:t>
            </a:r>
            <a:endParaRPr lang="en-US" sz="2400"/>
          </a:p>
        </p:txBody>
      </p:sp>
      <p:pic>
        <p:nvPicPr>
          <p:cNvPr id="3" name="Picture 2" descr="A qr code with a few black squares&#10;&#10;Description automatically generated">
            <a:extLst>
              <a:ext uri="{FF2B5EF4-FFF2-40B4-BE49-F238E27FC236}">
                <a16:creationId xmlns:a16="http://schemas.microsoft.com/office/drawing/2014/main" id="{FCCBB814-51D1-2785-AA25-CDA2187CBF1A}"/>
              </a:ext>
            </a:extLst>
          </p:cNvPr>
          <p:cNvPicPr>
            <a:picLocks noChangeAspect="1"/>
          </p:cNvPicPr>
          <p:nvPr/>
        </p:nvPicPr>
        <p:blipFill>
          <a:blip r:embed="rId3"/>
          <a:srcRect l="-331" t="-993" r="1656" b="1656"/>
          <a:stretch>
            <a:fillRect/>
          </a:stretch>
        </p:blipFill>
        <p:spPr>
          <a:xfrm>
            <a:off x="2916898" y="3248987"/>
            <a:ext cx="2866109" cy="2886228"/>
          </a:xfrm>
          <a:prstGeom prst="rect">
            <a:avLst/>
          </a:prstGeom>
        </p:spPr>
      </p:pic>
    </p:spTree>
    <p:extLst>
      <p:ext uri="{BB962C8B-B14F-4D97-AF65-F5344CB8AC3E}">
        <p14:creationId xmlns:p14="http://schemas.microsoft.com/office/powerpoint/2010/main" val="2327901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ADD5-B2CD-4009-AA6F-B6CAB54F6B1C}"/>
              </a:ext>
            </a:extLst>
          </p:cNvPr>
          <p:cNvSpPr>
            <a:spLocks noGrp="1"/>
          </p:cNvSpPr>
          <p:nvPr>
            <p:ph type="title"/>
          </p:nvPr>
        </p:nvSpPr>
        <p:spPr>
          <a:xfrm>
            <a:off x="457200" y="1007544"/>
            <a:ext cx="8229600" cy="838200"/>
          </a:xfrm>
        </p:spPr>
        <p:txBody>
          <a:bodyPr>
            <a:normAutofit/>
          </a:bodyPr>
          <a:lstStyle/>
          <a:p>
            <a:r>
              <a:rPr lang="en-US" b="1"/>
              <a:t>Contact Information</a:t>
            </a:r>
          </a:p>
        </p:txBody>
      </p:sp>
      <p:sp>
        <p:nvSpPr>
          <p:cNvPr id="4" name="TextBox 3">
            <a:extLst>
              <a:ext uri="{FF2B5EF4-FFF2-40B4-BE49-F238E27FC236}">
                <a16:creationId xmlns:a16="http://schemas.microsoft.com/office/drawing/2014/main" id="{B307C0DA-23DF-B447-A841-ADDA0DD1C545}"/>
              </a:ext>
            </a:extLst>
          </p:cNvPr>
          <p:cNvSpPr txBox="1"/>
          <p:nvPr/>
        </p:nvSpPr>
        <p:spPr>
          <a:xfrm>
            <a:off x="825242" y="1842056"/>
            <a:ext cx="7492538" cy="156966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a:t>Contact information for your local trustee is available under ‘Board of Trustees’ at retsd.mb.ca or by scanning the QR code:</a:t>
            </a:r>
            <a:endParaRPr lang="en-US" sz="2400">
              <a:ea typeface="Calibri"/>
              <a:cs typeface="Calibri"/>
            </a:endParaRPr>
          </a:p>
          <a:p>
            <a:pPr lvl="1"/>
            <a:r>
              <a:rPr lang="en-US" sz="2400"/>
              <a:t>	</a:t>
            </a:r>
          </a:p>
        </p:txBody>
      </p:sp>
      <p:pic>
        <p:nvPicPr>
          <p:cNvPr id="5" name="Picture 4" descr="A qr code with a white background&#10;&#10;Description automatically generated">
            <a:extLst>
              <a:ext uri="{FF2B5EF4-FFF2-40B4-BE49-F238E27FC236}">
                <a16:creationId xmlns:a16="http://schemas.microsoft.com/office/drawing/2014/main" id="{0839F991-4711-250F-4A11-D16069DFCAE8}"/>
              </a:ext>
            </a:extLst>
          </p:cNvPr>
          <p:cNvPicPr>
            <a:picLocks noChangeAspect="1"/>
          </p:cNvPicPr>
          <p:nvPr/>
        </p:nvPicPr>
        <p:blipFill>
          <a:blip r:embed="rId3"/>
          <a:stretch>
            <a:fillRect/>
          </a:stretch>
        </p:blipFill>
        <p:spPr>
          <a:xfrm>
            <a:off x="3365721" y="2946935"/>
            <a:ext cx="2539488" cy="2599911"/>
          </a:xfrm>
          <a:prstGeom prst="rect">
            <a:avLst/>
          </a:prstGeom>
        </p:spPr>
      </p:pic>
      <p:sp>
        <p:nvSpPr>
          <p:cNvPr id="3" name="TextBox 2">
            <a:extLst>
              <a:ext uri="{FF2B5EF4-FFF2-40B4-BE49-F238E27FC236}">
                <a16:creationId xmlns:a16="http://schemas.microsoft.com/office/drawing/2014/main" id="{C0245946-010F-725B-280C-7376A8E16C2B}"/>
              </a:ext>
            </a:extLst>
          </p:cNvPr>
          <p:cNvSpPr txBox="1"/>
          <p:nvPr/>
        </p:nvSpPr>
        <p:spPr>
          <a:xfrm>
            <a:off x="825242" y="5549919"/>
            <a:ext cx="7571506" cy="461665"/>
          </a:xfrm>
          <a:prstGeom prst="rect">
            <a:avLst/>
          </a:prstGeom>
          <a:noFill/>
        </p:spPr>
        <p:txBody>
          <a:bodyPr wrap="square" rtlCol="0">
            <a:spAutoFit/>
          </a:bodyPr>
          <a:lstStyle/>
          <a:p>
            <a:pPr marL="342900" indent="-342900">
              <a:buFont typeface="Arial" panose="020B0604020202020204" pitchFamily="34" charset="0"/>
              <a:buChar char="•"/>
            </a:pPr>
            <a:r>
              <a:rPr lang="en-US" sz="2400"/>
              <a:t>Email the school division: </a:t>
            </a:r>
            <a:r>
              <a:rPr lang="en-US" sz="2400">
                <a:hlinkClick r:id="rId4"/>
              </a:rPr>
              <a:t>info@retsd.mb.ca</a:t>
            </a:r>
            <a:endParaRPr lang="en-US" sz="2400"/>
          </a:p>
        </p:txBody>
      </p:sp>
    </p:spTree>
    <p:extLst>
      <p:ext uri="{BB962C8B-B14F-4D97-AF65-F5344CB8AC3E}">
        <p14:creationId xmlns:p14="http://schemas.microsoft.com/office/powerpoint/2010/main" val="204851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CA" b="1"/>
              <a:t>Agenda</a:t>
            </a:r>
          </a:p>
        </p:txBody>
      </p:sp>
      <p:sp>
        <p:nvSpPr>
          <p:cNvPr id="3" name="Content Placeholder 2"/>
          <p:cNvSpPr>
            <a:spLocks noGrp="1"/>
          </p:cNvSpPr>
          <p:nvPr>
            <p:ph idx="1"/>
          </p:nvPr>
        </p:nvSpPr>
        <p:spPr>
          <a:xfrm>
            <a:off x="609600" y="2286000"/>
            <a:ext cx="8229600" cy="4221163"/>
          </a:xfrm>
        </p:spPr>
        <p:txBody>
          <a:bodyPr/>
          <a:lstStyle/>
          <a:p>
            <a:r>
              <a:rPr lang="en-CA"/>
              <a:t>Land Acknowledgement</a:t>
            </a:r>
          </a:p>
          <a:p>
            <a:r>
              <a:rPr lang="en-CA"/>
              <a:t>Welcome &amp; Opening Remarks</a:t>
            </a:r>
          </a:p>
          <a:p>
            <a:r>
              <a:rPr lang="en-CA"/>
              <a:t>Budget Update</a:t>
            </a:r>
          </a:p>
          <a:p>
            <a:r>
              <a:rPr lang="en-CA"/>
              <a:t>Recap</a:t>
            </a:r>
          </a:p>
          <a:p>
            <a:r>
              <a:rPr lang="en-CA"/>
              <a:t>Questions &amp; Comments</a:t>
            </a:r>
          </a:p>
          <a:p>
            <a:pPr marL="0" indent="0">
              <a:buNone/>
            </a:pPr>
            <a:endParaRPr lang="en-CA"/>
          </a:p>
          <a:p>
            <a:pPr marL="0" indent="0">
              <a:buNone/>
            </a:pPr>
            <a:endParaRPr lang="en-CA"/>
          </a:p>
        </p:txBody>
      </p:sp>
    </p:spTree>
    <p:extLst>
      <p:ext uri="{BB962C8B-B14F-4D97-AF65-F5344CB8AC3E}">
        <p14:creationId xmlns:p14="http://schemas.microsoft.com/office/powerpoint/2010/main" val="2472588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9363"/>
            <a:ext cx="8229600" cy="1285075"/>
          </a:xfrm>
        </p:spPr>
        <p:txBody>
          <a:bodyPr>
            <a:normAutofit/>
          </a:bodyPr>
          <a:lstStyle/>
          <a:p>
            <a:r>
              <a:rPr lang="en-CA" b="1"/>
              <a:t>Question &amp; Answer</a:t>
            </a:r>
          </a:p>
        </p:txBody>
      </p:sp>
      <p:sp>
        <p:nvSpPr>
          <p:cNvPr id="3" name="Content Placeholder 2"/>
          <p:cNvSpPr>
            <a:spLocks noGrp="1"/>
          </p:cNvSpPr>
          <p:nvPr>
            <p:ph idx="1"/>
          </p:nvPr>
        </p:nvSpPr>
        <p:spPr>
          <a:xfrm>
            <a:off x="860946" y="2290916"/>
            <a:ext cx="7422108" cy="3767720"/>
          </a:xfrm>
        </p:spPr>
        <p:txBody>
          <a:bodyPr vert="horz" lIns="91440" tIns="45720" rIns="91440" bIns="45720" rtlCol="0" anchor="t">
            <a:noAutofit/>
          </a:bodyPr>
          <a:lstStyle/>
          <a:p>
            <a:pPr algn="l" rtl="0" fontAlgn="base">
              <a:lnSpc>
                <a:spcPts val="3000"/>
              </a:lnSpc>
              <a:buFont typeface="Arial" panose="020B0604020202020204" pitchFamily="34" charset="0"/>
              <a:buChar char="•"/>
            </a:pPr>
            <a:r>
              <a:rPr lang="en-US" sz="2400" b="0" i="0" u="none" strike="noStrike">
                <a:solidFill>
                  <a:srgbClr val="000000"/>
                </a:solidFill>
                <a:effectLst/>
                <a:latin typeface="Calibri" panose="020F0502020204030204" pitchFamily="34" charset="0"/>
              </a:rPr>
              <a:t>Use the question (Q&amp;A) feature on the live stream.</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lnSpc>
                <a:spcPts val="3000"/>
              </a:lnSpc>
              <a:buFont typeface="Arial" panose="020B0604020202020204" pitchFamily="34" charset="0"/>
              <a:buChar char="•"/>
            </a:pPr>
            <a:r>
              <a:rPr lang="en-US" sz="2400" b="0" i="0" u="none" strike="noStrike">
                <a:solidFill>
                  <a:srgbClr val="000000"/>
                </a:solidFill>
                <a:effectLst/>
                <a:latin typeface="Calibri"/>
                <a:ea typeface="Calibri"/>
                <a:cs typeface="Calibri"/>
              </a:rPr>
              <a:t>Please identify yourself (we will not answer anonymous questions).</a:t>
            </a:r>
            <a:r>
              <a:rPr lang="en-US" sz="2400" b="0" i="0">
                <a:solidFill>
                  <a:srgbClr val="000000"/>
                </a:solidFill>
                <a:effectLst/>
                <a:latin typeface="Calibri"/>
                <a:ea typeface="Calibri"/>
                <a:cs typeface="Calibri"/>
              </a:rPr>
              <a:t>​</a:t>
            </a:r>
          </a:p>
          <a:p>
            <a:pPr algn="l" rtl="0" fontAlgn="base">
              <a:lnSpc>
                <a:spcPts val="3000"/>
              </a:lnSpc>
              <a:buFont typeface="Arial" panose="020B0604020202020204" pitchFamily="34" charset="0"/>
              <a:buChar char="•"/>
            </a:pPr>
            <a:r>
              <a:rPr lang="en-US" sz="2400" b="0" i="0" u="none" strike="noStrike">
                <a:solidFill>
                  <a:srgbClr val="000000"/>
                </a:solidFill>
                <a:effectLst/>
                <a:latin typeface="Calibri" panose="020F0502020204030204" pitchFamily="34" charset="0"/>
              </a:rPr>
              <a:t>Questions will be read aloud.</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lnSpc>
                <a:spcPts val="3000"/>
              </a:lnSpc>
              <a:buFont typeface="Arial" panose="020B0604020202020204" pitchFamily="34" charset="0"/>
              <a:buChar char="•"/>
            </a:pPr>
            <a:r>
              <a:rPr lang="en-US" sz="2400" b="0" i="0" u="none" strike="noStrike">
                <a:solidFill>
                  <a:srgbClr val="000000"/>
                </a:solidFill>
                <a:effectLst/>
                <a:latin typeface="Calibri" panose="020F0502020204030204" pitchFamily="34" charset="0"/>
              </a:rPr>
              <a:t>Duplicate questions will be answered once.</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fontAlgn="base">
              <a:lnSpc>
                <a:spcPts val="3000"/>
              </a:lnSpc>
            </a:pPr>
            <a:r>
              <a:rPr lang="en-US" sz="2400" b="0" i="0" u="none" strike="noStrike">
                <a:solidFill>
                  <a:srgbClr val="000000"/>
                </a:solidFill>
                <a:effectLst/>
                <a:latin typeface="Calibri"/>
                <a:ea typeface="Calibri"/>
                <a:cs typeface="Calibri"/>
              </a:rPr>
              <a:t>All pertinent questions not addressed during the meeting will be answered and posted </a:t>
            </a:r>
            <a:r>
              <a:rPr lang="en-US" sz="2400">
                <a:solidFill>
                  <a:srgbClr val="000000"/>
                </a:solidFill>
                <a:latin typeface="Calibri"/>
                <a:ea typeface="Calibri"/>
                <a:cs typeface="Calibri"/>
              </a:rPr>
              <a:t>as a Q</a:t>
            </a:r>
            <a:r>
              <a:rPr lang="en-US" sz="2400" b="0" i="0" u="none" strike="noStrike">
                <a:solidFill>
                  <a:srgbClr val="000000"/>
                </a:solidFill>
                <a:effectLst/>
                <a:latin typeface="Calibri"/>
                <a:ea typeface="Calibri"/>
                <a:cs typeface="Calibri"/>
              </a:rPr>
              <a:t>&amp;A on the RETSD website.</a:t>
            </a:r>
            <a:r>
              <a:rPr lang="en-US" sz="2400" b="0" i="0">
                <a:solidFill>
                  <a:srgbClr val="000000"/>
                </a:solidFill>
                <a:effectLst/>
                <a:latin typeface="Calibri"/>
                <a:ea typeface="Calibri"/>
                <a:cs typeface="Calibri"/>
              </a:rPr>
              <a:t>​</a:t>
            </a:r>
          </a:p>
          <a:p>
            <a:endParaRPr lang="en-CA" sz="1800"/>
          </a:p>
        </p:txBody>
      </p:sp>
    </p:spTree>
    <p:extLst>
      <p:ext uri="{BB962C8B-B14F-4D97-AF65-F5344CB8AC3E}">
        <p14:creationId xmlns:p14="http://schemas.microsoft.com/office/powerpoint/2010/main" val="273980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E72C6-884D-B145-9A1E-19BC435098DB}"/>
              </a:ext>
            </a:extLst>
          </p:cNvPr>
          <p:cNvSpPr>
            <a:spLocks noGrp="1"/>
          </p:cNvSpPr>
          <p:nvPr>
            <p:ph type="title"/>
          </p:nvPr>
        </p:nvSpPr>
        <p:spPr>
          <a:xfrm>
            <a:off x="457200" y="903347"/>
            <a:ext cx="8229600" cy="1143000"/>
          </a:xfrm>
        </p:spPr>
        <p:txBody>
          <a:bodyPr/>
          <a:lstStyle/>
          <a:p>
            <a:r>
              <a:rPr lang="en-US" b="1"/>
              <a:t>Opening Remarks</a:t>
            </a:r>
          </a:p>
        </p:txBody>
      </p:sp>
      <p:sp>
        <p:nvSpPr>
          <p:cNvPr id="8" name="TextBox 7">
            <a:extLst>
              <a:ext uri="{FF2B5EF4-FFF2-40B4-BE49-F238E27FC236}">
                <a16:creationId xmlns:a16="http://schemas.microsoft.com/office/drawing/2014/main" id="{8C63A1D1-9B01-D343-A5AD-5C8FE683B262}"/>
              </a:ext>
            </a:extLst>
          </p:cNvPr>
          <p:cNvSpPr txBox="1"/>
          <p:nvPr/>
        </p:nvSpPr>
        <p:spPr>
          <a:xfrm>
            <a:off x="1629748" y="4727800"/>
            <a:ext cx="3536091" cy="1477328"/>
          </a:xfrm>
          <a:prstGeom prst="rect">
            <a:avLst/>
          </a:prstGeom>
          <a:noFill/>
        </p:spPr>
        <p:txBody>
          <a:bodyPr wrap="square" lIns="91440" tIns="45720" rIns="91440" bIns="45720" anchor="t">
            <a:spAutoFit/>
          </a:bodyPr>
          <a:lstStyle/>
          <a:p>
            <a:r>
              <a:rPr lang="en-US" b="1" i="1"/>
              <a:t>Board of Trustees  </a:t>
            </a:r>
          </a:p>
          <a:p>
            <a:r>
              <a:rPr lang="en-US"/>
              <a:t>Brianne Goertzen,</a:t>
            </a:r>
            <a:endParaRPr lang="en-US">
              <a:cs typeface="Calibri"/>
            </a:endParaRPr>
          </a:p>
          <a:p>
            <a:r>
              <a:rPr lang="en-US"/>
              <a:t>Chair—Finance, Facilities, Transportation &amp; Technology</a:t>
            </a:r>
          </a:p>
          <a:p>
            <a:r>
              <a:rPr lang="en-US"/>
              <a:t>Ward 3 Trustee</a:t>
            </a:r>
            <a:endParaRPr lang="en-US">
              <a:cs typeface="Calibri"/>
            </a:endParaRPr>
          </a:p>
        </p:txBody>
      </p:sp>
      <p:sp>
        <p:nvSpPr>
          <p:cNvPr id="9" name="TextBox 8">
            <a:extLst>
              <a:ext uri="{FF2B5EF4-FFF2-40B4-BE49-F238E27FC236}">
                <a16:creationId xmlns:a16="http://schemas.microsoft.com/office/drawing/2014/main" id="{497B8562-5DF4-1743-B02C-57A60E3AD4DD}"/>
              </a:ext>
            </a:extLst>
          </p:cNvPr>
          <p:cNvSpPr txBox="1"/>
          <p:nvPr/>
        </p:nvSpPr>
        <p:spPr>
          <a:xfrm>
            <a:off x="5303665" y="4682323"/>
            <a:ext cx="5791200" cy="923330"/>
          </a:xfrm>
          <a:prstGeom prst="rect">
            <a:avLst/>
          </a:prstGeom>
          <a:noFill/>
        </p:spPr>
        <p:txBody>
          <a:bodyPr wrap="square">
            <a:spAutoFit/>
          </a:bodyPr>
          <a:lstStyle/>
          <a:p>
            <a:r>
              <a:rPr lang="en-US" b="1" i="1"/>
              <a:t>Administration </a:t>
            </a:r>
          </a:p>
          <a:p>
            <a:r>
              <a:rPr lang="en-US"/>
              <a:t>Sandra Herbst</a:t>
            </a:r>
          </a:p>
          <a:p>
            <a:r>
              <a:rPr lang="en-US"/>
              <a:t>Superintendent/CEO</a:t>
            </a:r>
          </a:p>
        </p:txBody>
      </p:sp>
      <p:pic>
        <p:nvPicPr>
          <p:cNvPr id="3" name="Picture 4" descr="A close-up of a person smiling&#10;&#10;Description automatically generated">
            <a:extLst>
              <a:ext uri="{FF2B5EF4-FFF2-40B4-BE49-F238E27FC236}">
                <a16:creationId xmlns:a16="http://schemas.microsoft.com/office/drawing/2014/main" id="{315BB5BC-F627-9288-E056-7CACAA3F7AE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842082" y="1819092"/>
            <a:ext cx="2842478" cy="2870816"/>
          </a:xfrm>
          <a:prstGeom prst="rect">
            <a:avLst/>
          </a:prstGeom>
        </p:spPr>
      </p:pic>
      <p:pic>
        <p:nvPicPr>
          <p:cNvPr id="5" name="Picture 4" descr="A person smiling in a black jacket&#10;&#10;Description automatically generated">
            <a:extLst>
              <a:ext uri="{FF2B5EF4-FFF2-40B4-BE49-F238E27FC236}">
                <a16:creationId xmlns:a16="http://schemas.microsoft.com/office/drawing/2014/main" id="{19D49EE1-85E8-87BB-94BE-802C62D004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335467" y="1962413"/>
            <a:ext cx="2749824" cy="2705650"/>
          </a:xfrm>
          <a:prstGeom prst="rect">
            <a:avLst/>
          </a:prstGeom>
        </p:spPr>
      </p:pic>
    </p:spTree>
    <p:extLst>
      <p:ext uri="{BB962C8B-B14F-4D97-AF65-F5344CB8AC3E}">
        <p14:creationId xmlns:p14="http://schemas.microsoft.com/office/powerpoint/2010/main" val="94145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884237"/>
          </a:xfrm>
        </p:spPr>
        <p:txBody>
          <a:bodyPr>
            <a:normAutofit/>
          </a:bodyPr>
          <a:lstStyle/>
          <a:p>
            <a:r>
              <a:rPr lang="en-CA" b="1"/>
              <a:t>The Reality</a:t>
            </a:r>
          </a:p>
        </p:txBody>
      </p:sp>
      <p:sp>
        <p:nvSpPr>
          <p:cNvPr id="3" name="Content Placeholder 2"/>
          <p:cNvSpPr>
            <a:spLocks noGrp="1"/>
          </p:cNvSpPr>
          <p:nvPr>
            <p:ph idx="1"/>
          </p:nvPr>
        </p:nvSpPr>
        <p:spPr>
          <a:xfrm>
            <a:off x="685800" y="1683700"/>
            <a:ext cx="7772400" cy="4191000"/>
          </a:xfrm>
        </p:spPr>
        <p:txBody>
          <a:bodyPr vert="horz" lIns="91440" tIns="45720" rIns="91440" bIns="45720" rtlCol="0" anchor="t">
            <a:noAutofit/>
          </a:bodyPr>
          <a:lstStyle/>
          <a:p>
            <a:r>
              <a:rPr lang="en-US" sz="2400" kern="0">
                <a:latin typeface="Calibri"/>
                <a:ea typeface="Calibri"/>
                <a:cs typeface="Arial"/>
              </a:rPr>
              <a:t>The Board of Trustees has spoken over the last number of years to MLAs, ministers of education, and our community about the continual and cumulative effects of underfunding and reductions to RETSD.</a:t>
            </a:r>
          </a:p>
          <a:p>
            <a:r>
              <a:rPr lang="en-US" sz="2400" kern="0">
                <a:latin typeface="Calibri"/>
                <a:ea typeface="Calibri"/>
                <a:cs typeface="Arial"/>
              </a:rPr>
              <a:t>RETSD has made several presentations about a new and equitable funding model, but more importantly funding that supports public education. </a:t>
            </a:r>
          </a:p>
          <a:p>
            <a:r>
              <a:rPr lang="en-US" sz="2400" kern="0">
                <a:latin typeface="Calibri"/>
                <a:ea typeface="Calibri"/>
                <a:cs typeface="Arial"/>
              </a:rPr>
              <a:t>Due to the lack of funding and an inequitable funding model, we are expected to do more with less as student needs  continue to grow and we face the continued impact of a rapid population increase.</a:t>
            </a:r>
          </a:p>
          <a:p>
            <a:endParaRPr lang="en-US" sz="2300" kern="0">
              <a:latin typeface="Calibri"/>
              <a:ea typeface="Calibri"/>
              <a:cs typeface="Arial"/>
            </a:endParaRPr>
          </a:p>
          <a:p>
            <a:endParaRPr lang="en-US" sz="2300"/>
          </a:p>
        </p:txBody>
      </p:sp>
    </p:spTree>
    <p:extLst>
      <p:ext uri="{BB962C8B-B14F-4D97-AF65-F5344CB8AC3E}">
        <p14:creationId xmlns:p14="http://schemas.microsoft.com/office/powerpoint/2010/main" val="3471639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08" y="1144738"/>
            <a:ext cx="7833947" cy="1143000"/>
          </a:xfrm>
        </p:spPr>
        <p:txBody>
          <a:bodyPr>
            <a:noAutofit/>
          </a:bodyPr>
          <a:lstStyle/>
          <a:p>
            <a:r>
              <a:rPr lang="en-CA" b="1"/>
              <a:t>Provincial Funding Announcement</a:t>
            </a:r>
            <a:endParaRPr lang="en-CA" b="1">
              <a:ea typeface="Calibri"/>
              <a:cs typeface="Calibri"/>
            </a:endParaRPr>
          </a:p>
        </p:txBody>
      </p:sp>
      <p:sp>
        <p:nvSpPr>
          <p:cNvPr id="3" name="Content Placeholder 2"/>
          <p:cNvSpPr>
            <a:spLocks noGrp="1"/>
          </p:cNvSpPr>
          <p:nvPr>
            <p:ph idx="1"/>
          </p:nvPr>
        </p:nvSpPr>
        <p:spPr>
          <a:xfrm>
            <a:off x="937476" y="2617780"/>
            <a:ext cx="7422108" cy="3353316"/>
          </a:xfrm>
        </p:spPr>
        <p:txBody>
          <a:bodyPr vert="horz" lIns="91440" tIns="45720" rIns="91440" bIns="45720" rtlCol="0" anchor="t">
            <a:normAutofit/>
          </a:bodyPr>
          <a:lstStyle/>
          <a:p>
            <a:r>
              <a:rPr lang="en-CA" sz="2400"/>
              <a:t>On February 9</a:t>
            </a:r>
            <a:r>
              <a:rPr lang="en-CA" sz="2400" baseline="30000"/>
              <a:t>th</a:t>
            </a:r>
            <a:r>
              <a:rPr lang="en-CA" sz="2400"/>
              <a:t>, the Province of Manitoba announced education funding for the 2026-27 school year.</a:t>
            </a:r>
          </a:p>
          <a:p>
            <a:r>
              <a:rPr lang="en-CA" sz="2400"/>
              <a:t>RETSD received an additional $4.0M for 2026-27, which is the same as what we received last year and half of what was received the previous year. </a:t>
            </a:r>
            <a:endParaRPr lang="en-CA" sz="2400">
              <a:ea typeface="Calibri"/>
              <a:cs typeface="Calibri"/>
            </a:endParaRPr>
          </a:p>
          <a:p>
            <a:pPr marL="0" indent="0">
              <a:buNone/>
            </a:pPr>
            <a:endParaRPr lang="en-CA">
              <a:cs typeface="Calibri"/>
            </a:endParaRPr>
          </a:p>
        </p:txBody>
      </p:sp>
    </p:spTree>
    <p:extLst>
      <p:ext uri="{BB962C8B-B14F-4D97-AF65-F5344CB8AC3E}">
        <p14:creationId xmlns:p14="http://schemas.microsoft.com/office/powerpoint/2010/main" val="339912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6284"/>
            <a:ext cx="7315200" cy="884237"/>
          </a:xfrm>
        </p:spPr>
        <p:txBody>
          <a:bodyPr>
            <a:normAutofit/>
          </a:bodyPr>
          <a:lstStyle/>
          <a:p>
            <a:r>
              <a:rPr lang="en-CA" b="1"/>
              <a:t>Status Quo Budget</a:t>
            </a:r>
          </a:p>
        </p:txBody>
      </p:sp>
      <p:sp>
        <p:nvSpPr>
          <p:cNvPr id="3" name="Content Placeholder 2"/>
          <p:cNvSpPr>
            <a:spLocks noGrp="1"/>
          </p:cNvSpPr>
          <p:nvPr>
            <p:ph idx="1"/>
          </p:nvPr>
        </p:nvSpPr>
        <p:spPr>
          <a:xfrm>
            <a:off x="756139" y="1931661"/>
            <a:ext cx="7824341" cy="3738674"/>
          </a:xfrm>
        </p:spPr>
        <p:txBody>
          <a:bodyPr vert="horz" lIns="91440" tIns="45720" rIns="91440" bIns="45720" rtlCol="0" anchor="t">
            <a:noAutofit/>
          </a:bodyPr>
          <a:lstStyle/>
          <a:p>
            <a:r>
              <a:rPr lang="en-US" sz="2400" kern="0">
                <a:latin typeface="Calibri"/>
                <a:ea typeface="Calibri"/>
                <a:cs typeface="Arial"/>
              </a:rPr>
              <a:t>A </a:t>
            </a:r>
            <a:r>
              <a:rPr lang="en-US" sz="2400" kern="0">
                <a:effectLst/>
                <a:latin typeface="Calibri"/>
                <a:ea typeface="Calibri"/>
                <a:cs typeface="Arial"/>
              </a:rPr>
              <a:t>status quo budget represents the funding that is required to maintain current levels of programs, programming, and services for students and staff based on estimated student enrolment for the 2026-2027 school year.</a:t>
            </a:r>
            <a:r>
              <a:rPr lang="en-US" sz="2400" kern="0">
                <a:latin typeface="Calibri"/>
                <a:ea typeface="Calibri"/>
                <a:cs typeface="Arial"/>
              </a:rPr>
              <a:t> It also includes increases to fixed costs (e.g., such as negotiated salary increases, insurance, utilities, statutory benefits).</a:t>
            </a:r>
            <a:endParaRPr lang="en-US" sz="2400" kern="0">
              <a:effectLst/>
              <a:latin typeface="Calibri" panose="020F0502020204030204" pitchFamily="34" charset="0"/>
              <a:ea typeface="Calibri" panose="020F0502020204030204" pitchFamily="34" charset="0"/>
              <a:cs typeface="Arial" panose="020B0604020202020204" pitchFamily="34" charset="0"/>
            </a:endParaRPr>
          </a:p>
          <a:p>
            <a:r>
              <a:rPr lang="en-US" sz="2400" kern="0">
                <a:effectLst/>
                <a:latin typeface="Calibri"/>
                <a:ea typeface="Calibri"/>
                <a:cs typeface="Arial"/>
              </a:rPr>
              <a:t>The funding </a:t>
            </a:r>
            <a:r>
              <a:rPr lang="en-US" sz="2400" kern="0">
                <a:latin typeface="Calibri"/>
                <a:ea typeface="Calibri"/>
                <a:cs typeface="Arial"/>
              </a:rPr>
              <a:t>model</a:t>
            </a:r>
            <a:r>
              <a:rPr lang="en-US" sz="2400" kern="0">
                <a:effectLst/>
                <a:latin typeface="Calibri"/>
                <a:ea typeface="Calibri"/>
                <a:cs typeface="Arial"/>
              </a:rPr>
              <a:t> does not take into consideration the increased costs to cover the status quo budget.</a:t>
            </a:r>
          </a:p>
          <a:p>
            <a:r>
              <a:rPr lang="en-US" sz="2400" kern="0">
                <a:latin typeface="Calibri"/>
                <a:ea typeface="Calibri"/>
                <a:cs typeface="Arial"/>
              </a:rPr>
              <a:t>Government funding does not cover the status quo budget.</a:t>
            </a:r>
            <a:endParaRPr lang="en-US" sz="2400" kern="0">
              <a:effectLst/>
              <a:latin typeface="Calibri"/>
              <a:ea typeface="Calibri"/>
              <a:cs typeface="Arial"/>
            </a:endParaRPr>
          </a:p>
          <a:p>
            <a:pPr marL="0" indent="0">
              <a:buNone/>
            </a:pPr>
            <a:endParaRPr lang="en-US" sz="2300" kern="0">
              <a:ea typeface="Calibri"/>
              <a:cs typeface="Arial"/>
            </a:endParaRPr>
          </a:p>
        </p:txBody>
      </p:sp>
    </p:spTree>
    <p:extLst>
      <p:ext uri="{BB962C8B-B14F-4D97-AF65-F5344CB8AC3E}">
        <p14:creationId xmlns:p14="http://schemas.microsoft.com/office/powerpoint/2010/main" val="152184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FB411-0044-4622-8DA7-7CDF965F81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225E3-FA7F-4781-2EA7-820B363DC3DF}"/>
              </a:ext>
            </a:extLst>
          </p:cNvPr>
          <p:cNvSpPr>
            <a:spLocks noGrp="1"/>
          </p:cNvSpPr>
          <p:nvPr>
            <p:ph type="title"/>
          </p:nvPr>
        </p:nvSpPr>
        <p:spPr>
          <a:xfrm>
            <a:off x="914400" y="1046284"/>
            <a:ext cx="7315200" cy="884237"/>
          </a:xfrm>
        </p:spPr>
        <p:txBody>
          <a:bodyPr>
            <a:normAutofit/>
          </a:bodyPr>
          <a:lstStyle/>
          <a:p>
            <a:r>
              <a:rPr lang="en-CA" b="1"/>
              <a:t>Status Quo Budget </a:t>
            </a:r>
            <a:r>
              <a:rPr lang="en-CA" sz="1800" b="1"/>
              <a:t>(cont.)</a:t>
            </a:r>
            <a:endParaRPr lang="en-CA" sz="1800" b="1">
              <a:ea typeface="Calibri"/>
              <a:cs typeface="Calibri"/>
            </a:endParaRPr>
          </a:p>
        </p:txBody>
      </p:sp>
      <p:sp>
        <p:nvSpPr>
          <p:cNvPr id="3" name="Content Placeholder 2">
            <a:extLst>
              <a:ext uri="{FF2B5EF4-FFF2-40B4-BE49-F238E27FC236}">
                <a16:creationId xmlns:a16="http://schemas.microsoft.com/office/drawing/2014/main" id="{D982F2BE-FE20-4F7B-F17D-51B9B82768BC}"/>
              </a:ext>
            </a:extLst>
          </p:cNvPr>
          <p:cNvSpPr>
            <a:spLocks noGrp="1"/>
          </p:cNvSpPr>
          <p:nvPr>
            <p:ph idx="1"/>
          </p:nvPr>
        </p:nvSpPr>
        <p:spPr>
          <a:xfrm>
            <a:off x="756139" y="2183423"/>
            <a:ext cx="7622931" cy="3486912"/>
          </a:xfrm>
        </p:spPr>
        <p:txBody>
          <a:bodyPr vert="horz" lIns="91440" tIns="45720" rIns="91440" bIns="45720" rtlCol="0" anchor="t">
            <a:noAutofit/>
          </a:bodyPr>
          <a:lstStyle/>
          <a:p>
            <a:pPr marL="0" indent="0">
              <a:buNone/>
            </a:pPr>
            <a:r>
              <a:rPr lang="en-US" sz="2400" kern="0">
                <a:latin typeface="Calibri"/>
                <a:ea typeface="Calibri"/>
                <a:cs typeface="Arial"/>
              </a:rPr>
              <a:t>The status quo budget includes additional costs for the following:</a:t>
            </a:r>
          </a:p>
          <a:p>
            <a:r>
              <a:rPr lang="en-US" sz="2400" kern="0">
                <a:latin typeface="Calibri"/>
                <a:ea typeface="Calibri"/>
                <a:cs typeface="Arial"/>
              </a:rPr>
              <a:t>Maintaining staffing, as enrolment is projected to be similar to the current enrolment</a:t>
            </a:r>
          </a:p>
          <a:p>
            <a:r>
              <a:rPr lang="en-US" sz="2400" kern="0">
                <a:latin typeface="Calibri"/>
                <a:ea typeface="Calibri"/>
                <a:cs typeface="Arial"/>
              </a:rPr>
              <a:t>IT security enhancements</a:t>
            </a:r>
          </a:p>
          <a:p>
            <a:r>
              <a:rPr lang="en-US" sz="2400" kern="0">
                <a:latin typeface="Calibri"/>
                <a:ea typeface="Calibri"/>
                <a:cs typeface="Arial"/>
              </a:rPr>
              <a:t>Inflationary increases for consumables and insurance</a:t>
            </a:r>
          </a:p>
          <a:p>
            <a:pPr marL="0" indent="0">
              <a:buNone/>
            </a:pPr>
            <a:endParaRPr lang="en-US" sz="2400" kern="0">
              <a:latin typeface="Calibri"/>
              <a:ea typeface="Calibri"/>
              <a:cs typeface="Arial"/>
            </a:endParaRPr>
          </a:p>
        </p:txBody>
      </p:sp>
    </p:spTree>
    <p:extLst>
      <p:ext uri="{BB962C8B-B14F-4D97-AF65-F5344CB8AC3E}">
        <p14:creationId xmlns:p14="http://schemas.microsoft.com/office/powerpoint/2010/main" val="203526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6284"/>
            <a:ext cx="7315200" cy="884237"/>
          </a:xfrm>
        </p:spPr>
        <p:txBody>
          <a:bodyPr>
            <a:normAutofit fontScale="90000"/>
          </a:bodyPr>
          <a:lstStyle/>
          <a:p>
            <a:r>
              <a:rPr lang="en-CA" b="1"/>
              <a:t>Enhancing the Status Quo Budget</a:t>
            </a:r>
          </a:p>
        </p:txBody>
      </p:sp>
      <p:sp>
        <p:nvSpPr>
          <p:cNvPr id="3" name="Content Placeholder 2"/>
          <p:cNvSpPr>
            <a:spLocks noGrp="1"/>
          </p:cNvSpPr>
          <p:nvPr>
            <p:ph idx="1"/>
          </p:nvPr>
        </p:nvSpPr>
        <p:spPr>
          <a:xfrm>
            <a:off x="756140" y="2108591"/>
            <a:ext cx="7578236" cy="3806433"/>
          </a:xfrm>
        </p:spPr>
        <p:txBody>
          <a:bodyPr vert="horz" lIns="91440" tIns="45720" rIns="91440" bIns="45720" rtlCol="0" anchor="t">
            <a:noAutofit/>
          </a:bodyPr>
          <a:lstStyle/>
          <a:p>
            <a:pPr marL="0" indent="0">
              <a:buNone/>
            </a:pPr>
            <a:r>
              <a:rPr lang="en-US" sz="2400" kern="0">
                <a:latin typeface="Calibri"/>
                <a:ea typeface="Calibri"/>
                <a:cs typeface="Arial"/>
              </a:rPr>
              <a:t>The Board of Trustees is considering adding the following increases to expand programs:</a:t>
            </a:r>
          </a:p>
          <a:p>
            <a:r>
              <a:rPr lang="en-US" sz="2400" kern="0">
                <a:ea typeface="Calibri"/>
                <a:cs typeface="Calibri"/>
              </a:rPr>
              <a:t>Additional clinical supports to address long student waitlists</a:t>
            </a:r>
          </a:p>
          <a:p>
            <a:r>
              <a:rPr lang="en-US" sz="2400" kern="0">
                <a:ea typeface="Calibri"/>
                <a:cs typeface="Calibri"/>
              </a:rPr>
              <a:t>Enhanced safety measures related to school access</a:t>
            </a:r>
          </a:p>
          <a:p>
            <a:r>
              <a:rPr lang="en-US" sz="2400" kern="0">
                <a:ea typeface="Calibri"/>
                <a:cs typeface="Calibri"/>
              </a:rPr>
              <a:t>Unfunded items for the new school (e.g., </a:t>
            </a:r>
            <a:r>
              <a:rPr lang="en-US" sz="2400" kern="0" err="1">
                <a:ea typeface="Calibri"/>
                <a:cs typeface="Calibri"/>
              </a:rPr>
              <a:t>fibre</a:t>
            </a:r>
            <a:r>
              <a:rPr lang="en-US" sz="2400" kern="0">
                <a:ea typeface="Calibri"/>
                <a:cs typeface="Calibri"/>
              </a:rPr>
              <a:t> optic connection, library books, physical education equipment, bleachers)</a:t>
            </a:r>
          </a:p>
          <a:p>
            <a:endParaRPr lang="en-US" sz="2400" kern="0">
              <a:ea typeface="Calibri"/>
              <a:cs typeface="Calibri"/>
            </a:endParaRPr>
          </a:p>
          <a:p>
            <a:endParaRPr lang="en-US" sz="2400">
              <a:ea typeface="Calibri"/>
              <a:cs typeface="Calibri"/>
            </a:endParaRPr>
          </a:p>
        </p:txBody>
      </p:sp>
    </p:spTree>
    <p:extLst>
      <p:ext uri="{BB962C8B-B14F-4D97-AF65-F5344CB8AC3E}">
        <p14:creationId xmlns:p14="http://schemas.microsoft.com/office/powerpoint/2010/main" val="1643448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B14FE50D49C44EB56160CBBAC904E2" ma:contentTypeVersion="10" ma:contentTypeDescription="Create a new document." ma:contentTypeScope="" ma:versionID="b7c907b812eb0ad18801e64f286e2e83">
  <xsd:schema xmlns:xsd="http://www.w3.org/2001/XMLSchema" xmlns:xs="http://www.w3.org/2001/XMLSchema" xmlns:p="http://schemas.microsoft.com/office/2006/metadata/properties" xmlns:ns1="http://schemas.microsoft.com/sharepoint/v3" xmlns:ns2="db816733-437f-42b9-bae0-215601bce88c" xmlns:ns3="2acf6215-be84-459c-837e-6dcc06c26701" targetNamespace="http://schemas.microsoft.com/office/2006/metadata/properties" ma:root="true" ma:fieldsID="5fbd1cc1f4c32221dbf72c955414f8a7" ns1:_="" ns2:_="" ns3:_="">
    <xsd:import namespace="http://schemas.microsoft.com/sharepoint/v3"/>
    <xsd:import namespace="db816733-437f-42b9-bae0-215601bce88c"/>
    <xsd:import namespace="2acf6215-be84-459c-837e-6dcc06c267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816733-437f-42b9-bae0-215601bce8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cf6215-be84-459c-837e-6dcc06c2670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08C4D4-2DDE-4469-A5FF-6717344311DA}">
  <ds:schemaRefs>
    <ds:schemaRef ds:uri="http://schemas.microsoft.com/sharepoint/v3/contenttype/forms"/>
  </ds:schemaRefs>
</ds:datastoreItem>
</file>

<file path=customXml/itemProps2.xml><?xml version="1.0" encoding="utf-8"?>
<ds:datastoreItem xmlns:ds="http://schemas.openxmlformats.org/officeDocument/2006/customXml" ds:itemID="{BAE01DE0-BC0A-4CE0-ADA0-12A7233A9E3A}">
  <ds:schemaRefs>
    <ds:schemaRef ds:uri="2acf6215-be84-459c-837e-6dcc06c26701"/>
    <ds:schemaRef ds:uri="db816733-437f-42b9-bae0-215601bce8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3CF6879-203E-482F-AEE1-0813156CD2FE}">
  <ds:schemaRefs>
    <ds:schemaRef ds:uri="2acf6215-be84-459c-837e-6dcc06c26701"/>
    <ds:schemaRef ds:uri="db816733-437f-42b9-bae0-215601bce8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1202</Words>
  <Application>Microsoft Office PowerPoint</Application>
  <PresentationFormat>On-screen Show (4:3)</PresentationFormat>
  <Paragraphs>138</Paragraphs>
  <Slides>18</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Office Theme</vt:lpstr>
      <vt:lpstr>Custom Design</vt:lpstr>
      <vt:lpstr>Community Budget Information Meeting – Part 2</vt:lpstr>
      <vt:lpstr>Agenda</vt:lpstr>
      <vt:lpstr>Question &amp; Answer</vt:lpstr>
      <vt:lpstr>Opening Remarks</vt:lpstr>
      <vt:lpstr>The Reality</vt:lpstr>
      <vt:lpstr>Provincial Funding Announcement</vt:lpstr>
      <vt:lpstr>Status Quo Budget</vt:lpstr>
      <vt:lpstr>Status Quo Budget (cont.)</vt:lpstr>
      <vt:lpstr>Enhancing the Status Quo Budget</vt:lpstr>
      <vt:lpstr>Budget Highlights</vt:lpstr>
      <vt:lpstr>New Tax Rebate</vt:lpstr>
      <vt:lpstr> </vt:lpstr>
      <vt:lpstr>Recap</vt:lpstr>
      <vt:lpstr>Budget Considerations</vt:lpstr>
      <vt:lpstr>Question &amp; Answer</vt:lpstr>
      <vt:lpstr>Process Update</vt:lpstr>
      <vt:lpstr>Contact Information for Premier, Education Minister and Local MLAs To advocate for additional funding and an equitable funding model:</vt:lpstr>
      <vt:lpstr>Contact Information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RETSD Template</dc:title>
  <dc:creator>kreich</dc:creator>
  <cp:lastModifiedBy>Elise Downey</cp:lastModifiedBy>
  <cp:revision>2</cp:revision>
  <cp:lastPrinted>2024-02-29T11:33:47Z</cp:lastPrinted>
  <dcterms:created xsi:type="dcterms:W3CDTF">2014-04-01T15:13:40Z</dcterms:created>
  <dcterms:modified xsi:type="dcterms:W3CDTF">2026-03-05T21:14:14Z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0x010100D3B14FE50D49C44EB56160CBBAC904E2</vt:lpwstr>
  </property>
</Properties>
</file>