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4" r:id="rId1"/>
  </p:sldMasterIdLst>
  <p:sldIdLst>
    <p:sldId id="256" r:id="rId2"/>
    <p:sldId id="551" r:id="rId3"/>
    <p:sldId id="543" r:id="rId4"/>
    <p:sldId id="545" r:id="rId5"/>
    <p:sldId id="547" r:id="rId6"/>
    <p:sldId id="548" r:id="rId7"/>
    <p:sldId id="540" r:id="rId8"/>
    <p:sldId id="507" r:id="rId9"/>
    <p:sldId id="508" r:id="rId10"/>
    <p:sldId id="541" r:id="rId11"/>
    <p:sldId id="510" r:id="rId12"/>
    <p:sldId id="517" r:id="rId13"/>
    <p:sldId id="469" r:id="rId14"/>
    <p:sldId id="323" r:id="rId15"/>
    <p:sldId id="496" r:id="rId16"/>
    <p:sldId id="520" r:id="rId17"/>
    <p:sldId id="519" r:id="rId18"/>
    <p:sldId id="259" r:id="rId19"/>
    <p:sldId id="521" r:id="rId20"/>
    <p:sldId id="525" r:id="rId21"/>
    <p:sldId id="534" r:id="rId22"/>
    <p:sldId id="528" r:id="rId23"/>
    <p:sldId id="530" r:id="rId24"/>
    <p:sldId id="523" r:id="rId25"/>
    <p:sldId id="386" r:id="rId26"/>
    <p:sldId id="552" r:id="rId27"/>
    <p:sldId id="522" r:id="rId28"/>
    <p:sldId id="531" r:id="rId29"/>
    <p:sldId id="358" r:id="rId30"/>
    <p:sldId id="498" r:id="rId31"/>
    <p:sldId id="438" r:id="rId32"/>
    <p:sldId id="542" r:id="rId33"/>
    <p:sldId id="532" r:id="rId34"/>
    <p:sldId id="489" r:id="rId35"/>
    <p:sldId id="341" r:id="rId36"/>
    <p:sldId id="490" r:id="rId37"/>
    <p:sldId id="536" r:id="rId38"/>
    <p:sldId id="537" r:id="rId39"/>
    <p:sldId id="285" r:id="rId40"/>
    <p:sldId id="538" r:id="rId41"/>
    <p:sldId id="497" r:id="rId42"/>
    <p:sldId id="518" r:id="rId43"/>
    <p:sldId id="319" r:id="rId44"/>
    <p:sldId id="459" r:id="rId45"/>
    <p:sldId id="337" r:id="rId46"/>
    <p:sldId id="499" r:id="rId47"/>
    <p:sldId id="458" r:id="rId48"/>
    <p:sldId id="535" r:id="rId49"/>
    <p:sldId id="451" r:id="rId50"/>
    <p:sldId id="539" r:id="rId51"/>
    <p:sldId id="289" r:id="rId52"/>
    <p:sldId id="464" r:id="rId53"/>
    <p:sldId id="410" r:id="rId54"/>
    <p:sldId id="411" r:id="rId55"/>
    <p:sldId id="502" r:id="rId56"/>
    <p:sldId id="449" r:id="rId57"/>
    <p:sldId id="546" r:id="rId58"/>
    <p:sldId id="468"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41B1C-7A94-6633-D63B-F4BBDA1D8701}" v="201" dt="2025-10-06T14:15: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2A53BE-BFB5-48CB-AE06-721D8A9C03B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6532398-80B0-43EC-B252-112EAC69E0B3}">
      <dgm:prSet/>
      <dgm:spPr/>
      <dgm:t>
        <a:bodyPr/>
        <a:lstStyle/>
        <a:p>
          <a:pPr>
            <a:lnSpc>
              <a:spcPct val="100000"/>
            </a:lnSpc>
          </a:pPr>
          <a:r>
            <a:rPr lang="en-CA"/>
            <a:t>Brandon University</a:t>
          </a:r>
          <a:endParaRPr lang="en-US"/>
        </a:p>
      </dgm:t>
    </dgm:pt>
    <dgm:pt modelId="{06B3C865-6E70-4549-B21C-7A645359E421}" type="parTrans" cxnId="{CDA7C17B-51D8-4AE0-BCA9-927ABBCAB77A}">
      <dgm:prSet/>
      <dgm:spPr/>
      <dgm:t>
        <a:bodyPr/>
        <a:lstStyle/>
        <a:p>
          <a:endParaRPr lang="en-US"/>
        </a:p>
      </dgm:t>
    </dgm:pt>
    <dgm:pt modelId="{4D9A8B25-9FAB-4119-B8AC-E276C964F1CF}" type="sibTrans" cxnId="{CDA7C17B-51D8-4AE0-BCA9-927ABBCAB77A}">
      <dgm:prSet/>
      <dgm:spPr/>
      <dgm:t>
        <a:bodyPr/>
        <a:lstStyle/>
        <a:p>
          <a:endParaRPr lang="en-US"/>
        </a:p>
      </dgm:t>
    </dgm:pt>
    <dgm:pt modelId="{B39E5220-B228-41AD-9802-98CD6650F98E}">
      <dgm:prSet/>
      <dgm:spPr/>
      <dgm:t>
        <a:bodyPr/>
        <a:lstStyle/>
        <a:p>
          <a:pPr>
            <a:lnSpc>
              <a:spcPct val="100000"/>
            </a:lnSpc>
          </a:pPr>
          <a:r>
            <a:rPr lang="en-CA"/>
            <a:t>Booth University</a:t>
          </a:r>
          <a:endParaRPr lang="en-US"/>
        </a:p>
      </dgm:t>
    </dgm:pt>
    <dgm:pt modelId="{31A9CAD1-142C-44BA-BB41-7B1F3D33CF71}" type="parTrans" cxnId="{DFF0B687-9010-45D4-9F7C-BABFBDB78BA9}">
      <dgm:prSet/>
      <dgm:spPr/>
      <dgm:t>
        <a:bodyPr/>
        <a:lstStyle/>
        <a:p>
          <a:endParaRPr lang="en-US"/>
        </a:p>
      </dgm:t>
    </dgm:pt>
    <dgm:pt modelId="{B03BDFD6-B70A-49E9-9275-4001FAD420BD}" type="sibTrans" cxnId="{DFF0B687-9010-45D4-9F7C-BABFBDB78BA9}">
      <dgm:prSet/>
      <dgm:spPr/>
      <dgm:t>
        <a:bodyPr/>
        <a:lstStyle/>
        <a:p>
          <a:endParaRPr lang="en-US"/>
        </a:p>
      </dgm:t>
    </dgm:pt>
    <dgm:pt modelId="{DC074A4F-ED7B-41A8-B7DD-285B6F674BB0}">
      <dgm:prSet/>
      <dgm:spPr/>
      <dgm:t>
        <a:bodyPr/>
        <a:lstStyle/>
        <a:p>
          <a:pPr>
            <a:lnSpc>
              <a:spcPct val="100000"/>
            </a:lnSpc>
          </a:pPr>
          <a:r>
            <a:rPr lang="en-CA"/>
            <a:t>Providence University College</a:t>
          </a:r>
          <a:endParaRPr lang="en-US"/>
        </a:p>
      </dgm:t>
    </dgm:pt>
    <dgm:pt modelId="{684FC129-4912-49B4-A2EC-84BAB25F97BE}" type="parTrans" cxnId="{87B83D48-15F7-41B9-8434-09E4C0DD98E2}">
      <dgm:prSet/>
      <dgm:spPr/>
      <dgm:t>
        <a:bodyPr/>
        <a:lstStyle/>
        <a:p>
          <a:endParaRPr lang="en-US"/>
        </a:p>
      </dgm:t>
    </dgm:pt>
    <dgm:pt modelId="{568A7E8C-A955-4368-84FE-85CC241FE476}" type="sibTrans" cxnId="{87B83D48-15F7-41B9-8434-09E4C0DD98E2}">
      <dgm:prSet/>
      <dgm:spPr/>
      <dgm:t>
        <a:bodyPr/>
        <a:lstStyle/>
        <a:p>
          <a:endParaRPr lang="en-US"/>
        </a:p>
      </dgm:t>
    </dgm:pt>
    <dgm:pt modelId="{6BB34E89-5F94-4678-92C7-6A215327DEF6}" type="pres">
      <dgm:prSet presAssocID="{0D2A53BE-BFB5-48CB-AE06-721D8A9C03B6}" presName="root" presStyleCnt="0">
        <dgm:presLayoutVars>
          <dgm:dir/>
          <dgm:resizeHandles val="exact"/>
        </dgm:presLayoutVars>
      </dgm:prSet>
      <dgm:spPr/>
    </dgm:pt>
    <dgm:pt modelId="{BE020DCC-B094-482D-AE87-47AC1F83B363}" type="pres">
      <dgm:prSet presAssocID="{36532398-80B0-43EC-B252-112EAC69E0B3}" presName="compNode" presStyleCnt="0"/>
      <dgm:spPr/>
    </dgm:pt>
    <dgm:pt modelId="{4B967A77-D14D-4D7B-A071-D53A493A7F77}" type="pres">
      <dgm:prSet presAssocID="{36532398-80B0-43EC-B252-112EAC69E0B3}" presName="bgRect" presStyleLbl="bgShp" presStyleIdx="0" presStyleCnt="3"/>
      <dgm:spPr/>
    </dgm:pt>
    <dgm:pt modelId="{16053A2D-BA4E-4F73-A5F4-F77185300D09}" type="pres">
      <dgm:prSet presAssocID="{36532398-80B0-43EC-B252-112EAC69E0B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AAD3A762-12B2-49A8-96F0-5270B3403276}" type="pres">
      <dgm:prSet presAssocID="{36532398-80B0-43EC-B252-112EAC69E0B3}" presName="spaceRect" presStyleCnt="0"/>
      <dgm:spPr/>
    </dgm:pt>
    <dgm:pt modelId="{04E6C826-91CA-49EE-9D37-C8967EF9164B}" type="pres">
      <dgm:prSet presAssocID="{36532398-80B0-43EC-B252-112EAC69E0B3}" presName="parTx" presStyleLbl="revTx" presStyleIdx="0" presStyleCnt="3">
        <dgm:presLayoutVars>
          <dgm:chMax val="0"/>
          <dgm:chPref val="0"/>
        </dgm:presLayoutVars>
      </dgm:prSet>
      <dgm:spPr/>
    </dgm:pt>
    <dgm:pt modelId="{DEF1D9A1-12A6-4EEB-828A-FB581A157764}" type="pres">
      <dgm:prSet presAssocID="{4D9A8B25-9FAB-4119-B8AC-E276C964F1CF}" presName="sibTrans" presStyleCnt="0"/>
      <dgm:spPr/>
    </dgm:pt>
    <dgm:pt modelId="{8C9FD356-B667-49F7-8028-0D3C516B89E9}" type="pres">
      <dgm:prSet presAssocID="{B39E5220-B228-41AD-9802-98CD6650F98E}" presName="compNode" presStyleCnt="0"/>
      <dgm:spPr/>
    </dgm:pt>
    <dgm:pt modelId="{E5193901-021D-4D25-978D-7C055FCE0237}" type="pres">
      <dgm:prSet presAssocID="{B39E5220-B228-41AD-9802-98CD6650F98E}" presName="bgRect" presStyleLbl="bgShp" presStyleIdx="1" presStyleCnt="3"/>
      <dgm:spPr/>
    </dgm:pt>
    <dgm:pt modelId="{BA915D89-507A-40B4-9798-B59B1689CA59}" type="pres">
      <dgm:prSet presAssocID="{B39E5220-B228-41AD-9802-98CD6650F9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re"/>
        </a:ext>
      </dgm:extLst>
    </dgm:pt>
    <dgm:pt modelId="{E7E0A098-E380-44AC-B519-7A18E4B5EA00}" type="pres">
      <dgm:prSet presAssocID="{B39E5220-B228-41AD-9802-98CD6650F98E}" presName="spaceRect" presStyleCnt="0"/>
      <dgm:spPr/>
    </dgm:pt>
    <dgm:pt modelId="{B1CB3CBC-49B1-4CE6-BF9F-E18CBE211082}" type="pres">
      <dgm:prSet presAssocID="{B39E5220-B228-41AD-9802-98CD6650F98E}" presName="parTx" presStyleLbl="revTx" presStyleIdx="1" presStyleCnt="3">
        <dgm:presLayoutVars>
          <dgm:chMax val="0"/>
          <dgm:chPref val="0"/>
        </dgm:presLayoutVars>
      </dgm:prSet>
      <dgm:spPr/>
    </dgm:pt>
    <dgm:pt modelId="{7C03CEE7-81A2-432A-AEBE-0D261133B5C4}" type="pres">
      <dgm:prSet presAssocID="{B03BDFD6-B70A-49E9-9275-4001FAD420BD}" presName="sibTrans" presStyleCnt="0"/>
      <dgm:spPr/>
    </dgm:pt>
    <dgm:pt modelId="{0B2B976D-D119-4734-B819-2F95882C24EE}" type="pres">
      <dgm:prSet presAssocID="{DC074A4F-ED7B-41A8-B7DD-285B6F674BB0}" presName="compNode" presStyleCnt="0"/>
      <dgm:spPr/>
    </dgm:pt>
    <dgm:pt modelId="{B45C0230-FB81-44CC-AF37-B45FE1EA23BA}" type="pres">
      <dgm:prSet presAssocID="{DC074A4F-ED7B-41A8-B7DD-285B6F674BB0}" presName="bgRect" presStyleLbl="bgShp" presStyleIdx="2" presStyleCnt="3"/>
      <dgm:spPr/>
    </dgm:pt>
    <dgm:pt modelId="{E18BCD9F-88D2-4AD2-A42E-9ABC2EC1FA06}" type="pres">
      <dgm:prSet presAssocID="{DC074A4F-ED7B-41A8-B7DD-285B6F674B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0DDA247E-1323-42A5-A0FB-18828D8532CB}" type="pres">
      <dgm:prSet presAssocID="{DC074A4F-ED7B-41A8-B7DD-285B6F674BB0}" presName="spaceRect" presStyleCnt="0"/>
      <dgm:spPr/>
    </dgm:pt>
    <dgm:pt modelId="{125E2B24-2BA0-4760-8700-A024E6E77C32}" type="pres">
      <dgm:prSet presAssocID="{DC074A4F-ED7B-41A8-B7DD-285B6F674BB0}" presName="parTx" presStyleLbl="revTx" presStyleIdx="2" presStyleCnt="3">
        <dgm:presLayoutVars>
          <dgm:chMax val="0"/>
          <dgm:chPref val="0"/>
        </dgm:presLayoutVars>
      </dgm:prSet>
      <dgm:spPr/>
    </dgm:pt>
  </dgm:ptLst>
  <dgm:cxnLst>
    <dgm:cxn modelId="{5782BA28-953A-48A2-AF47-EB58E05D764F}" type="presOf" srcId="{0D2A53BE-BFB5-48CB-AE06-721D8A9C03B6}" destId="{6BB34E89-5F94-4678-92C7-6A215327DEF6}" srcOrd="0" destOrd="0" presId="urn:microsoft.com/office/officeart/2018/2/layout/IconVerticalSolidList"/>
    <dgm:cxn modelId="{BDD92167-2DEE-4AC1-83C1-C7A7D48025FF}" type="presOf" srcId="{B39E5220-B228-41AD-9802-98CD6650F98E}" destId="{B1CB3CBC-49B1-4CE6-BF9F-E18CBE211082}" srcOrd="0" destOrd="0" presId="urn:microsoft.com/office/officeart/2018/2/layout/IconVerticalSolidList"/>
    <dgm:cxn modelId="{87B83D48-15F7-41B9-8434-09E4C0DD98E2}" srcId="{0D2A53BE-BFB5-48CB-AE06-721D8A9C03B6}" destId="{DC074A4F-ED7B-41A8-B7DD-285B6F674BB0}" srcOrd="2" destOrd="0" parTransId="{684FC129-4912-49B4-A2EC-84BAB25F97BE}" sibTransId="{568A7E8C-A955-4368-84FE-85CC241FE476}"/>
    <dgm:cxn modelId="{45DA2E6A-8D7B-404E-B01B-47E718DF640A}" type="presOf" srcId="{36532398-80B0-43EC-B252-112EAC69E0B3}" destId="{04E6C826-91CA-49EE-9D37-C8967EF9164B}" srcOrd="0" destOrd="0" presId="urn:microsoft.com/office/officeart/2018/2/layout/IconVerticalSolidList"/>
    <dgm:cxn modelId="{AF416357-02E3-4168-8BFC-943DA98EA5A4}" type="presOf" srcId="{DC074A4F-ED7B-41A8-B7DD-285B6F674BB0}" destId="{125E2B24-2BA0-4760-8700-A024E6E77C32}" srcOrd="0" destOrd="0" presId="urn:microsoft.com/office/officeart/2018/2/layout/IconVerticalSolidList"/>
    <dgm:cxn modelId="{CDA7C17B-51D8-4AE0-BCA9-927ABBCAB77A}" srcId="{0D2A53BE-BFB5-48CB-AE06-721D8A9C03B6}" destId="{36532398-80B0-43EC-B252-112EAC69E0B3}" srcOrd="0" destOrd="0" parTransId="{06B3C865-6E70-4549-B21C-7A645359E421}" sibTransId="{4D9A8B25-9FAB-4119-B8AC-E276C964F1CF}"/>
    <dgm:cxn modelId="{DFF0B687-9010-45D4-9F7C-BABFBDB78BA9}" srcId="{0D2A53BE-BFB5-48CB-AE06-721D8A9C03B6}" destId="{B39E5220-B228-41AD-9802-98CD6650F98E}" srcOrd="1" destOrd="0" parTransId="{31A9CAD1-142C-44BA-BB41-7B1F3D33CF71}" sibTransId="{B03BDFD6-B70A-49E9-9275-4001FAD420BD}"/>
    <dgm:cxn modelId="{60B9CF37-F3E8-4F3E-88BC-72AB5EEACB14}" type="presParOf" srcId="{6BB34E89-5F94-4678-92C7-6A215327DEF6}" destId="{BE020DCC-B094-482D-AE87-47AC1F83B363}" srcOrd="0" destOrd="0" presId="urn:microsoft.com/office/officeart/2018/2/layout/IconVerticalSolidList"/>
    <dgm:cxn modelId="{93EC0757-A7EE-412A-A2F6-61DC0B492442}" type="presParOf" srcId="{BE020DCC-B094-482D-AE87-47AC1F83B363}" destId="{4B967A77-D14D-4D7B-A071-D53A493A7F77}" srcOrd="0" destOrd="0" presId="urn:microsoft.com/office/officeart/2018/2/layout/IconVerticalSolidList"/>
    <dgm:cxn modelId="{3AB0CD50-BE0F-4DA5-BABF-518891B82545}" type="presParOf" srcId="{BE020DCC-B094-482D-AE87-47AC1F83B363}" destId="{16053A2D-BA4E-4F73-A5F4-F77185300D09}" srcOrd="1" destOrd="0" presId="urn:microsoft.com/office/officeart/2018/2/layout/IconVerticalSolidList"/>
    <dgm:cxn modelId="{003B058D-8546-4A3D-BE78-DB11A0164036}" type="presParOf" srcId="{BE020DCC-B094-482D-AE87-47AC1F83B363}" destId="{AAD3A762-12B2-49A8-96F0-5270B3403276}" srcOrd="2" destOrd="0" presId="urn:microsoft.com/office/officeart/2018/2/layout/IconVerticalSolidList"/>
    <dgm:cxn modelId="{A8CFB245-8F11-42D0-8401-FE1EDD0E3C25}" type="presParOf" srcId="{BE020DCC-B094-482D-AE87-47AC1F83B363}" destId="{04E6C826-91CA-49EE-9D37-C8967EF9164B}" srcOrd="3" destOrd="0" presId="urn:microsoft.com/office/officeart/2018/2/layout/IconVerticalSolidList"/>
    <dgm:cxn modelId="{EE971CFD-9655-4450-894D-B34A226D3FDD}" type="presParOf" srcId="{6BB34E89-5F94-4678-92C7-6A215327DEF6}" destId="{DEF1D9A1-12A6-4EEB-828A-FB581A157764}" srcOrd="1" destOrd="0" presId="urn:microsoft.com/office/officeart/2018/2/layout/IconVerticalSolidList"/>
    <dgm:cxn modelId="{2959F94E-174F-4E30-9E17-2EC9930DE4E0}" type="presParOf" srcId="{6BB34E89-5F94-4678-92C7-6A215327DEF6}" destId="{8C9FD356-B667-49F7-8028-0D3C516B89E9}" srcOrd="2" destOrd="0" presId="urn:microsoft.com/office/officeart/2018/2/layout/IconVerticalSolidList"/>
    <dgm:cxn modelId="{14FF12F1-B70E-4819-9CF0-67349B1DE011}" type="presParOf" srcId="{8C9FD356-B667-49F7-8028-0D3C516B89E9}" destId="{E5193901-021D-4D25-978D-7C055FCE0237}" srcOrd="0" destOrd="0" presId="urn:microsoft.com/office/officeart/2018/2/layout/IconVerticalSolidList"/>
    <dgm:cxn modelId="{A13D5C33-14D5-4182-9F81-F831853DE099}" type="presParOf" srcId="{8C9FD356-B667-49F7-8028-0D3C516B89E9}" destId="{BA915D89-507A-40B4-9798-B59B1689CA59}" srcOrd="1" destOrd="0" presId="urn:microsoft.com/office/officeart/2018/2/layout/IconVerticalSolidList"/>
    <dgm:cxn modelId="{DBA0037F-5EBC-413B-B696-92538C3DBD7B}" type="presParOf" srcId="{8C9FD356-B667-49F7-8028-0D3C516B89E9}" destId="{E7E0A098-E380-44AC-B519-7A18E4B5EA00}" srcOrd="2" destOrd="0" presId="urn:microsoft.com/office/officeart/2018/2/layout/IconVerticalSolidList"/>
    <dgm:cxn modelId="{A7D01C9C-9756-4578-8465-5FF414E13B3A}" type="presParOf" srcId="{8C9FD356-B667-49F7-8028-0D3C516B89E9}" destId="{B1CB3CBC-49B1-4CE6-BF9F-E18CBE211082}" srcOrd="3" destOrd="0" presId="urn:microsoft.com/office/officeart/2018/2/layout/IconVerticalSolidList"/>
    <dgm:cxn modelId="{05A004C1-F16D-4A3A-A620-E87EB8693924}" type="presParOf" srcId="{6BB34E89-5F94-4678-92C7-6A215327DEF6}" destId="{7C03CEE7-81A2-432A-AEBE-0D261133B5C4}" srcOrd="3" destOrd="0" presId="urn:microsoft.com/office/officeart/2018/2/layout/IconVerticalSolidList"/>
    <dgm:cxn modelId="{C2CC341D-8C09-4EEB-9EBC-A0F8E595BC4B}" type="presParOf" srcId="{6BB34E89-5F94-4678-92C7-6A215327DEF6}" destId="{0B2B976D-D119-4734-B819-2F95882C24EE}" srcOrd="4" destOrd="0" presId="urn:microsoft.com/office/officeart/2018/2/layout/IconVerticalSolidList"/>
    <dgm:cxn modelId="{71EE5B62-0747-4427-AFCA-5BBC8753A0A8}" type="presParOf" srcId="{0B2B976D-D119-4734-B819-2F95882C24EE}" destId="{B45C0230-FB81-44CC-AF37-B45FE1EA23BA}" srcOrd="0" destOrd="0" presId="urn:microsoft.com/office/officeart/2018/2/layout/IconVerticalSolidList"/>
    <dgm:cxn modelId="{60368C6B-1801-4697-BBD2-1587F3CE5EC5}" type="presParOf" srcId="{0B2B976D-D119-4734-B819-2F95882C24EE}" destId="{E18BCD9F-88D2-4AD2-A42E-9ABC2EC1FA06}" srcOrd="1" destOrd="0" presId="urn:microsoft.com/office/officeart/2018/2/layout/IconVerticalSolidList"/>
    <dgm:cxn modelId="{A740BF93-444E-4C2D-BE5A-8DCB6E9031E2}" type="presParOf" srcId="{0B2B976D-D119-4734-B819-2F95882C24EE}" destId="{0DDA247E-1323-42A5-A0FB-18828D8532CB}" srcOrd="2" destOrd="0" presId="urn:microsoft.com/office/officeart/2018/2/layout/IconVerticalSolidList"/>
    <dgm:cxn modelId="{5C711458-A84D-4ADF-B2DE-D621362D4B32}" type="presParOf" srcId="{0B2B976D-D119-4734-B819-2F95882C24EE}" destId="{125E2B24-2BA0-4760-8700-A024E6E77C3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20EC9-334B-496B-AC08-4BCCC0026A54}"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34384FFA-0C48-4B2B-9BED-DAB36BEDB4C8}">
      <dgm:prSet/>
      <dgm:spPr/>
      <dgm:t>
        <a:bodyPr/>
        <a:lstStyle/>
        <a:p>
          <a:r>
            <a:rPr lang="en-CA" dirty="0"/>
            <a:t>Visit your chosen institution's website </a:t>
          </a:r>
          <a:r>
            <a:rPr lang="en-CA" dirty="0">
              <a:sym typeface="Wingdings" panose="05000000000000000000" pitchFamily="2" charset="2"/>
            </a:rPr>
            <a:t></a:t>
          </a:r>
          <a:endParaRPr lang="en-US" dirty="0"/>
        </a:p>
      </dgm:t>
    </dgm:pt>
    <dgm:pt modelId="{65918839-54D6-4824-8C8B-048B49FBCC07}" type="parTrans" cxnId="{83F63CA7-1504-471A-BCF8-D6FF0DE57DFC}">
      <dgm:prSet/>
      <dgm:spPr/>
      <dgm:t>
        <a:bodyPr/>
        <a:lstStyle/>
        <a:p>
          <a:endParaRPr lang="en-US"/>
        </a:p>
      </dgm:t>
    </dgm:pt>
    <dgm:pt modelId="{C5970012-BA37-4E8F-B18B-8665B5DE3644}" type="sibTrans" cxnId="{83F63CA7-1504-471A-BCF8-D6FF0DE57DFC}">
      <dgm:prSet/>
      <dgm:spPr/>
      <dgm:t>
        <a:bodyPr/>
        <a:lstStyle/>
        <a:p>
          <a:endParaRPr lang="en-US"/>
        </a:p>
      </dgm:t>
    </dgm:pt>
    <dgm:pt modelId="{0E40ED1D-FC15-4A1B-8286-FE76FD20B15D}" type="pres">
      <dgm:prSet presAssocID="{F3920EC9-334B-496B-AC08-4BCCC0026A54}" presName="linear" presStyleCnt="0">
        <dgm:presLayoutVars>
          <dgm:animLvl val="lvl"/>
          <dgm:resizeHandles val="exact"/>
        </dgm:presLayoutVars>
      </dgm:prSet>
      <dgm:spPr/>
    </dgm:pt>
    <dgm:pt modelId="{03D57B0F-5EB2-4205-8AE5-21AB49A49BD6}" type="pres">
      <dgm:prSet presAssocID="{34384FFA-0C48-4B2B-9BED-DAB36BEDB4C8}" presName="parentText" presStyleLbl="node1" presStyleIdx="0" presStyleCnt="1" custScaleX="44406" custScaleY="44284" custLinFactX="-9895" custLinFactNeighborX="-100000" custLinFactNeighborY="-4125">
        <dgm:presLayoutVars>
          <dgm:chMax val="0"/>
          <dgm:bulletEnabled val="1"/>
        </dgm:presLayoutVars>
      </dgm:prSet>
      <dgm:spPr/>
    </dgm:pt>
  </dgm:ptLst>
  <dgm:cxnLst>
    <dgm:cxn modelId="{43C1C017-79E1-4287-B3C7-3EA1BC1ED55D}" type="presOf" srcId="{F3920EC9-334B-496B-AC08-4BCCC0026A54}" destId="{0E40ED1D-FC15-4A1B-8286-FE76FD20B15D}" srcOrd="0" destOrd="0" presId="urn:microsoft.com/office/officeart/2005/8/layout/vList2"/>
    <dgm:cxn modelId="{83F63CA7-1504-471A-BCF8-D6FF0DE57DFC}" srcId="{F3920EC9-334B-496B-AC08-4BCCC0026A54}" destId="{34384FFA-0C48-4B2B-9BED-DAB36BEDB4C8}" srcOrd="0" destOrd="0" parTransId="{65918839-54D6-4824-8C8B-048B49FBCC07}" sibTransId="{C5970012-BA37-4E8F-B18B-8665B5DE3644}"/>
    <dgm:cxn modelId="{6E908EDF-437F-413B-BCFF-193B3860F389}" type="presOf" srcId="{34384FFA-0C48-4B2B-9BED-DAB36BEDB4C8}" destId="{03D57B0F-5EB2-4205-8AE5-21AB49A49BD6}" srcOrd="0" destOrd="0" presId="urn:microsoft.com/office/officeart/2005/8/layout/vList2"/>
    <dgm:cxn modelId="{4DF498E9-4847-4668-8788-39117DC39EB8}" type="presParOf" srcId="{0E40ED1D-FC15-4A1B-8286-FE76FD20B15D}" destId="{03D57B0F-5EB2-4205-8AE5-21AB49A49BD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BBFFB0-3D23-4399-9F0A-ABFFA51279A9}"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BDBCA85-0BBE-49AA-AF7D-58D3E17353DC}">
      <dgm:prSet/>
      <dgm:spPr/>
      <dgm:t>
        <a:bodyPr/>
        <a:lstStyle/>
        <a:p>
          <a:pPr>
            <a:lnSpc>
              <a:spcPct val="100000"/>
            </a:lnSpc>
          </a:pPr>
          <a:r>
            <a:rPr lang="en-US"/>
            <a:t>Manitoba Student Aid administers provincial and federal financial assistance for post-secondary studies in the form of loans, grants and bursaries for eligible applicants. </a:t>
          </a:r>
        </a:p>
      </dgm:t>
    </dgm:pt>
    <dgm:pt modelId="{CDA354DF-71AE-437E-A867-76B72ADBD471}" type="parTrans" cxnId="{E791676C-BB89-4250-8BB8-3BC5BF4FB6E2}">
      <dgm:prSet/>
      <dgm:spPr/>
      <dgm:t>
        <a:bodyPr/>
        <a:lstStyle/>
        <a:p>
          <a:endParaRPr lang="en-US"/>
        </a:p>
      </dgm:t>
    </dgm:pt>
    <dgm:pt modelId="{E562BCF4-ACDB-4CC3-B24F-535F69FA013F}" type="sibTrans" cxnId="{E791676C-BB89-4250-8BB8-3BC5BF4FB6E2}">
      <dgm:prSet/>
      <dgm:spPr/>
      <dgm:t>
        <a:bodyPr/>
        <a:lstStyle/>
        <a:p>
          <a:endParaRPr lang="en-US"/>
        </a:p>
      </dgm:t>
    </dgm:pt>
    <dgm:pt modelId="{EAEA85FB-0831-4A67-8EEC-9CB77EE60C84}">
      <dgm:prSet/>
      <dgm:spPr/>
      <dgm:t>
        <a:bodyPr/>
        <a:lstStyle/>
        <a:p>
          <a:pPr rtl="0"/>
          <a:r>
            <a:rPr lang="en-US"/>
            <a:t>You can apply for </a:t>
          </a:r>
          <a:r>
            <a:rPr lang="en-US" b="1"/>
            <a:t>both</a:t>
          </a:r>
          <a:r>
            <a:rPr lang="en-US"/>
            <a:t> federal &amp; provincial assistance in one application, directly with Manitoba Student Aid.</a:t>
          </a:r>
          <a:r>
            <a:rPr lang="en-US">
              <a:latin typeface="Garamond" panose="02020404030301010803"/>
            </a:rPr>
            <a:t>     </a:t>
          </a:r>
          <a:endParaRPr lang="en-US"/>
        </a:p>
      </dgm:t>
    </dgm:pt>
    <dgm:pt modelId="{5A187B65-2F83-4CE2-80E0-F51E94D83B20}" type="parTrans" cxnId="{5945D058-777A-405B-82EA-AB32F7B114F6}">
      <dgm:prSet/>
      <dgm:spPr/>
      <dgm:t>
        <a:bodyPr/>
        <a:lstStyle/>
        <a:p>
          <a:endParaRPr lang="en-US"/>
        </a:p>
      </dgm:t>
    </dgm:pt>
    <dgm:pt modelId="{10C4DF38-297B-47DB-A87C-41946C8C63BA}" type="sibTrans" cxnId="{5945D058-777A-405B-82EA-AB32F7B114F6}">
      <dgm:prSet/>
      <dgm:spPr/>
      <dgm:t>
        <a:bodyPr/>
        <a:lstStyle/>
        <a:p>
          <a:endParaRPr lang="en-US"/>
        </a:p>
      </dgm:t>
    </dgm:pt>
    <dgm:pt modelId="{079C7348-E05B-4FF4-8481-3187570388D3}" type="pres">
      <dgm:prSet presAssocID="{34BBFFB0-3D23-4399-9F0A-ABFFA51279A9}" presName="hierChild1" presStyleCnt="0">
        <dgm:presLayoutVars>
          <dgm:chPref val="1"/>
          <dgm:dir/>
          <dgm:animOne val="branch"/>
          <dgm:animLvl val="lvl"/>
          <dgm:resizeHandles/>
        </dgm:presLayoutVars>
      </dgm:prSet>
      <dgm:spPr/>
    </dgm:pt>
    <dgm:pt modelId="{8E628236-52D2-4E5C-BC42-D2A13C2A3F74}" type="pres">
      <dgm:prSet presAssocID="{1BDBCA85-0BBE-49AA-AF7D-58D3E17353DC}" presName="hierRoot1" presStyleCnt="0"/>
      <dgm:spPr/>
    </dgm:pt>
    <dgm:pt modelId="{8597764E-751B-481D-8365-5E36E5251E74}" type="pres">
      <dgm:prSet presAssocID="{1BDBCA85-0BBE-49AA-AF7D-58D3E17353DC}" presName="composite" presStyleCnt="0"/>
      <dgm:spPr/>
    </dgm:pt>
    <dgm:pt modelId="{2C289FF6-FF1C-4433-A0B0-6C1A2ECB69D7}" type="pres">
      <dgm:prSet presAssocID="{1BDBCA85-0BBE-49AA-AF7D-58D3E17353DC}" presName="background" presStyleLbl="node0" presStyleIdx="0" presStyleCnt="2"/>
      <dgm:spPr/>
    </dgm:pt>
    <dgm:pt modelId="{FD2A46CE-0EE7-495F-BE66-43F34B966959}" type="pres">
      <dgm:prSet presAssocID="{1BDBCA85-0BBE-49AA-AF7D-58D3E17353DC}" presName="text" presStyleLbl="fgAcc0" presStyleIdx="0" presStyleCnt="2">
        <dgm:presLayoutVars>
          <dgm:chPref val="3"/>
        </dgm:presLayoutVars>
      </dgm:prSet>
      <dgm:spPr/>
    </dgm:pt>
    <dgm:pt modelId="{96D7FC23-0F5E-4E9C-B661-243B0B15442B}" type="pres">
      <dgm:prSet presAssocID="{1BDBCA85-0BBE-49AA-AF7D-58D3E17353DC}" presName="hierChild2" presStyleCnt="0"/>
      <dgm:spPr/>
    </dgm:pt>
    <dgm:pt modelId="{BA401A38-69FB-46D2-9F4A-25D558EF07EB}" type="pres">
      <dgm:prSet presAssocID="{EAEA85FB-0831-4A67-8EEC-9CB77EE60C84}" presName="hierRoot1" presStyleCnt="0"/>
      <dgm:spPr/>
    </dgm:pt>
    <dgm:pt modelId="{095544A3-635B-4CA8-AD16-80781610D03D}" type="pres">
      <dgm:prSet presAssocID="{EAEA85FB-0831-4A67-8EEC-9CB77EE60C84}" presName="composite" presStyleCnt="0"/>
      <dgm:spPr/>
    </dgm:pt>
    <dgm:pt modelId="{1EAB41DB-FA7A-4DD9-B0D7-7AB5A11654A7}" type="pres">
      <dgm:prSet presAssocID="{EAEA85FB-0831-4A67-8EEC-9CB77EE60C84}" presName="background" presStyleLbl="node0" presStyleIdx="1" presStyleCnt="2"/>
      <dgm:spPr/>
    </dgm:pt>
    <dgm:pt modelId="{14FDF5D0-CDB6-49A7-9CA4-38D748EA175F}" type="pres">
      <dgm:prSet presAssocID="{EAEA85FB-0831-4A67-8EEC-9CB77EE60C84}" presName="text" presStyleLbl="fgAcc0" presStyleIdx="1" presStyleCnt="2">
        <dgm:presLayoutVars>
          <dgm:chPref val="3"/>
        </dgm:presLayoutVars>
      </dgm:prSet>
      <dgm:spPr/>
    </dgm:pt>
    <dgm:pt modelId="{9B45C692-33FB-4506-B7A9-03443F724A9E}" type="pres">
      <dgm:prSet presAssocID="{EAEA85FB-0831-4A67-8EEC-9CB77EE60C84}" presName="hierChild2" presStyleCnt="0"/>
      <dgm:spPr/>
    </dgm:pt>
  </dgm:ptLst>
  <dgm:cxnLst>
    <dgm:cxn modelId="{98F91164-EE97-4269-B61A-869A42B98C00}" type="presOf" srcId="{EAEA85FB-0831-4A67-8EEC-9CB77EE60C84}" destId="{14FDF5D0-CDB6-49A7-9CA4-38D748EA175F}" srcOrd="0" destOrd="0" presId="urn:microsoft.com/office/officeart/2005/8/layout/hierarchy1"/>
    <dgm:cxn modelId="{FEEB6F6A-09BF-4036-A5E5-A2A0A6C29082}" type="presOf" srcId="{34BBFFB0-3D23-4399-9F0A-ABFFA51279A9}" destId="{079C7348-E05B-4FF4-8481-3187570388D3}" srcOrd="0" destOrd="0" presId="urn:microsoft.com/office/officeart/2005/8/layout/hierarchy1"/>
    <dgm:cxn modelId="{E791676C-BB89-4250-8BB8-3BC5BF4FB6E2}" srcId="{34BBFFB0-3D23-4399-9F0A-ABFFA51279A9}" destId="{1BDBCA85-0BBE-49AA-AF7D-58D3E17353DC}" srcOrd="0" destOrd="0" parTransId="{CDA354DF-71AE-437E-A867-76B72ADBD471}" sibTransId="{E562BCF4-ACDB-4CC3-B24F-535F69FA013F}"/>
    <dgm:cxn modelId="{5945D058-777A-405B-82EA-AB32F7B114F6}" srcId="{34BBFFB0-3D23-4399-9F0A-ABFFA51279A9}" destId="{EAEA85FB-0831-4A67-8EEC-9CB77EE60C84}" srcOrd="1" destOrd="0" parTransId="{5A187B65-2F83-4CE2-80E0-F51E94D83B20}" sibTransId="{10C4DF38-297B-47DB-A87C-41946C8C63BA}"/>
    <dgm:cxn modelId="{8BC40C95-96B4-48D6-9BF8-5C2905E5BB12}" type="presOf" srcId="{1BDBCA85-0BBE-49AA-AF7D-58D3E17353DC}" destId="{FD2A46CE-0EE7-495F-BE66-43F34B966959}" srcOrd="0" destOrd="0" presId="urn:microsoft.com/office/officeart/2005/8/layout/hierarchy1"/>
    <dgm:cxn modelId="{0B21DCC7-1D5C-4845-85F3-18A6F9BFF795}" type="presParOf" srcId="{079C7348-E05B-4FF4-8481-3187570388D3}" destId="{8E628236-52D2-4E5C-BC42-D2A13C2A3F74}" srcOrd="0" destOrd="0" presId="urn:microsoft.com/office/officeart/2005/8/layout/hierarchy1"/>
    <dgm:cxn modelId="{82EDAC4D-6CCA-47EE-9919-2A9694911C86}" type="presParOf" srcId="{8E628236-52D2-4E5C-BC42-D2A13C2A3F74}" destId="{8597764E-751B-481D-8365-5E36E5251E74}" srcOrd="0" destOrd="0" presId="urn:microsoft.com/office/officeart/2005/8/layout/hierarchy1"/>
    <dgm:cxn modelId="{600C434E-BD54-4A3B-A2DA-C553CAA2E29A}" type="presParOf" srcId="{8597764E-751B-481D-8365-5E36E5251E74}" destId="{2C289FF6-FF1C-4433-A0B0-6C1A2ECB69D7}" srcOrd="0" destOrd="0" presId="urn:microsoft.com/office/officeart/2005/8/layout/hierarchy1"/>
    <dgm:cxn modelId="{BC4DE0F8-7DA2-4D94-90DA-62FDD8850C03}" type="presParOf" srcId="{8597764E-751B-481D-8365-5E36E5251E74}" destId="{FD2A46CE-0EE7-495F-BE66-43F34B966959}" srcOrd="1" destOrd="0" presId="urn:microsoft.com/office/officeart/2005/8/layout/hierarchy1"/>
    <dgm:cxn modelId="{A29389DE-D49B-43CD-AA03-4C693BBE5396}" type="presParOf" srcId="{8E628236-52D2-4E5C-BC42-D2A13C2A3F74}" destId="{96D7FC23-0F5E-4E9C-B661-243B0B15442B}" srcOrd="1" destOrd="0" presId="urn:microsoft.com/office/officeart/2005/8/layout/hierarchy1"/>
    <dgm:cxn modelId="{FF525D1C-0D33-431D-87B0-C4CB192B09C0}" type="presParOf" srcId="{079C7348-E05B-4FF4-8481-3187570388D3}" destId="{BA401A38-69FB-46D2-9F4A-25D558EF07EB}" srcOrd="1" destOrd="0" presId="urn:microsoft.com/office/officeart/2005/8/layout/hierarchy1"/>
    <dgm:cxn modelId="{3C093447-F4FC-4637-A948-9E24BC60E6D6}" type="presParOf" srcId="{BA401A38-69FB-46D2-9F4A-25D558EF07EB}" destId="{095544A3-635B-4CA8-AD16-80781610D03D}" srcOrd="0" destOrd="0" presId="urn:microsoft.com/office/officeart/2005/8/layout/hierarchy1"/>
    <dgm:cxn modelId="{0ED8F414-7A63-4C74-A4CA-FA2A8625F7FF}" type="presParOf" srcId="{095544A3-635B-4CA8-AD16-80781610D03D}" destId="{1EAB41DB-FA7A-4DD9-B0D7-7AB5A11654A7}" srcOrd="0" destOrd="0" presId="urn:microsoft.com/office/officeart/2005/8/layout/hierarchy1"/>
    <dgm:cxn modelId="{17B2F587-D277-43EF-A705-423434FD03F6}" type="presParOf" srcId="{095544A3-635B-4CA8-AD16-80781610D03D}" destId="{14FDF5D0-CDB6-49A7-9CA4-38D748EA175F}" srcOrd="1" destOrd="0" presId="urn:microsoft.com/office/officeart/2005/8/layout/hierarchy1"/>
    <dgm:cxn modelId="{41D062F6-2894-4B33-8762-E79C30704E19}" type="presParOf" srcId="{BA401A38-69FB-46D2-9F4A-25D558EF07EB}" destId="{9B45C692-33FB-4506-B7A9-03443F724A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67A77-D14D-4D7B-A071-D53A493A7F77}">
      <dsp:nvSpPr>
        <dsp:cNvPr id="0" name=""/>
        <dsp:cNvSpPr/>
      </dsp:nvSpPr>
      <dsp:spPr>
        <a:xfrm>
          <a:off x="0" y="417"/>
          <a:ext cx="8824913" cy="9758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53A2D-BA4E-4F73-A5F4-F77185300D09}">
      <dsp:nvSpPr>
        <dsp:cNvPr id="0" name=""/>
        <dsp:cNvSpPr/>
      </dsp:nvSpPr>
      <dsp:spPr>
        <a:xfrm>
          <a:off x="295193" y="219982"/>
          <a:ext cx="536716" cy="5367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6C826-91CA-49EE-9D37-C8967EF9164B}">
      <dsp:nvSpPr>
        <dsp:cNvPr id="0" name=""/>
        <dsp:cNvSpPr/>
      </dsp:nvSpPr>
      <dsp:spPr>
        <a:xfrm>
          <a:off x="1127103" y="417"/>
          <a:ext cx="7697809"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1111250">
            <a:lnSpc>
              <a:spcPct val="100000"/>
            </a:lnSpc>
            <a:spcBef>
              <a:spcPct val="0"/>
            </a:spcBef>
            <a:spcAft>
              <a:spcPct val="35000"/>
            </a:spcAft>
            <a:buNone/>
          </a:pPr>
          <a:r>
            <a:rPr lang="en-CA" sz="2500" kern="1200"/>
            <a:t>Brandon University</a:t>
          </a:r>
          <a:endParaRPr lang="en-US" sz="2500" kern="1200"/>
        </a:p>
      </dsp:txBody>
      <dsp:txXfrm>
        <a:off x="1127103" y="417"/>
        <a:ext cx="7697809" cy="975847"/>
      </dsp:txXfrm>
    </dsp:sp>
    <dsp:sp modelId="{E5193901-021D-4D25-978D-7C055FCE0237}">
      <dsp:nvSpPr>
        <dsp:cNvPr id="0" name=""/>
        <dsp:cNvSpPr/>
      </dsp:nvSpPr>
      <dsp:spPr>
        <a:xfrm>
          <a:off x="0" y="1220226"/>
          <a:ext cx="8824913" cy="9758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915D89-507A-40B4-9798-B59B1689CA59}">
      <dsp:nvSpPr>
        <dsp:cNvPr id="0" name=""/>
        <dsp:cNvSpPr/>
      </dsp:nvSpPr>
      <dsp:spPr>
        <a:xfrm>
          <a:off x="295193" y="1439791"/>
          <a:ext cx="536716" cy="5367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B3CBC-49B1-4CE6-BF9F-E18CBE211082}">
      <dsp:nvSpPr>
        <dsp:cNvPr id="0" name=""/>
        <dsp:cNvSpPr/>
      </dsp:nvSpPr>
      <dsp:spPr>
        <a:xfrm>
          <a:off x="1127103" y="1220226"/>
          <a:ext cx="7697809"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1111250">
            <a:lnSpc>
              <a:spcPct val="100000"/>
            </a:lnSpc>
            <a:spcBef>
              <a:spcPct val="0"/>
            </a:spcBef>
            <a:spcAft>
              <a:spcPct val="35000"/>
            </a:spcAft>
            <a:buNone/>
          </a:pPr>
          <a:r>
            <a:rPr lang="en-CA" sz="2500" kern="1200"/>
            <a:t>Booth University</a:t>
          </a:r>
          <a:endParaRPr lang="en-US" sz="2500" kern="1200"/>
        </a:p>
      </dsp:txBody>
      <dsp:txXfrm>
        <a:off x="1127103" y="1220226"/>
        <a:ext cx="7697809" cy="975847"/>
      </dsp:txXfrm>
    </dsp:sp>
    <dsp:sp modelId="{B45C0230-FB81-44CC-AF37-B45FE1EA23BA}">
      <dsp:nvSpPr>
        <dsp:cNvPr id="0" name=""/>
        <dsp:cNvSpPr/>
      </dsp:nvSpPr>
      <dsp:spPr>
        <a:xfrm>
          <a:off x="0" y="2440035"/>
          <a:ext cx="8824913" cy="9758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BCD9F-88D2-4AD2-A42E-9ABC2EC1FA06}">
      <dsp:nvSpPr>
        <dsp:cNvPr id="0" name=""/>
        <dsp:cNvSpPr/>
      </dsp:nvSpPr>
      <dsp:spPr>
        <a:xfrm>
          <a:off x="295193" y="2659601"/>
          <a:ext cx="536716" cy="5367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5E2B24-2BA0-4760-8700-A024E6E77C32}">
      <dsp:nvSpPr>
        <dsp:cNvPr id="0" name=""/>
        <dsp:cNvSpPr/>
      </dsp:nvSpPr>
      <dsp:spPr>
        <a:xfrm>
          <a:off x="1127103" y="2440035"/>
          <a:ext cx="7697809"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1111250">
            <a:lnSpc>
              <a:spcPct val="100000"/>
            </a:lnSpc>
            <a:spcBef>
              <a:spcPct val="0"/>
            </a:spcBef>
            <a:spcAft>
              <a:spcPct val="35000"/>
            </a:spcAft>
            <a:buNone/>
          </a:pPr>
          <a:r>
            <a:rPr lang="en-CA" sz="2500" kern="1200"/>
            <a:t>Providence University College</a:t>
          </a:r>
          <a:endParaRPr lang="en-US" sz="2500" kern="1200"/>
        </a:p>
      </dsp:txBody>
      <dsp:txXfrm>
        <a:off x="1127103" y="2440035"/>
        <a:ext cx="7697809" cy="975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57B0F-5EB2-4205-8AE5-21AB49A49BD6}">
      <dsp:nvSpPr>
        <dsp:cNvPr id="0" name=""/>
        <dsp:cNvSpPr/>
      </dsp:nvSpPr>
      <dsp:spPr>
        <a:xfrm>
          <a:off x="0" y="1989704"/>
          <a:ext cx="1249758" cy="1069923"/>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CA" sz="1500" kern="1200" dirty="0"/>
            <a:t>Visit your chosen institution's website </a:t>
          </a:r>
          <a:r>
            <a:rPr lang="en-CA" sz="1500" kern="1200" dirty="0">
              <a:sym typeface="Wingdings" panose="05000000000000000000" pitchFamily="2" charset="2"/>
            </a:rPr>
            <a:t></a:t>
          </a:r>
          <a:endParaRPr lang="en-US" sz="1500" kern="1200" dirty="0"/>
        </a:p>
      </dsp:txBody>
      <dsp:txXfrm>
        <a:off x="52229" y="2041933"/>
        <a:ext cx="1145300" cy="9654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89FF6-FF1C-4433-A0B0-6C1A2ECB69D7}">
      <dsp:nvSpPr>
        <dsp:cNvPr id="0" name=""/>
        <dsp:cNvSpPr/>
      </dsp:nvSpPr>
      <dsp:spPr>
        <a:xfrm>
          <a:off x="271908" y="121"/>
          <a:ext cx="3881733" cy="246490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2A46CE-0EE7-495F-BE66-43F34B966959}">
      <dsp:nvSpPr>
        <dsp:cNvPr id="0" name=""/>
        <dsp:cNvSpPr/>
      </dsp:nvSpPr>
      <dsp:spPr>
        <a:xfrm>
          <a:off x="703212" y="409860"/>
          <a:ext cx="3881733" cy="246490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a:t>Manitoba Student Aid administers provincial and federal financial assistance for post-secondary studies in the form of loans, grants and bursaries for eligible applicants. </a:t>
          </a:r>
        </a:p>
      </dsp:txBody>
      <dsp:txXfrm>
        <a:off x="775406" y="482054"/>
        <a:ext cx="3737345" cy="2320513"/>
      </dsp:txXfrm>
    </dsp:sp>
    <dsp:sp modelId="{1EAB41DB-FA7A-4DD9-B0D7-7AB5A11654A7}">
      <dsp:nvSpPr>
        <dsp:cNvPr id="0" name=""/>
        <dsp:cNvSpPr/>
      </dsp:nvSpPr>
      <dsp:spPr>
        <a:xfrm>
          <a:off x="5016250" y="121"/>
          <a:ext cx="3881733" cy="246490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FDF5D0-CDB6-49A7-9CA4-38D748EA175F}">
      <dsp:nvSpPr>
        <dsp:cNvPr id="0" name=""/>
        <dsp:cNvSpPr/>
      </dsp:nvSpPr>
      <dsp:spPr>
        <a:xfrm>
          <a:off x="5447554" y="409860"/>
          <a:ext cx="3881733" cy="246490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You can apply for </a:t>
          </a:r>
          <a:r>
            <a:rPr lang="en-US" sz="2000" b="1" kern="1200"/>
            <a:t>both</a:t>
          </a:r>
          <a:r>
            <a:rPr lang="en-US" sz="2000" kern="1200"/>
            <a:t> federal &amp; provincial assistance in one application, directly with Manitoba Student Aid.</a:t>
          </a:r>
          <a:r>
            <a:rPr lang="en-US" sz="2000" kern="1200">
              <a:latin typeface="Garamond" panose="02020404030301010803"/>
            </a:rPr>
            <a:t>     </a:t>
          </a:r>
          <a:endParaRPr lang="en-US" sz="2000" kern="1200"/>
        </a:p>
      </dsp:txBody>
      <dsp:txXfrm>
        <a:off x="5519748" y="482054"/>
        <a:ext cx="3737345" cy="232051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2T16:46:16.0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0,'579'16,"-431"-7,372 19,-463-23,-1 3,65 17,-68-13,1-2,79 5,-12-16,-76-1,-1 2,1 2,-1 1,63 14,-39-4,-1-2,2-4,-1-2,72-6,30 3,499 17,-516-18,153-3,-267-2,66-15,-64 10,52-5,72 6,76-7,26-6,34 11,-257 10,-14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2T16:46:19.4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30,'0'-1,"1"-1,0 1,0 0,0 0,0 0,0 0,1 0,-1 0,0 0,0 1,1-1,-1 0,0 1,1-1,-1 1,0-1,1 1,-1 0,1 0,-1-1,1 1,-1 0,3 1,-1-2,95-8,180 5,-153 6,745-1,-790 3,-1 4,121 27,-58-9,-39-6,95 11,409-2,1177-30,-1725-2,0-4,102-24,-102 19,-50 10,0 0,0-1,0 1,-1-2,1 1,-1-1,15-9,-5-1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2T16:46:21.8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55,'2019'0,"-1988"-2,1-2,-1 0,41-12,-37 7,0 2,47-3,394 8,-225 5,962-3,-1181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2T16:46:24.2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78,'4'-3,"0"0,0 1,1 0,0 0,-1 0,1 1,0 0,0 0,-1 0,1 0,0 1,0-1,10 2,3-2,604-7,-380 10,2625-1,-2687-17,-82 4,-6 3,110-6,-181 15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2T16:46:27.8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1 148,'157'-1,"-5"-2,234 27,7 27,36-16,-4-36,-206-2,1072 2,-1188 6,0 5,149 32,-164-30,-1-4,159-6,-185-3,-56 1,-1 0,1-1,0 1,-1-1,1 0,-1 0,1 0,-1-1,1 1,-1-1,0 0,0-1,4-2,-7 4,0 0,0 1,0-1,0 0,-1 0,1 0,0-1,-1 1,1 0,-1 0,1 0,-1 0,1 0,-1-1,0 1,0 0,1 0,-1-1,0 1,0-2,-1 1,0-1,1 0,-1 0,0 1,-1-1,1 1,0-1,-1 1,1-1,-1 1,0 0,-3-3,-5-5,-1 1,-1 0,1 1,-1 0,-21-10,-38-25,51 28,-1 2,0 0,-1 2,0 0,-1 1,0 1,-25-5,-170-29,213 42,0 0,0 1,0-1,0 1,1 0,-1 1,0-1,0 1,0 0,0 0,-6 3,9-3,0 0,0 0,1 1,-1-1,1 0,-1 1,1 0,-1-1,1 1,0 0,0-1,0 1,0 0,0 0,0 0,0 0,1 0,-1 0,1 0,0 0,-1 0,1 1,0-1,0 0,0 0,1 0,-1 0,0 0,1 3,2 7,0-1,1 1,0-1,1 1,0-1,1-1,8 14,-1-7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2T16:46:29.9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1 182,'355'2,"368"-5,-639 0,0-4,-1-3,153-40,-172 36,1 2,1 3,78 0,-56 4,86 1,20-2,-28-15,24-2,501 16,-400 9,259 19,-109 42,-398-55,197 19,-215-23</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10/6/2025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1060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83520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79306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444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34972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672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10/6/2025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59671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61BEF0D-F0BB-DE4B-95CE-6DB70DBA9567}"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5568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61BEF0D-F0BB-DE4B-95CE-6DB70DBA9567}"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87838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88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a:p>
        </p:txBody>
      </p:sp>
    </p:spTree>
    <p:extLst>
      <p:ext uri="{BB962C8B-B14F-4D97-AF65-F5344CB8AC3E}">
        <p14:creationId xmlns:p14="http://schemas.microsoft.com/office/powerpoint/2010/main" val="124361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3586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a:p>
        </p:txBody>
      </p:sp>
    </p:spTree>
    <p:extLst>
      <p:ext uri="{BB962C8B-B14F-4D97-AF65-F5344CB8AC3E}">
        <p14:creationId xmlns:p14="http://schemas.microsoft.com/office/powerpoint/2010/main" val="272949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0864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1563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9800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162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74571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61BEF0D-F0BB-DE4B-95CE-6DB70DBA9567}" type="datetimeFigureOut">
              <a:rPr lang="en-US" smtClean="0"/>
              <a:pPr/>
              <a:t>10/6/2025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97318822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umanitoba.ca/career-services/career-planning#plan-your-career-path"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gov.mb.ca/csc/step/" TargetMode="External"/><Relationship Id="rId7" Type="http://schemas.openxmlformats.org/officeDocument/2006/relationships/hyperlink" Target="https://pinnacle.jobs/" TargetMode="External"/><Relationship Id="rId2" Type="http://schemas.openxmlformats.org/officeDocument/2006/relationships/hyperlink" Target="https://www.canada.ca/en/services/jobs/opportunities/student.html" TargetMode="External"/><Relationship Id="rId1" Type="http://schemas.openxmlformats.org/officeDocument/2006/relationships/slideLayout" Target="../slideLayouts/slideLayout7.xml"/><Relationship Id="rId6" Type="http://schemas.openxmlformats.org/officeDocument/2006/relationships/hyperlink" Target="https://yesmb.ca/" TargetMode="External"/><Relationship Id="rId5" Type="http://schemas.openxmlformats.org/officeDocument/2006/relationships/hyperlink" Target="http://www.jobbank.gc.ca/" TargetMode="External"/><Relationship Id="rId4" Type="http://schemas.openxmlformats.org/officeDocument/2006/relationships/hyperlink" Target="http://ca.indeed.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umanitoba.ca/explore/future-students-events/open-house#fall-virtual-open-hous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umanitoba.ca/explore/sites/explore/files/2024-10/2025-um-viewbook.pdf" TargetMode="External"/><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hyperlink" Target="https://umanitoba.ca/explore/undergraduate-admissions/learn-how-apply" TargetMode="External"/><Relationship Id="rId5" Type="http://schemas.openxmlformats.org/officeDocument/2006/relationships/hyperlink" Target="https://www.umanitoba.ca/sites/default/files/2021-10/40s-coursescholarship-list-100721.pdf" TargetMode="External"/><Relationship Id="rId4" Type="http://schemas.openxmlformats.org/officeDocument/2006/relationships/hyperlink" Target="https://www.umanitoba.ca/current-students/first-year/planning#first-year-planning-guid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uwinnipegca.elluciancrmrecruit.com/Apply/Events/EventDetails?eventId=e4ca2084-a794-f011-8a3f-063f801b2cae"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hyperlink" Target="https://www.uwinnipeg.ca/future-student/apply/ready-to-apply.html"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uwinnipeg.ca/future-student/docs/viewbook.pdf" TargetMode="External"/><Relationship Id="rId4" Type="http://schemas.openxmlformats.org/officeDocument/2006/relationships/hyperlink" Target="https://www.uwinnipeg.ca/factshee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cmu.ca/admissions/experience/discover-days"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mu.ca/admissions"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cmu.ca/admissions/viewbook" TargetMode="External"/><Relationship Id="rId4" Type="http://schemas.openxmlformats.org/officeDocument/2006/relationships/hyperlink" Target="https://www.cmu.ca/program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mitt.ca/openhouse/"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hyperlink" Target="https://mitt.ca/apply" TargetMode="Externa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mitt.ca/programs/post-secondary-program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stboniface.ca/file/exigences-dadmission-des-programmes.pdf" TargetMode="External"/><Relationship Id="rId7"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hyperlink" Target="https://ustboniface.ca/en/tour" TargetMode="External"/><Relationship Id="rId5" Type="http://schemas.openxmlformats.org/officeDocument/2006/relationships/hyperlink" Target="https://ustboniface.ca/profil-linguistique" TargetMode="External"/><Relationship Id="rId4" Type="http://schemas.openxmlformats.org/officeDocument/2006/relationships/hyperlink" Target="https://ustboniface.ca/visez/file/brochure.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ustboniface.ca/en/law" TargetMode="External"/><Relationship Id="rId2" Type="http://schemas.openxmlformats.org/officeDocument/2006/relationships/hyperlink" Target="https://ustboniface.ca/en/medicine"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rrc.ca/student/"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hyperlink" Target="https://www.rrc.ca/student/campus-tours/" TargetMode="External"/><Relationship Id="rId3" Type="http://schemas.openxmlformats.org/officeDocument/2006/relationships/hyperlink" Target="https://www.rrc.ca/recruitment/viewbook/" TargetMode="External"/><Relationship Id="rId7" Type="http://schemas.openxmlformats.org/officeDocument/2006/relationships/hyperlink" Target="https://www.rrc.ca/future-students/application-processes/"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hyperlink" Target="https://www.rrc.ca/academics/application-deadlines/" TargetMode="External"/><Relationship Id="rId5" Type="http://schemas.openxmlformats.org/officeDocument/2006/relationships/hyperlink" Target="https://www.rrc.ca/explore/" TargetMode="External"/><Relationship Id="rId4" Type="http://schemas.openxmlformats.org/officeDocument/2006/relationships/hyperlink" Target="https://ustboniface.ca/file/exigences-dadmission-des-programmes.pdf" TargetMode="External"/><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ouac.on.ca/guide/undergrad-guide/" TargetMode="External"/><Relationship Id="rId2" Type="http://schemas.openxmlformats.org/officeDocument/2006/relationships/hyperlink" Target="https://you.ubc.ca/applying-ubc/how-to-apply/personal-profile/" TargetMode="Externa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satsuite.collegeboard.org/sat"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umanitoba.ca/student-supports/accessibility" TargetMode="External"/><Relationship Id="rId13" Type="http://schemas.openxmlformats.org/officeDocument/2006/relationships/image" Target="../media/image49.jpeg"/><Relationship Id="rId3" Type="http://schemas.openxmlformats.org/officeDocument/2006/relationships/hyperlink" Target="https://umanitoba.ca/indigenous/student-experience" TargetMode="External"/><Relationship Id="rId7" Type="http://schemas.openxmlformats.org/officeDocument/2006/relationships/hyperlink" Target="https://www.uwinnipeg.ca/accessibility-services/" TargetMode="External"/><Relationship Id="rId12" Type="http://schemas.openxmlformats.org/officeDocument/2006/relationships/hyperlink" Target="https://www.rrc.ca/counselling/" TargetMode="External"/><Relationship Id="rId2" Type="http://schemas.openxmlformats.org/officeDocument/2006/relationships/hyperlink" Target="https://www.uwinnipeg.ca/issc/" TargetMode="External"/><Relationship Id="rId1" Type="http://schemas.openxmlformats.org/officeDocument/2006/relationships/slideLayout" Target="../slideLayouts/slideLayout7.xml"/><Relationship Id="rId6" Type="http://schemas.openxmlformats.org/officeDocument/2006/relationships/hyperlink" Target="https://www.rrc.ca/cni/" TargetMode="External"/><Relationship Id="rId11" Type="http://schemas.openxmlformats.org/officeDocument/2006/relationships/hyperlink" Target="https://umanitoba.ca/student-supports/student-health-and-wellness/student-counselling-centre-scc" TargetMode="External"/><Relationship Id="rId5" Type="http://schemas.openxmlformats.org/officeDocument/2006/relationships/hyperlink" Target="https://www.uwinnipeg.ca/irss/student-initiatives.html" TargetMode="External"/><Relationship Id="rId10" Type="http://schemas.openxmlformats.org/officeDocument/2006/relationships/hyperlink" Target="https://www.uwinnipeg.ca/student-wellness/counselling.html" TargetMode="External"/><Relationship Id="rId4" Type="http://schemas.openxmlformats.org/officeDocument/2006/relationships/hyperlink" Target="https://www.rrc.ca/indigenous/" TargetMode="External"/><Relationship Id="rId9" Type="http://schemas.openxmlformats.org/officeDocument/2006/relationships/hyperlink" Target="https://www.rrc.ca/accessibilit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uwinnipeg.ca/future-student/apply/ready-to-apply.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umanitoba.ca/explore/undergraduate-admissions/requirements/english-language-proficiency-requirements" TargetMode="External"/><Relationship Id="rId2" Type="http://schemas.openxmlformats.org/officeDocument/2006/relationships/hyperlink" Target="https://www.uwinnipeg.ca/future-student/international/lang-req.html" TargetMode="Externa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catalogue.rrc.ca/Information/ELR"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umanitoba.ca/explore/undergraduate-admissions/requirements/transfer-credit-information#advanced-placement-and-international-baccalaureate-students" TargetMode="External"/><Relationship Id="rId3" Type="http://schemas.openxmlformats.org/officeDocument/2006/relationships/diagramLayout" Target="../diagrams/layout2.xml"/><Relationship Id="rId7" Type="http://schemas.openxmlformats.org/officeDocument/2006/relationships/hyperlink" Target="https://www.uwinnipeg.ca/future-student/requirements/ap-and-ib-info.html"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hyperlink" Target="https://www.cmu.ca/docs/counsellors/IB-AP_Chart.pdf" TargetMode="External"/><Relationship Id="rId4" Type="http://schemas.openxmlformats.org/officeDocument/2006/relationships/diagramQuickStyle" Target="../diagrams/quickStyle2.xml"/><Relationship Id="rId9" Type="http://schemas.openxmlformats.org/officeDocument/2006/relationships/hyperlink" Target="https://ustboniface.ca/en/advanced-placemen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gov.mb.ca/aesi/apprenticeship/discover/mbtrades/index.html"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gov.mb.ca/aesi/apprenticeship/"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mbmesc.ca/wp-content/uploads/2025-intake-program-information.pdf" TargetMode="External"/><Relationship Id="rId2" Type="http://schemas.openxmlformats.org/officeDocument/2006/relationships/image" Target="../media/image62.jpeg"/><Relationship Id="rId1" Type="http://schemas.openxmlformats.org/officeDocument/2006/relationships/slideLayout" Target="../slideLayouts/slideLayout18.xml"/><Relationship Id="rId4" Type="http://schemas.openxmlformats.org/officeDocument/2006/relationships/hyperlink" Target="https://www.mbmesc.ca/wp-content/uploads/2025-intake-application-information-20250131.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s://futuresforward.ca/wp-content/uploads/2025/01/2025-Scholarship-Guide.pdf" TargetMode="External"/><Relationship Id="rId7" Type="http://schemas.openxmlformats.org/officeDocument/2006/relationships/hyperlink" Target="https://indspire.ca/" TargetMode="External"/><Relationship Id="rId2" Type="http://schemas.openxmlformats.org/officeDocument/2006/relationships/hyperlink" Target="https://www.winnipegsd.ca/page/9691/scholarships" TargetMode="External"/><Relationship Id="rId1" Type="http://schemas.openxmlformats.org/officeDocument/2006/relationships/slideLayout" Target="../slideLayouts/slideLayout7.xml"/><Relationship Id="rId6" Type="http://schemas.openxmlformats.org/officeDocument/2006/relationships/hyperlink" Target="https://yconic.com/" TargetMode="External"/><Relationship Id="rId5" Type="http://schemas.openxmlformats.org/officeDocument/2006/relationships/hyperlink" Target="https://www.scholarshipscanada.com/" TargetMode="External"/><Relationship Id="rId4" Type="http://schemas.openxmlformats.org/officeDocument/2006/relationships/hyperlink" Target="https://scholartree.ca/"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mitt.ca/financial-aid-and-awards/mitt-bursaries-scholarships-and-awards" TargetMode="External"/><Relationship Id="rId3" Type="http://schemas.openxmlformats.org/officeDocument/2006/relationships/hyperlink" Target="https://www.umanitoba.ca/sites/default/files/2021-10/40s-coursescholarship-list-100721.pdf" TargetMode="External"/><Relationship Id="rId7" Type="http://schemas.openxmlformats.org/officeDocument/2006/relationships/hyperlink" Target="https://www.cmu.ca/financial/scholarships/academic-scholarships" TargetMode="External"/><Relationship Id="rId2" Type="http://schemas.openxmlformats.org/officeDocument/2006/relationships/hyperlink" Target="https://umanitoba.ca/financial-aid-and-awards/entrance-awards" TargetMode="External"/><Relationship Id="rId1" Type="http://schemas.openxmlformats.org/officeDocument/2006/relationships/slideLayout" Target="../slideLayouts/slideLayout7.xml"/><Relationship Id="rId6" Type="http://schemas.openxmlformats.org/officeDocument/2006/relationships/hyperlink" Target="https://catalogue.rrc.ca/AvailableAwards.aspx" TargetMode="External"/><Relationship Id="rId5" Type="http://schemas.openxmlformats.org/officeDocument/2006/relationships/hyperlink" Target="https://ustboniface.ca/en/scholarships" TargetMode="External"/><Relationship Id="rId4" Type="http://schemas.openxmlformats.org/officeDocument/2006/relationships/hyperlink" Target="https://www.uwinnipeg.ca/awards/awards-bursaries-and-scholarships/entrance-awards.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www.edu.gov.mb.ca/msa/"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7.png"/><Relationship Id="rId4" Type="http://schemas.openxmlformats.org/officeDocument/2006/relationships/diagramLayout" Target="../diagrams/layout3.xml"/><Relationship Id="rId9" Type="http://schemas.openxmlformats.org/officeDocument/2006/relationships/hyperlink" Target="https://www.edu.gov.mb.ca/msa/pdfs/msa_presentation_general_public.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Visithttps:/www.futuresforward.ca/tuition-waivers" TargetMode="External"/><Relationship Id="rId2" Type="http://schemas.openxmlformats.org/officeDocument/2006/relationships/hyperlink" Target="https://futuresforward.ca/education/paying-for-post-secondary-school/" TargetMode="Externa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hyperlink" Target="https://www.mmf.mb.ca/metis-employment-training" TargetMode="External"/><Relationship Id="rId2" Type="http://schemas.openxmlformats.org/officeDocument/2006/relationships/hyperlink" Target="https://www.sac-isc.gc.ca/eng/1100100033682/1531933580211" TargetMode="Externa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hyperlink" Target="https://futuresforward.ca/wp-content/uploads/2024/01/2024-2025-Scholarship-Guide.pdf" TargetMode="External"/><Relationship Id="rId4" Type="http://schemas.openxmlformats.org/officeDocument/2006/relationships/hyperlink" Target="https://indspire.ca/programs/students/bursaries-scholarships/?utm_source=google&amp;utm_medium=grant&amp;utm_campaign=students&amp;gad_source=1&amp;gclid=EAIaIQobChMIgYPP3prziAMVl1n_AR1VKDQpEAAYASAAEgLRIPD_Bw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5" Type="http://schemas.openxmlformats.org/officeDocument/2006/relationships/hyperlink" Target="https://online.verdehorizonte.net/2015/05/" TargetMode="Externa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8" Type="http://schemas.openxmlformats.org/officeDocument/2006/relationships/hyperlink" Target="http://wwoof.net/" TargetMode="External"/><Relationship Id="rId3" Type="http://schemas.openxmlformats.org/officeDocument/2006/relationships/hyperlink" Target="http://www.swap.ca" TargetMode="External"/><Relationship Id="rId7" Type="http://schemas.openxmlformats.org/officeDocument/2006/relationships/hyperlink" Target="https://asse.com/" TargetMode="External"/><Relationship Id="rId2" Type="http://schemas.openxmlformats.org/officeDocument/2006/relationships/hyperlink" Target="https://www.volunteerforever.com/program/canada-world-youth/" TargetMode="External"/><Relationship Id="rId1" Type="http://schemas.openxmlformats.org/officeDocument/2006/relationships/slideLayout" Target="../slideLayouts/slideLayout7.xml"/><Relationship Id="rId6" Type="http://schemas.openxmlformats.org/officeDocument/2006/relationships/hyperlink" Target="http://www.globaltesol.com" TargetMode="External"/><Relationship Id="rId5" Type="http://schemas.openxmlformats.org/officeDocument/2006/relationships/hyperlink" Target="https://www.volunteerforever.com/program/volunteer-eco-students-abroad/" TargetMode="External"/><Relationship Id="rId10" Type="http://schemas.openxmlformats.org/officeDocument/2006/relationships/image" Target="../media/image74.jpeg"/><Relationship Id="rId4" Type="http://schemas.openxmlformats.org/officeDocument/2006/relationships/hyperlink" Target="http://www.myexplore.ca" TargetMode="External"/><Relationship Id="rId9" Type="http://schemas.openxmlformats.org/officeDocument/2006/relationships/hyperlink" Target="http://www.projects-abroad.ca"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customXml" Target="../ink/ink4.xml"/><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5E1CCE-4318-343B-C5CE-0E8B55FF0EFE}"/>
              </a:ext>
            </a:extLst>
          </p:cNvPr>
          <p:cNvSpPr>
            <a:spLocks noGrp="1"/>
          </p:cNvSpPr>
          <p:nvPr>
            <p:ph type="title"/>
          </p:nvPr>
        </p:nvSpPr>
        <p:spPr>
          <a:xfrm>
            <a:off x="7869517" y="1717137"/>
            <a:ext cx="3725986" cy="2388396"/>
          </a:xfrm>
        </p:spPr>
        <p:txBody>
          <a:bodyPr vert="horz" lIns="91440" tIns="45720" rIns="91440" bIns="45720" rtlCol="0" anchor="b">
            <a:normAutofit/>
          </a:bodyPr>
          <a:lstStyle/>
          <a:p>
            <a:pPr>
              <a:lnSpc>
                <a:spcPct val="90000"/>
              </a:lnSpc>
            </a:pPr>
            <a:r>
              <a:rPr lang="en-US" sz="3000" b="1" dirty="0">
                <a:solidFill>
                  <a:schemeClr val="tx1"/>
                </a:solidFill>
              </a:rPr>
              <a:t>CMMC</a:t>
            </a:r>
            <a:br>
              <a:rPr lang="en-US" sz="3000" b="1" dirty="0">
                <a:solidFill>
                  <a:schemeClr val="tx1"/>
                </a:solidFill>
              </a:rPr>
            </a:br>
            <a:r>
              <a:rPr lang="en-US" sz="3000" b="1" dirty="0">
                <a:solidFill>
                  <a:schemeClr val="tx1"/>
                </a:solidFill>
              </a:rPr>
              <a:t>Planning Beyond Graduation</a:t>
            </a:r>
            <a:br>
              <a:rPr lang="en-US" sz="3000" dirty="0"/>
            </a:br>
            <a:endParaRPr lang="en-US" sz="3000" dirty="0"/>
          </a:p>
        </p:txBody>
      </p:sp>
      <p:sp>
        <p:nvSpPr>
          <p:cNvPr id="7" name="Text Placeholder 6">
            <a:extLst>
              <a:ext uri="{FF2B5EF4-FFF2-40B4-BE49-F238E27FC236}">
                <a16:creationId xmlns:a16="http://schemas.microsoft.com/office/drawing/2014/main" id="{146A7125-55F1-A58C-4002-A86509D87E66}"/>
              </a:ext>
            </a:extLst>
          </p:cNvPr>
          <p:cNvSpPr>
            <a:spLocks noGrp="1"/>
          </p:cNvSpPr>
          <p:nvPr>
            <p:ph type="body" idx="1"/>
          </p:nvPr>
        </p:nvSpPr>
        <p:spPr>
          <a:xfrm>
            <a:off x="7999431" y="3657596"/>
            <a:ext cx="3092865" cy="1933463"/>
          </a:xfrm>
        </p:spPr>
        <p:txBody>
          <a:bodyPr vert="horz" lIns="91440" tIns="45720" rIns="91440" bIns="45720" rtlCol="0" anchor="t">
            <a:normAutofit/>
          </a:bodyPr>
          <a:lstStyle/>
          <a:p>
            <a:r>
              <a:rPr lang="en-US" sz="2100" dirty="0"/>
              <a:t>2025-2026</a:t>
            </a:r>
          </a:p>
        </p:txBody>
      </p:sp>
      <p:pic>
        <p:nvPicPr>
          <p:cNvPr id="63" name="Picture 62" descr="Back shot of a row of graduates">
            <a:extLst>
              <a:ext uri="{FF2B5EF4-FFF2-40B4-BE49-F238E27FC236}">
                <a16:creationId xmlns:a16="http://schemas.microsoft.com/office/drawing/2014/main" id="{46FDC9A5-6427-6F9C-8F5A-C15323599CD0}"/>
              </a:ext>
            </a:extLst>
          </p:cNvPr>
          <p:cNvPicPr>
            <a:picLocks noChangeAspect="1"/>
          </p:cNvPicPr>
          <p:nvPr/>
        </p:nvPicPr>
        <p:blipFill>
          <a:blip r:embed="rId3"/>
          <a:stretch>
            <a:fillRect/>
          </a:stretch>
        </p:blipFill>
        <p:spPr>
          <a:xfrm>
            <a:off x="1412683" y="1412041"/>
            <a:ext cx="5784083" cy="3855113"/>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alendar&#10;&#10;AI-generated content may be incorrect.">
            <a:extLst>
              <a:ext uri="{FF2B5EF4-FFF2-40B4-BE49-F238E27FC236}">
                <a16:creationId xmlns:a16="http://schemas.microsoft.com/office/drawing/2014/main" id="{9FBEF448-D34B-7C86-EBC6-FB88B956913F}"/>
              </a:ext>
            </a:extLst>
          </p:cNvPr>
          <p:cNvPicPr>
            <a:picLocks noChangeAspect="1"/>
          </p:cNvPicPr>
          <p:nvPr/>
        </p:nvPicPr>
        <p:blipFill>
          <a:blip r:embed="rId2"/>
          <a:stretch>
            <a:fillRect/>
          </a:stretch>
        </p:blipFill>
        <p:spPr>
          <a:xfrm>
            <a:off x="1644171" y="697413"/>
            <a:ext cx="8506999" cy="5661503"/>
          </a:xfrm>
          <a:prstGeom prst="rect">
            <a:avLst/>
          </a:prstGeom>
        </p:spPr>
      </p:pic>
    </p:spTree>
    <p:extLst>
      <p:ext uri="{BB962C8B-B14F-4D97-AF65-F5344CB8AC3E}">
        <p14:creationId xmlns:p14="http://schemas.microsoft.com/office/powerpoint/2010/main" val="316190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A3015016-0D49-A287-8A29-7F9A70744E91}"/>
              </a:ext>
            </a:extLst>
          </p:cNvPr>
          <p:cNvPicPr>
            <a:picLocks noChangeAspect="1"/>
          </p:cNvPicPr>
          <p:nvPr/>
        </p:nvPicPr>
        <p:blipFill>
          <a:blip r:embed="rId2"/>
          <a:stretch>
            <a:fillRect/>
          </a:stretch>
        </p:blipFill>
        <p:spPr>
          <a:xfrm>
            <a:off x="1538138" y="1284394"/>
            <a:ext cx="9210893" cy="4283066"/>
          </a:xfrm>
          <a:prstGeom prst="rect">
            <a:avLst/>
          </a:prstGeom>
        </p:spPr>
      </p:pic>
    </p:spTree>
    <p:extLst>
      <p:ext uri="{BB962C8B-B14F-4D97-AF65-F5344CB8AC3E}">
        <p14:creationId xmlns:p14="http://schemas.microsoft.com/office/powerpoint/2010/main" val="3943171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Content Placeholder 3" descr="A screenshot of a computer screen&#10;&#10;Description automatically generated">
            <a:extLst>
              <a:ext uri="{FF2B5EF4-FFF2-40B4-BE49-F238E27FC236}">
                <a16:creationId xmlns:a16="http://schemas.microsoft.com/office/drawing/2014/main" id="{D421B177-58DD-6150-0157-61A547B84285}"/>
              </a:ext>
            </a:extLst>
          </p:cNvPr>
          <p:cNvPicPr>
            <a:picLocks noGrp="1" noChangeAspect="1"/>
          </p:cNvPicPr>
          <p:nvPr>
            <p:ph idx="1"/>
          </p:nvPr>
        </p:nvPicPr>
        <p:blipFill>
          <a:blip r:embed="rId2"/>
          <a:stretch>
            <a:fillRect/>
          </a:stretch>
        </p:blipFill>
        <p:spPr>
          <a:xfrm>
            <a:off x="3509605" y="292356"/>
            <a:ext cx="4707241" cy="6267139"/>
          </a:xfrm>
          <a:prstGeom prst="rect">
            <a:avLst/>
          </a:prstGeom>
        </p:spPr>
      </p:pic>
    </p:spTree>
    <p:extLst>
      <p:ext uri="{BB962C8B-B14F-4D97-AF65-F5344CB8AC3E}">
        <p14:creationId xmlns:p14="http://schemas.microsoft.com/office/powerpoint/2010/main" val="246387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2831E5-E4D5-52C5-307E-609FAB038BE6}"/>
              </a:ext>
            </a:extLst>
          </p:cNvPr>
          <p:cNvSpPr txBox="1"/>
          <p:nvPr/>
        </p:nvSpPr>
        <p:spPr>
          <a:xfrm>
            <a:off x="868948" y="775368"/>
            <a:ext cx="1048351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dirty="0">
                <a:solidFill>
                  <a:srgbClr val="262626"/>
                </a:solidFill>
                <a:ea typeface="+mn-lt"/>
                <a:cs typeface="+mn-lt"/>
              </a:rPr>
              <a:t>Career Planning Resources:</a:t>
            </a:r>
            <a:endParaRPr lang="en-US" sz="3200" u="sng" dirty="0"/>
          </a:p>
          <a:p>
            <a:pPr algn="ctr"/>
            <a:endParaRPr lang="en-US" sz="3200" dirty="0">
              <a:solidFill>
                <a:srgbClr val="262626"/>
              </a:solidFill>
              <a:ea typeface="+mn-lt"/>
              <a:cs typeface="+mn-lt"/>
            </a:endParaRPr>
          </a:p>
          <a:p>
            <a:endParaRPr lang="en-US" sz="2400" b="1" dirty="0">
              <a:solidFill>
                <a:srgbClr val="262626"/>
              </a:solidFill>
              <a:ea typeface="+mn-lt"/>
              <a:cs typeface="+mn-lt"/>
            </a:endParaRPr>
          </a:p>
          <a:p>
            <a:r>
              <a:rPr lang="en-US" sz="2400" dirty="0">
                <a:solidFill>
                  <a:srgbClr val="86724D"/>
                </a:solidFill>
                <a:ea typeface="+mn-lt"/>
                <a:cs typeface="+mn-lt"/>
                <a:hlinkClick r:id="rId2"/>
              </a:rPr>
              <a:t>Career planning | Career Services | University of Manitoba (umanitoba.ca)</a:t>
            </a:r>
            <a:endParaRPr lang="en-US" dirty="0">
              <a:ea typeface="+mn-lt"/>
              <a:cs typeface="+mn-lt"/>
              <a:hlinkClick r:id="rId2"/>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br>
              <a:rPr lang="en-US" sz="2400" dirty="0">
                <a:ea typeface="+mn-lt"/>
                <a:cs typeface="+mn-lt"/>
              </a:rPr>
            </a:br>
            <a:endParaRPr lang="en-US" sz="2400">
              <a:solidFill>
                <a:srgbClr val="000000"/>
              </a:solidFill>
            </a:endParaRPr>
          </a:p>
        </p:txBody>
      </p:sp>
      <p:pic>
        <p:nvPicPr>
          <p:cNvPr id="3" name="Picture 2" descr="A group of blue rectangular buttons with white text&#10;&#10;Description automatically generated">
            <a:extLst>
              <a:ext uri="{FF2B5EF4-FFF2-40B4-BE49-F238E27FC236}">
                <a16:creationId xmlns:a16="http://schemas.microsoft.com/office/drawing/2014/main" id="{5DBE7A8B-82A6-1071-F3CB-6DCFFF298E8C}"/>
              </a:ext>
            </a:extLst>
          </p:cNvPr>
          <p:cNvPicPr>
            <a:picLocks noChangeAspect="1"/>
          </p:cNvPicPr>
          <p:nvPr/>
        </p:nvPicPr>
        <p:blipFill>
          <a:blip r:embed="rId3"/>
          <a:stretch>
            <a:fillRect/>
          </a:stretch>
        </p:blipFill>
        <p:spPr>
          <a:xfrm>
            <a:off x="3953773" y="2969463"/>
            <a:ext cx="4572000" cy="1695450"/>
          </a:xfrm>
          <a:prstGeom prst="rect">
            <a:avLst/>
          </a:prstGeom>
        </p:spPr>
      </p:pic>
    </p:spTree>
    <p:extLst>
      <p:ext uri="{BB962C8B-B14F-4D97-AF65-F5344CB8AC3E}">
        <p14:creationId xmlns:p14="http://schemas.microsoft.com/office/powerpoint/2010/main" val="35429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C2901-E49D-614D-F6DF-90E8135B76C7}"/>
              </a:ext>
            </a:extLst>
          </p:cNvPr>
          <p:cNvSpPr txBox="1"/>
          <p:nvPr/>
        </p:nvSpPr>
        <p:spPr>
          <a:xfrm>
            <a:off x="230313" y="98121"/>
            <a:ext cx="6954738" cy="6432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200" b="1">
              <a:solidFill>
                <a:srgbClr val="262626"/>
              </a:solidFill>
              <a:ea typeface="+mn-lt"/>
              <a:cs typeface="+mn-lt"/>
            </a:endParaRPr>
          </a:p>
          <a:p>
            <a:pPr algn="ctr"/>
            <a:r>
              <a:rPr lang="en-US" sz="3200" b="1" u="sng" dirty="0">
                <a:solidFill>
                  <a:srgbClr val="262626"/>
                </a:solidFill>
                <a:ea typeface="+mn-lt"/>
                <a:cs typeface="+mn-lt"/>
              </a:rPr>
              <a:t>Finding a Part or Full-Time Job</a:t>
            </a:r>
            <a:endParaRPr lang="en-US" sz="3200" b="1" u="sng" dirty="0"/>
          </a:p>
          <a:p>
            <a:r>
              <a:rPr lang="en-US" dirty="0">
                <a:solidFill>
                  <a:srgbClr val="262626"/>
                </a:solidFill>
                <a:ea typeface="+mn-lt"/>
                <a:cs typeface="+mn-lt"/>
              </a:rPr>
              <a:t>It’s always a good idea to look on specific company websites if you know where you want to work. Hand in resumes at places you want to work, and they will generally keep them on file until they are hiring again.</a:t>
            </a:r>
            <a:endParaRPr lang="en-US" dirty="0"/>
          </a:p>
          <a:p>
            <a:endParaRPr lang="en-US" dirty="0">
              <a:solidFill>
                <a:srgbClr val="262626"/>
              </a:solidFill>
              <a:ea typeface="+mn-lt"/>
              <a:cs typeface="+mn-lt"/>
            </a:endParaRPr>
          </a:p>
          <a:p>
            <a:r>
              <a:rPr lang="en-US" sz="2400" b="1" dirty="0">
                <a:ea typeface="+mn-lt"/>
                <a:cs typeface="+mn-lt"/>
              </a:rPr>
              <a:t>Check out: </a:t>
            </a:r>
            <a:endParaRPr lang="en-US" sz="2000" b="1" dirty="0">
              <a:solidFill>
                <a:srgbClr val="262626"/>
              </a:solidFill>
              <a:ea typeface="+mn-lt"/>
              <a:cs typeface="+mn-lt"/>
            </a:endParaRPr>
          </a:p>
          <a:p>
            <a:pPr marL="342900" indent="-342900">
              <a:buFont typeface="Arial"/>
              <a:buChar char="•"/>
            </a:pPr>
            <a:r>
              <a:rPr lang="en-US" dirty="0">
                <a:ea typeface="+mn-lt"/>
                <a:cs typeface="+mn-lt"/>
                <a:hlinkClick r:id="rId2">
                  <a:extLst>
                    <a:ext uri="{A12FA001-AC4F-418D-AE19-62706E023703}">
                      <ahyp:hlinkClr xmlns:ahyp="http://schemas.microsoft.com/office/drawing/2018/hyperlinkcolor" val="tx"/>
                    </a:ext>
                  </a:extLst>
                </a:hlinkClick>
              </a:rPr>
              <a:t>Youth and student employment - Canada.ca</a:t>
            </a:r>
            <a:endParaRPr lang="en-US" dirty="0">
              <a:ea typeface="+mn-lt"/>
              <a:cs typeface="+mn-lt"/>
            </a:endParaRPr>
          </a:p>
          <a:p>
            <a:pPr marL="342900" indent="-342900">
              <a:buFont typeface="Arial"/>
              <a:buChar char="•"/>
            </a:pPr>
            <a:r>
              <a:rPr lang="en-US" dirty="0">
                <a:ea typeface="+mn-lt"/>
                <a:cs typeface="+mn-lt"/>
                <a:hlinkClick r:id="rId3">
                  <a:extLst>
                    <a:ext uri="{A12FA001-AC4F-418D-AE19-62706E023703}">
                      <ahyp:hlinkClr xmlns:ahyp="http://schemas.microsoft.com/office/drawing/2018/hyperlinkcolor" val="tx"/>
                    </a:ext>
                  </a:extLst>
                </a:hlinkClick>
              </a:rPr>
              <a:t>Public Service Commission | Province of Manitoba | STEP Services (gov.mb.ca)</a:t>
            </a:r>
            <a:endParaRPr lang="en-US" dirty="0">
              <a:ea typeface="+mn-lt"/>
              <a:cs typeface="+mn-lt"/>
            </a:endParaRPr>
          </a:p>
          <a:p>
            <a:pPr marL="342900" indent="-342900">
              <a:buFont typeface="Arial"/>
              <a:buChar char="•"/>
            </a:pPr>
            <a:r>
              <a:rPr lang="en-US" dirty="0">
                <a:ea typeface="+mn-lt"/>
                <a:cs typeface="+mn-lt"/>
                <a:hlinkClick r:id="rId4">
                  <a:extLst>
                    <a:ext uri="{A12FA001-AC4F-418D-AE19-62706E023703}">
                      <ahyp:hlinkClr xmlns:ahyp="http://schemas.microsoft.com/office/drawing/2018/hyperlinkcolor" val="tx"/>
                    </a:ext>
                  </a:extLst>
                </a:hlinkClick>
              </a:rPr>
              <a:t>http://ca.indeed.com</a:t>
            </a:r>
            <a:r>
              <a:rPr lang="en-US" dirty="0">
                <a:ea typeface="+mn-lt"/>
                <a:cs typeface="+mn-lt"/>
              </a:rPr>
              <a:t> </a:t>
            </a:r>
            <a:endParaRPr lang="en-US">
              <a:ea typeface="+mn-lt"/>
              <a:cs typeface="+mn-lt"/>
              <a:hlinkClick r:id="" action="ppaction://noaction">
                <a:extLst>
                  <a:ext uri="{A12FA001-AC4F-418D-AE19-62706E023703}">
                    <ahyp:hlinkClr xmlns:ahyp="http://schemas.microsoft.com/office/drawing/2018/hyperlinkcolor" val="tx"/>
                  </a:ext>
                </a:extLst>
              </a:hlinkClick>
            </a:endParaRPr>
          </a:p>
          <a:p>
            <a:pPr marL="342900" indent="-342900">
              <a:buFont typeface="Arial"/>
              <a:buChar char="•"/>
            </a:pPr>
            <a:r>
              <a:rPr lang="en-US" dirty="0">
                <a:ea typeface="+mn-lt"/>
                <a:cs typeface="+mn-lt"/>
                <a:hlinkClick r:id="rId5">
                  <a:extLst>
                    <a:ext uri="{A12FA001-AC4F-418D-AE19-62706E023703}">
                      <ahyp:hlinkClr xmlns:ahyp="http://schemas.microsoft.com/office/drawing/2018/hyperlinkcolor" val="tx"/>
                    </a:ext>
                  </a:extLst>
                </a:hlinkClick>
              </a:rPr>
              <a:t>http://www.jobbank.gc.ca</a:t>
            </a:r>
            <a:r>
              <a:rPr lang="en-US" dirty="0">
                <a:ea typeface="+mn-lt"/>
                <a:cs typeface="+mn-lt"/>
              </a:rPr>
              <a:t> </a:t>
            </a:r>
          </a:p>
          <a:p>
            <a:pPr marL="342900" indent="-342900">
              <a:buFont typeface="Arial"/>
              <a:buChar char="•"/>
            </a:pPr>
            <a:r>
              <a:rPr lang="en-US" dirty="0">
                <a:highlight>
                  <a:srgbClr val="FFFF00"/>
                </a:highlight>
                <a:ea typeface="+mn-lt"/>
                <a:cs typeface="+mn-lt"/>
                <a:hlinkClick r:id="rId6">
                  <a:extLst>
                    <a:ext uri="{A12FA001-AC4F-418D-AE19-62706E023703}">
                      <ahyp:hlinkClr xmlns:ahyp="http://schemas.microsoft.com/office/drawing/2018/hyperlinkcolor" val="tx"/>
                    </a:ext>
                  </a:extLst>
                </a:hlinkClick>
              </a:rPr>
              <a:t>Home - Youth Employment Services (yesmb.ca)</a:t>
            </a:r>
            <a:endParaRPr lang="en-US">
              <a:highlight>
                <a:srgbClr val="FFFF00"/>
              </a:highlight>
            </a:endParaRPr>
          </a:p>
          <a:p>
            <a:endParaRPr lang="en-US" sz="2400" dirty="0">
              <a:solidFill>
                <a:srgbClr val="000000"/>
              </a:solidFill>
              <a:highlight>
                <a:srgbClr val="FFFF00"/>
              </a:highlight>
              <a:ea typeface="+mn-lt"/>
              <a:cs typeface="+mn-lt"/>
            </a:endParaRPr>
          </a:p>
          <a:p>
            <a:r>
              <a:rPr lang="en-US" dirty="0">
                <a:solidFill>
                  <a:srgbClr val="262626"/>
                </a:solidFill>
                <a:ea typeface="+mn-lt"/>
                <a:cs typeface="+mn-lt"/>
              </a:rPr>
              <a:t>*Hiring firms such as </a:t>
            </a:r>
          </a:p>
          <a:p>
            <a:r>
              <a:rPr lang="en-US" dirty="0">
                <a:solidFill>
                  <a:srgbClr val="262626"/>
                </a:solidFill>
                <a:ea typeface="+mn-lt"/>
                <a:cs typeface="+mn-lt"/>
                <a:hlinkClick r:id="rId7"/>
              </a:rPr>
              <a:t>Pinnacle Staffing Agency | Manitoba, Winnipeg Jobs | Executive Search</a:t>
            </a:r>
            <a:r>
              <a:rPr lang="en-US" dirty="0">
                <a:solidFill>
                  <a:srgbClr val="000000"/>
                </a:solidFill>
                <a:ea typeface="+mn-lt"/>
                <a:cs typeface="+mn-lt"/>
              </a:rPr>
              <a:t> can also help</a:t>
            </a:r>
            <a:endParaRPr lang="en-US" dirty="0"/>
          </a:p>
          <a:p>
            <a:endParaRPr lang="en-US" sz="2400">
              <a:solidFill>
                <a:srgbClr val="262626"/>
              </a:solidFill>
              <a:latin typeface="Garamond"/>
              <a:cs typeface="Arial"/>
            </a:endParaRPr>
          </a:p>
          <a:p>
            <a:endParaRPr lang="en-US" sz="2400">
              <a:solidFill>
                <a:srgbClr val="444444"/>
              </a:solidFill>
              <a:latin typeface="Garamond"/>
              <a:cs typeface="Arial"/>
            </a:endParaRPr>
          </a:p>
        </p:txBody>
      </p:sp>
      <p:pic>
        <p:nvPicPr>
          <p:cNvPr id="3" name="Picture 2" descr="A close-up of a document&#10;&#10;Description automatically generated">
            <a:extLst>
              <a:ext uri="{FF2B5EF4-FFF2-40B4-BE49-F238E27FC236}">
                <a16:creationId xmlns:a16="http://schemas.microsoft.com/office/drawing/2014/main" id="{5CC3A795-ABC8-7CDD-5CF5-438E26C5BCE5}"/>
              </a:ext>
            </a:extLst>
          </p:cNvPr>
          <p:cNvPicPr>
            <a:picLocks noChangeAspect="1"/>
          </p:cNvPicPr>
          <p:nvPr/>
        </p:nvPicPr>
        <p:blipFill>
          <a:blip r:embed="rId8"/>
          <a:stretch>
            <a:fillRect/>
          </a:stretch>
        </p:blipFill>
        <p:spPr>
          <a:xfrm>
            <a:off x="7488967" y="588218"/>
            <a:ext cx="4335587" cy="5824391"/>
          </a:xfrm>
          <a:prstGeom prst="rect">
            <a:avLst/>
          </a:prstGeom>
        </p:spPr>
      </p:pic>
    </p:spTree>
    <p:extLst>
      <p:ext uri="{BB962C8B-B14F-4D97-AF65-F5344CB8AC3E}">
        <p14:creationId xmlns:p14="http://schemas.microsoft.com/office/powerpoint/2010/main" val="420284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4416-B522-8376-9C83-DE50DCFDE6EE}"/>
              </a:ext>
            </a:extLst>
          </p:cNvPr>
          <p:cNvSpPr>
            <a:spLocks noGrp="1"/>
          </p:cNvSpPr>
          <p:nvPr>
            <p:ph type="ctrTitle"/>
          </p:nvPr>
        </p:nvSpPr>
        <p:spPr>
          <a:xfrm>
            <a:off x="6292811" y="133264"/>
            <a:ext cx="4538526" cy="2345264"/>
          </a:xfrm>
        </p:spPr>
        <p:txBody>
          <a:bodyPr>
            <a:normAutofit/>
          </a:bodyPr>
          <a:lstStyle/>
          <a:p>
            <a:r>
              <a:rPr lang="en-US"/>
              <a:t>COLLEGE &amp; UNIVERSITY</a:t>
            </a:r>
          </a:p>
        </p:txBody>
      </p:sp>
      <p:sp>
        <p:nvSpPr>
          <p:cNvPr id="3" name="Subtitle 2">
            <a:extLst>
              <a:ext uri="{FF2B5EF4-FFF2-40B4-BE49-F238E27FC236}">
                <a16:creationId xmlns:a16="http://schemas.microsoft.com/office/drawing/2014/main" id="{A12458C5-45E2-882B-06A6-9656AC2A17FC}"/>
              </a:ext>
            </a:extLst>
          </p:cNvPr>
          <p:cNvSpPr>
            <a:spLocks noGrp="1"/>
          </p:cNvSpPr>
          <p:nvPr>
            <p:ph type="subTitle" idx="1"/>
          </p:nvPr>
        </p:nvSpPr>
        <p:spPr>
          <a:xfrm>
            <a:off x="5447896" y="3630702"/>
            <a:ext cx="6038848" cy="2648551"/>
          </a:xfrm>
        </p:spPr>
        <p:txBody>
          <a:bodyPr>
            <a:normAutofit/>
          </a:bodyPr>
          <a:lstStyle/>
          <a:p>
            <a:r>
              <a:rPr lang="en-US" dirty="0"/>
              <a:t>Recommended Application Deadlines</a:t>
            </a:r>
          </a:p>
          <a:p>
            <a:pPr marL="285750" indent="-285750">
              <a:buFont typeface="Arial" charset="2"/>
              <a:buChar char="•"/>
            </a:pPr>
            <a:r>
              <a:rPr lang="en-US" dirty="0"/>
              <a:t>U of M, U of W, USB, CMU: </a:t>
            </a:r>
            <a:r>
              <a:rPr lang="en-US" dirty="0">
                <a:highlight>
                  <a:srgbClr val="FFFF00"/>
                </a:highlight>
              </a:rPr>
              <a:t>March 1st</a:t>
            </a:r>
          </a:p>
          <a:p>
            <a:pPr marL="742950" lvl="1" indent="-285750" algn="l">
              <a:buFont typeface="Courier New" charset="2"/>
              <a:buChar char="o"/>
            </a:pPr>
            <a:r>
              <a:rPr lang="en-US" cap="all" dirty="0">
                <a:solidFill>
                  <a:srgbClr val="EF53A5"/>
                </a:solidFill>
              </a:rPr>
              <a:t>U of M Faculty of Music: January 15th / U of M Leader of Tomorrow Scholarship: December 1st</a:t>
            </a:r>
          </a:p>
          <a:p>
            <a:pPr marL="285750" indent="-285750">
              <a:buFont typeface="Arial" charset="2"/>
              <a:buChar char="•"/>
            </a:pPr>
            <a:r>
              <a:rPr lang="en-US" dirty="0"/>
              <a:t>RRC/MITT : varies</a:t>
            </a:r>
          </a:p>
          <a:p>
            <a:pPr marL="285750" indent="-285750">
              <a:buFont typeface="Arial" charset="2"/>
              <a:buChar char="•"/>
            </a:pPr>
            <a:r>
              <a:rPr lang="en-US" dirty="0"/>
              <a:t>OUT-OF-PROVINCE: VARIES</a:t>
            </a:r>
          </a:p>
          <a:p>
            <a:endParaRPr lang="en-US" dirty="0"/>
          </a:p>
          <a:p>
            <a:endParaRPr lang="en-US" dirty="0"/>
          </a:p>
        </p:txBody>
      </p:sp>
      <p:pic>
        <p:nvPicPr>
          <p:cNvPr id="4" name="Picture 3" descr="A group of logos on a white background&#10;&#10;Description automatically generated">
            <a:extLst>
              <a:ext uri="{FF2B5EF4-FFF2-40B4-BE49-F238E27FC236}">
                <a16:creationId xmlns:a16="http://schemas.microsoft.com/office/drawing/2014/main" id="{DC3E1EB1-638A-7BBD-8E0D-8710F93D4163}"/>
              </a:ext>
            </a:extLst>
          </p:cNvPr>
          <p:cNvPicPr>
            <a:picLocks noChangeAspect="1"/>
          </p:cNvPicPr>
          <p:nvPr/>
        </p:nvPicPr>
        <p:blipFill rotWithShape="1">
          <a:blip r:embed="rId3"/>
          <a:srcRect b="34440"/>
          <a:stretch/>
        </p:blipFill>
        <p:spPr>
          <a:xfrm>
            <a:off x="1787203" y="1652602"/>
            <a:ext cx="3102095" cy="3552796"/>
          </a:xfrm>
          <a:prstGeom prst="rect">
            <a:avLst/>
          </a:prstGeom>
        </p:spPr>
      </p:pic>
      <p:sp>
        <p:nvSpPr>
          <p:cNvPr id="6" name="TextBox 5">
            <a:extLst>
              <a:ext uri="{FF2B5EF4-FFF2-40B4-BE49-F238E27FC236}">
                <a16:creationId xmlns:a16="http://schemas.microsoft.com/office/drawing/2014/main" id="{6E971536-7B90-15CF-30DA-8114AB19A2F3}"/>
              </a:ext>
            </a:extLst>
          </p:cNvPr>
          <p:cNvSpPr txBox="1"/>
          <p:nvPr/>
        </p:nvSpPr>
        <p:spPr>
          <a:xfrm>
            <a:off x="5073041" y="2620028"/>
            <a:ext cx="64091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University Entrance – You must have 5 40S/42S level classes. Phys Ed does NOT count towards the 5</a:t>
            </a:r>
          </a:p>
        </p:txBody>
      </p:sp>
    </p:spTree>
    <p:extLst>
      <p:ext uri="{BB962C8B-B14F-4D97-AF65-F5344CB8AC3E}">
        <p14:creationId xmlns:p14="http://schemas.microsoft.com/office/powerpoint/2010/main" val="718550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7141457" y="594448"/>
            <a:ext cx="4129455" cy="1691551"/>
          </a:xfrm>
        </p:spPr>
        <p:txBody>
          <a:bodyPr>
            <a:normAutofit/>
          </a:bodyPr>
          <a:lstStyle/>
          <a:p>
            <a:pPr>
              <a:lnSpc>
                <a:spcPct val="90000"/>
              </a:lnSpc>
            </a:pPr>
            <a:r>
              <a:rPr lang="en-US" sz="4100"/>
              <a:t>University of Manitoba</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361887" y="2555941"/>
            <a:ext cx="4529282" cy="1982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ts val="600"/>
              </a:spcAft>
            </a:pPr>
            <a:r>
              <a:rPr lang="en-US" sz="1900" b="1" dirty="0">
                <a:solidFill>
                  <a:srgbClr val="262626"/>
                </a:solidFill>
              </a:rPr>
              <a:t>Fall Open House: </a:t>
            </a:r>
            <a:r>
              <a:rPr lang="en-US" sz="1900" dirty="0">
                <a:solidFill>
                  <a:srgbClr val="262626"/>
                </a:solidFill>
              </a:rPr>
              <a:t>Oct. 28th, 2025</a:t>
            </a:r>
            <a:br>
              <a:rPr lang="en-US" sz="1900" dirty="0"/>
            </a:br>
            <a:r>
              <a:rPr lang="en-US" sz="1900" dirty="0">
                <a:solidFill>
                  <a:srgbClr val="262626"/>
                </a:solidFill>
              </a:rPr>
              <a:t>5:30 - 8:30 P.M. In Person </a:t>
            </a:r>
          </a:p>
          <a:p>
            <a:pPr>
              <a:spcBef>
                <a:spcPct val="20000"/>
              </a:spcBef>
              <a:spcAft>
                <a:spcPts val="600"/>
              </a:spcAft>
            </a:pPr>
            <a:r>
              <a:rPr lang="en-US" sz="1900" b="1" dirty="0">
                <a:solidFill>
                  <a:srgbClr val="262626"/>
                </a:solidFill>
              </a:rPr>
              <a:t>Fall Virtual Open House: </a:t>
            </a:r>
            <a:r>
              <a:rPr lang="en-US" sz="1900" dirty="0">
                <a:solidFill>
                  <a:srgbClr val="262626"/>
                </a:solidFill>
              </a:rPr>
              <a:t>Nov. 12th, 2025 3:00 - 8:00 PM</a:t>
            </a:r>
            <a:r>
              <a:rPr lang="en-US" sz="1900" b="1" dirty="0">
                <a:solidFill>
                  <a:srgbClr val="262626"/>
                </a:solidFill>
              </a:rPr>
              <a:t> </a:t>
            </a:r>
            <a:br>
              <a:rPr lang="en-US" sz="1900" dirty="0"/>
            </a:br>
            <a:br>
              <a:rPr lang="en-US" sz="1900" b="1" dirty="0"/>
            </a:br>
            <a:endParaRPr lang="en-US" sz="1900" dirty="0">
              <a:solidFill>
                <a:srgbClr val="262626"/>
              </a:solidFill>
            </a:endParaRPr>
          </a:p>
        </p:txBody>
      </p:sp>
      <p:sp>
        <p:nvSpPr>
          <p:cNvPr id="3" name="TextBox 2">
            <a:extLst>
              <a:ext uri="{FF2B5EF4-FFF2-40B4-BE49-F238E27FC236}">
                <a16:creationId xmlns:a16="http://schemas.microsoft.com/office/drawing/2014/main" id="{986CA42C-B004-DA63-2961-8518B608E813}"/>
              </a:ext>
            </a:extLst>
          </p:cNvPr>
          <p:cNvSpPr txBox="1"/>
          <p:nvPr/>
        </p:nvSpPr>
        <p:spPr>
          <a:xfrm>
            <a:off x="1223210" y="1256632"/>
            <a:ext cx="5684252" cy="41623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Content Placeholder 4" descr="A building with a flag on it&#10;&#10;Description automatically generated">
            <a:extLst>
              <a:ext uri="{FF2B5EF4-FFF2-40B4-BE49-F238E27FC236}">
                <a16:creationId xmlns:a16="http://schemas.microsoft.com/office/drawing/2014/main" id="{280E4EEF-3798-7390-74C6-1B2CB45B5F39}"/>
              </a:ext>
            </a:extLst>
          </p:cNvPr>
          <p:cNvPicPr>
            <a:picLocks noChangeAspect="1"/>
          </p:cNvPicPr>
          <p:nvPr/>
        </p:nvPicPr>
        <p:blipFill>
          <a:blip r:embed="rId3"/>
          <a:stretch>
            <a:fillRect/>
          </a:stretch>
        </p:blipFill>
        <p:spPr>
          <a:xfrm>
            <a:off x="868911" y="1575288"/>
            <a:ext cx="5680829" cy="4154849"/>
          </a:xfrm>
          <a:prstGeom prst="rect">
            <a:avLst/>
          </a:prstGeom>
        </p:spPr>
      </p:pic>
      <p:sp>
        <p:nvSpPr>
          <p:cNvPr id="5" name="TextBox 4">
            <a:extLst>
              <a:ext uri="{FF2B5EF4-FFF2-40B4-BE49-F238E27FC236}">
                <a16:creationId xmlns:a16="http://schemas.microsoft.com/office/drawing/2014/main" id="{57847D48-6DE0-0BDE-9373-7E6532D8688F}"/>
              </a:ext>
            </a:extLst>
          </p:cNvPr>
          <p:cNvSpPr txBox="1"/>
          <p:nvPr/>
        </p:nvSpPr>
        <p:spPr>
          <a:xfrm>
            <a:off x="7365304" y="424423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Open House | Explore UM | University of Manitoba</a:t>
            </a:r>
            <a:endParaRPr lang="en-US"/>
          </a:p>
        </p:txBody>
      </p:sp>
    </p:spTree>
    <p:extLst>
      <p:ext uri="{BB962C8B-B14F-4D97-AF65-F5344CB8AC3E}">
        <p14:creationId xmlns:p14="http://schemas.microsoft.com/office/powerpoint/2010/main" val="184857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1105615" y="594448"/>
            <a:ext cx="10165297" cy="1691551"/>
          </a:xfrm>
        </p:spPr>
        <p:txBody>
          <a:bodyPr>
            <a:normAutofit/>
          </a:bodyPr>
          <a:lstStyle/>
          <a:p>
            <a:pPr>
              <a:lnSpc>
                <a:spcPct val="90000"/>
              </a:lnSpc>
            </a:pPr>
            <a:r>
              <a:rPr lang="en-US" sz="4100" dirty="0"/>
              <a:t>University of Manitoba- Useful Websites</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94650" y="2365441"/>
            <a:ext cx="10096084" cy="3213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dirty="0">
                <a:latin typeface="Century Gothic"/>
                <a:cs typeface="Times New Roman"/>
              </a:rPr>
              <a:t>Admission Requirements (U1 and Direct Entry):</a:t>
            </a:r>
            <a:r>
              <a:rPr lang="en-CA" dirty="0">
                <a:latin typeface="Century Gothic"/>
                <a:cs typeface="Times New Roman"/>
              </a:rPr>
              <a:t> </a:t>
            </a:r>
            <a:r>
              <a:rPr lang="en-CA" dirty="0">
                <a:ea typeface="+mn-lt"/>
                <a:cs typeface="+mn-lt"/>
                <a:hlinkClick r:id="rId3"/>
              </a:rPr>
              <a:t>2025-um-viewbook.pdf</a:t>
            </a:r>
            <a:endParaRPr lang="en-CA">
              <a:latin typeface="Century Gothic"/>
              <a:cs typeface="Times New Roman"/>
            </a:endParaRPr>
          </a:p>
          <a:p>
            <a:endParaRPr lang="en-CA" dirty="0">
              <a:latin typeface="Century Gothic"/>
              <a:cs typeface="Times New Roman"/>
            </a:endParaRPr>
          </a:p>
          <a:p>
            <a:r>
              <a:rPr lang="en-CA" dirty="0">
                <a:latin typeface="Century Gothic"/>
                <a:cs typeface="Times New Roman"/>
              </a:rPr>
              <a:t>To get more information on direct entry and planning courses for your first year, please see the </a:t>
            </a:r>
            <a:r>
              <a:rPr lang="en-CA" b="1" u="sng" dirty="0">
                <a:latin typeface="Century Gothic"/>
                <a:cs typeface="Times New Roman"/>
              </a:rPr>
              <a:t>First Year Planning Guide</a:t>
            </a:r>
            <a:r>
              <a:rPr lang="en-CA" b="1" dirty="0">
                <a:latin typeface="Century Gothic"/>
                <a:cs typeface="Times New Roman"/>
              </a:rPr>
              <a:t>:</a:t>
            </a:r>
            <a:r>
              <a:rPr lang="en-CA" dirty="0">
                <a:latin typeface="Century Gothic"/>
                <a:cs typeface="Times New Roman"/>
              </a:rPr>
              <a:t> </a:t>
            </a:r>
            <a:r>
              <a:rPr lang="en-CA" dirty="0">
                <a:ea typeface="+mn-lt"/>
                <a:cs typeface="+mn-lt"/>
                <a:hlinkClick r:id="rId4"/>
              </a:rPr>
              <a:t>First Year Centre | University of Manitoba</a:t>
            </a:r>
            <a:endParaRPr lang="en-US"/>
          </a:p>
          <a:p>
            <a:endParaRPr lang="en-US" dirty="0"/>
          </a:p>
          <a:p>
            <a:endParaRPr lang="en-US" dirty="0"/>
          </a:p>
          <a:p>
            <a:r>
              <a:rPr lang="en-US" b="1" u="sng" dirty="0">
                <a:latin typeface="Century Gothic"/>
                <a:ea typeface="Calibri"/>
                <a:cs typeface="Calibri"/>
              </a:rPr>
              <a:t>Academic Course Guide </a:t>
            </a:r>
            <a:r>
              <a:rPr lang="en-US" dirty="0">
                <a:latin typeface="Century Gothic"/>
                <a:ea typeface="Calibri"/>
                <a:cs typeface="Calibri"/>
              </a:rPr>
              <a:t>(courses highlighted in </a:t>
            </a:r>
            <a:r>
              <a:rPr lang="en-US" dirty="0">
                <a:solidFill>
                  <a:srgbClr val="00B0F0"/>
                </a:solidFill>
                <a:latin typeface="Century Gothic"/>
                <a:ea typeface="Calibri"/>
                <a:cs typeface="Calibri"/>
              </a:rPr>
              <a:t>blue</a:t>
            </a:r>
            <a:r>
              <a:rPr lang="en-US" dirty="0">
                <a:latin typeface="Century Gothic"/>
                <a:ea typeface="Calibri"/>
                <a:cs typeface="Calibri"/>
              </a:rPr>
              <a:t> can be used for entrance scholarship consideration): </a:t>
            </a:r>
            <a:r>
              <a:rPr lang="en-US" dirty="0">
                <a:ea typeface="+mn-lt"/>
                <a:cs typeface="+mn-lt"/>
                <a:hlinkClick r:id="rId5"/>
              </a:rPr>
              <a:t>40s-coursescholarship-list-100721.pdf (umanitoba.ca)</a:t>
            </a:r>
            <a:endParaRPr lang="en-US" u="sng">
              <a:solidFill>
                <a:srgbClr val="0000FF"/>
              </a:solidFill>
              <a:latin typeface="Calibri"/>
              <a:ea typeface="Calibri"/>
              <a:cs typeface="Calibri"/>
            </a:endParaRPr>
          </a:p>
          <a:p>
            <a:pPr>
              <a:spcBef>
                <a:spcPct val="20000"/>
              </a:spcBef>
              <a:spcAft>
                <a:spcPts val="600"/>
              </a:spcAft>
            </a:pPr>
            <a:br>
              <a:rPr lang="en-US" sz="1900" b="1" dirty="0"/>
            </a:br>
            <a:r>
              <a:rPr lang="en-CA" b="1" u="sng" dirty="0">
                <a:solidFill>
                  <a:srgbClr val="000000"/>
                </a:solidFill>
              </a:rPr>
              <a:t>How to Apply: </a:t>
            </a:r>
            <a:r>
              <a:rPr lang="en-US" dirty="0">
                <a:solidFill>
                  <a:srgbClr val="000000"/>
                </a:solidFill>
                <a:hlinkClick r:id="rId6"/>
              </a:rPr>
              <a:t>https://umanitoba.ca/explore/undergraduate-admissions/learn-how-apply</a:t>
            </a:r>
            <a:endParaRPr lang="en-US" sz="1900" dirty="0">
              <a:solidFill>
                <a:srgbClr val="262626"/>
              </a:solidFill>
            </a:endParaRPr>
          </a:p>
        </p:txBody>
      </p:sp>
      <p:pic>
        <p:nvPicPr>
          <p:cNvPr id="5" name="Picture 4" descr="A white cover with blue text&#10;&#10;Description automatically generated">
            <a:extLst>
              <a:ext uri="{FF2B5EF4-FFF2-40B4-BE49-F238E27FC236}">
                <a16:creationId xmlns:a16="http://schemas.microsoft.com/office/drawing/2014/main" id="{A73F351B-BD06-71CC-0B05-2A0705517F80}"/>
              </a:ext>
            </a:extLst>
          </p:cNvPr>
          <p:cNvPicPr>
            <a:picLocks noChangeAspect="1"/>
          </p:cNvPicPr>
          <p:nvPr/>
        </p:nvPicPr>
        <p:blipFill>
          <a:blip r:embed="rId7"/>
          <a:stretch>
            <a:fillRect/>
          </a:stretch>
        </p:blipFill>
        <p:spPr>
          <a:xfrm>
            <a:off x="10163471" y="3998815"/>
            <a:ext cx="1834895" cy="2262034"/>
          </a:xfrm>
          <a:prstGeom prst="rect">
            <a:avLst/>
          </a:prstGeom>
        </p:spPr>
      </p:pic>
    </p:spTree>
    <p:extLst>
      <p:ext uri="{BB962C8B-B14F-4D97-AF65-F5344CB8AC3E}">
        <p14:creationId xmlns:p14="http://schemas.microsoft.com/office/powerpoint/2010/main" val="107014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7141457" y="594448"/>
            <a:ext cx="4129455" cy="1691551"/>
          </a:xfrm>
        </p:spPr>
        <p:txBody>
          <a:bodyPr>
            <a:normAutofit/>
          </a:bodyPr>
          <a:lstStyle/>
          <a:p>
            <a:pPr>
              <a:lnSpc>
                <a:spcPct val="90000"/>
              </a:lnSpc>
            </a:pPr>
            <a:r>
              <a:rPr lang="en-US" sz="4100" dirty="0"/>
              <a:t>University of Winnipeg</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361887" y="2555941"/>
            <a:ext cx="4330953" cy="21175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ts val="600"/>
              </a:spcAft>
            </a:pPr>
            <a:r>
              <a:rPr lang="en-US" sz="1900" b="1" dirty="0">
                <a:solidFill>
                  <a:srgbClr val="262626"/>
                </a:solidFill>
              </a:rPr>
              <a:t>Future Student Night:  </a:t>
            </a:r>
            <a:r>
              <a:rPr lang="en-US" sz="1900" dirty="0">
                <a:solidFill>
                  <a:srgbClr val="262626"/>
                </a:solidFill>
              </a:rPr>
              <a:t>November 25th, 2025, 5:30-8:30 P.M. </a:t>
            </a:r>
          </a:p>
          <a:p>
            <a:pPr>
              <a:spcBef>
                <a:spcPct val="20000"/>
              </a:spcBef>
              <a:spcAft>
                <a:spcPts val="600"/>
              </a:spcAft>
            </a:pPr>
            <a:r>
              <a:rPr lang="en-US" sz="1900" dirty="0"/>
              <a:t>Here is the link to register.</a:t>
            </a:r>
            <a:br>
              <a:rPr lang="en-US" sz="1900" dirty="0"/>
            </a:br>
            <a:r>
              <a:rPr lang="en-US" sz="1900" dirty="0">
                <a:ea typeface="+mn-lt"/>
                <a:cs typeface="+mn-lt"/>
                <a:hlinkClick r:id="rId3"/>
              </a:rPr>
              <a:t>Event Summary</a:t>
            </a:r>
            <a:endParaRPr lang="en-US" sz="1900" dirty="0">
              <a:solidFill>
                <a:srgbClr val="262626"/>
              </a:solidFill>
            </a:endParaRPr>
          </a:p>
          <a:p>
            <a:pPr>
              <a:spcBef>
                <a:spcPct val="20000"/>
              </a:spcBef>
              <a:spcAft>
                <a:spcPts val="600"/>
              </a:spcAft>
            </a:pPr>
            <a:br>
              <a:rPr lang="en-US" sz="1900" b="1" dirty="0"/>
            </a:br>
            <a:endParaRPr lang="en-US" sz="1900">
              <a:solidFill>
                <a:srgbClr val="262626"/>
              </a:solidFill>
            </a:endParaRPr>
          </a:p>
        </p:txBody>
      </p:sp>
      <p:pic>
        <p:nvPicPr>
          <p:cNvPr id="8" name="Picture Placeholder 6" descr="A large building with a lawn and trees&#10;&#10;Description automatically generated">
            <a:extLst>
              <a:ext uri="{FF2B5EF4-FFF2-40B4-BE49-F238E27FC236}">
                <a16:creationId xmlns:a16="http://schemas.microsoft.com/office/drawing/2014/main" id="{0295C656-3316-20C5-C7A8-06A2E63BAEAC}"/>
              </a:ext>
            </a:extLst>
          </p:cNvPr>
          <p:cNvPicPr>
            <a:picLocks noChangeAspect="1"/>
          </p:cNvPicPr>
          <p:nvPr/>
        </p:nvPicPr>
        <p:blipFill rotWithShape="1">
          <a:blip r:embed="rId4"/>
          <a:srcRect r="9295" b="-1"/>
          <a:stretch/>
        </p:blipFill>
        <p:spPr>
          <a:xfrm>
            <a:off x="1091083" y="1717466"/>
            <a:ext cx="5469466" cy="3998159"/>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099862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1105615" y="594448"/>
            <a:ext cx="10165297" cy="1691551"/>
          </a:xfrm>
        </p:spPr>
        <p:txBody>
          <a:bodyPr>
            <a:normAutofit/>
          </a:bodyPr>
          <a:lstStyle/>
          <a:p>
            <a:pPr>
              <a:lnSpc>
                <a:spcPct val="90000"/>
              </a:lnSpc>
            </a:pPr>
            <a:r>
              <a:rPr lang="en-US" sz="4100" dirty="0"/>
              <a:t>University of Winnipeg- Useful Websites</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30036" y="2562326"/>
            <a:ext cx="7128767" cy="4351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dirty="0">
                <a:latin typeface="Century Gothic"/>
                <a:cs typeface="Times New Roman"/>
              </a:rPr>
              <a:t>How to Apply (includes video tutorials):</a:t>
            </a:r>
            <a:r>
              <a:rPr lang="en-CA" dirty="0">
                <a:latin typeface="Century Gothic"/>
                <a:cs typeface="Times New Roman"/>
              </a:rPr>
              <a:t> </a:t>
            </a:r>
            <a:r>
              <a:rPr lang="en-CA" dirty="0">
                <a:ea typeface="+mn-lt"/>
                <a:cs typeface="+mn-lt"/>
                <a:hlinkClick r:id="rId3"/>
              </a:rPr>
              <a:t>Ready to Apply | Future Student | The University of Winnipeg (uwinnipeg.ca)</a:t>
            </a:r>
          </a:p>
          <a:p>
            <a:endParaRPr lang="en-US" dirty="0">
              <a:latin typeface="Century Gothic"/>
              <a:cs typeface="Times New Roman"/>
            </a:endParaRPr>
          </a:p>
          <a:p>
            <a:r>
              <a:rPr lang="en-CA" b="1" dirty="0">
                <a:latin typeface="Century Gothic"/>
                <a:cs typeface="Times New Roman"/>
              </a:rPr>
              <a:t>Academic Program Fact </a:t>
            </a:r>
            <a:r>
              <a:rPr lang="en-CA" b="1" dirty="0">
                <a:latin typeface="Century Gothic"/>
                <a:ea typeface="Calibri"/>
                <a:cs typeface="Times New Roman"/>
              </a:rPr>
              <a:t>Sheets (includes a description and which high school pre-requisites you may need to have):</a:t>
            </a:r>
            <a:r>
              <a:rPr lang="en-CA" b="1" u="sng" dirty="0">
                <a:latin typeface="Century Gothic"/>
                <a:ea typeface="Calibri"/>
                <a:cs typeface="Times New Roman"/>
              </a:rPr>
              <a:t> </a:t>
            </a:r>
            <a:r>
              <a:rPr lang="en-CA" dirty="0">
                <a:ea typeface="+mn-lt"/>
                <a:cs typeface="+mn-lt"/>
                <a:hlinkClick r:id="rId4"/>
              </a:rPr>
              <a:t>Factsheets | Factsheets | The University of Winnipeg (uwinnipeg.ca)</a:t>
            </a:r>
            <a:endParaRPr lang="en-US"/>
          </a:p>
          <a:p>
            <a:endParaRPr lang="en-US" dirty="0"/>
          </a:p>
          <a:p>
            <a:r>
              <a:rPr lang="en-US" b="1" dirty="0">
                <a:latin typeface="Century Gothic"/>
                <a:ea typeface="Calibri"/>
                <a:cs typeface="Calibri"/>
              </a:rPr>
              <a:t>Undergraduate Viewbook: </a:t>
            </a:r>
            <a:r>
              <a:rPr lang="en-US" dirty="0">
                <a:ea typeface="+mn-lt"/>
                <a:cs typeface="+mn-lt"/>
                <a:hlinkClick r:id="rId5"/>
              </a:rPr>
              <a:t>2025-2026 Undergrad Domestic Viewbook (uwinnipeg.ca)</a:t>
            </a:r>
            <a:endParaRPr lang="en-US" dirty="0">
              <a:solidFill>
                <a:srgbClr val="0000FF"/>
              </a:solidFill>
              <a:latin typeface="Calibri"/>
              <a:ea typeface="Calibri"/>
              <a:cs typeface="Calibri"/>
            </a:endParaRPr>
          </a:p>
          <a:p>
            <a:endParaRPr lang="en-US" dirty="0">
              <a:latin typeface="Century Gothic"/>
              <a:ea typeface="Calibri"/>
              <a:cs typeface="Calibri"/>
            </a:endParaRPr>
          </a:p>
          <a:p>
            <a:endParaRPr lang="en-US" sz="1900" dirty="0">
              <a:ea typeface="Calibri"/>
              <a:cs typeface="Calibri"/>
            </a:endParaRPr>
          </a:p>
          <a:p>
            <a:endParaRPr lang="en-US" dirty="0">
              <a:ea typeface="Calibri"/>
              <a:cs typeface="Calibri"/>
            </a:endParaRPr>
          </a:p>
          <a:p>
            <a:pPr>
              <a:spcBef>
                <a:spcPct val="20000"/>
              </a:spcBef>
              <a:spcAft>
                <a:spcPts val="600"/>
              </a:spcAft>
            </a:pPr>
            <a:br>
              <a:rPr lang="en-US" sz="1900" b="1" dirty="0"/>
            </a:br>
            <a:endParaRPr lang="en-US" sz="1900">
              <a:solidFill>
                <a:srgbClr val="262626"/>
              </a:solidFill>
            </a:endParaRPr>
          </a:p>
        </p:txBody>
      </p:sp>
      <p:pic>
        <p:nvPicPr>
          <p:cNvPr id="3" name="Picture 2" descr="A person in a red shirt&#10;&#10;Description automatically generated">
            <a:extLst>
              <a:ext uri="{FF2B5EF4-FFF2-40B4-BE49-F238E27FC236}">
                <a16:creationId xmlns:a16="http://schemas.microsoft.com/office/drawing/2014/main" id="{708A98B5-8CF2-2E70-6246-B85CB5F57EF6}"/>
              </a:ext>
            </a:extLst>
          </p:cNvPr>
          <p:cNvPicPr>
            <a:picLocks noChangeAspect="1"/>
          </p:cNvPicPr>
          <p:nvPr/>
        </p:nvPicPr>
        <p:blipFill>
          <a:blip r:embed="rId6"/>
          <a:stretch>
            <a:fillRect/>
          </a:stretch>
        </p:blipFill>
        <p:spPr>
          <a:xfrm>
            <a:off x="8554290" y="2287681"/>
            <a:ext cx="3133725" cy="4057650"/>
          </a:xfrm>
          <a:prstGeom prst="rect">
            <a:avLst/>
          </a:prstGeom>
        </p:spPr>
      </p:pic>
    </p:spTree>
    <p:extLst>
      <p:ext uri="{BB962C8B-B14F-4D97-AF65-F5344CB8AC3E}">
        <p14:creationId xmlns:p14="http://schemas.microsoft.com/office/powerpoint/2010/main" val="1418550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A4BBE-EFE8-16A2-B789-83C2CD7575C5}"/>
              </a:ext>
            </a:extLst>
          </p:cNvPr>
          <p:cNvSpPr txBox="1"/>
          <p:nvPr/>
        </p:nvSpPr>
        <p:spPr>
          <a:xfrm>
            <a:off x="626301" y="438410"/>
            <a:ext cx="846550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t>Important Dates:</a:t>
            </a:r>
          </a:p>
        </p:txBody>
      </p:sp>
      <p:sp>
        <p:nvSpPr>
          <p:cNvPr id="3" name="TextBox 2">
            <a:extLst>
              <a:ext uri="{FF2B5EF4-FFF2-40B4-BE49-F238E27FC236}">
                <a16:creationId xmlns:a16="http://schemas.microsoft.com/office/drawing/2014/main" id="{9F572DD0-180A-6CB3-0E4F-83223E377765}"/>
              </a:ext>
            </a:extLst>
          </p:cNvPr>
          <p:cNvSpPr txBox="1"/>
          <p:nvPr/>
        </p:nvSpPr>
        <p:spPr>
          <a:xfrm>
            <a:off x="623795" y="1240911"/>
            <a:ext cx="10741068" cy="31854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dirty="0"/>
              <a:t>June 23rd – Convocation – 4 set times</a:t>
            </a:r>
          </a:p>
          <a:p>
            <a:r>
              <a:rPr lang="en-US" sz="2500" b="1" dirty="0"/>
              <a:t>June 24th – Grad Dinner and Dance</a:t>
            </a:r>
          </a:p>
          <a:p>
            <a:endParaRPr lang="en-US" sz="2500" dirty="0"/>
          </a:p>
          <a:p>
            <a:r>
              <a:rPr lang="en-US" dirty="0"/>
              <a:t>December 1st – University Early Application – (Draw for $5000 U of M)</a:t>
            </a:r>
          </a:p>
          <a:p>
            <a:endParaRPr lang="en-US" dirty="0"/>
          </a:p>
          <a:p>
            <a:r>
              <a:rPr lang="en-US" dirty="0"/>
              <a:t>March 1st – Post Secondary Applications  – Deadline for Entrance scholarships</a:t>
            </a:r>
          </a:p>
          <a:p>
            <a:endParaRPr lang="en-US" dirty="0"/>
          </a:p>
          <a:p>
            <a:r>
              <a:rPr lang="en-US" dirty="0"/>
              <a:t>March 1st – Deadline for </a:t>
            </a:r>
            <a:r>
              <a:rPr lang="en-US" b="1" dirty="0"/>
              <a:t>Forms for Internal Scholarships &amp; Awards </a:t>
            </a:r>
          </a:p>
          <a:p>
            <a:endParaRPr lang="en-US" dirty="0"/>
          </a:p>
          <a:p>
            <a:endParaRPr lang="en-US" dirty="0"/>
          </a:p>
        </p:txBody>
      </p:sp>
      <p:sp>
        <p:nvSpPr>
          <p:cNvPr id="5" name="TextBox 4">
            <a:extLst>
              <a:ext uri="{FF2B5EF4-FFF2-40B4-BE49-F238E27FC236}">
                <a16:creationId xmlns:a16="http://schemas.microsoft.com/office/drawing/2014/main" id="{1099BDEA-D390-E8C6-B9AA-D7314981F439}"/>
              </a:ext>
            </a:extLst>
          </p:cNvPr>
          <p:cNvSpPr txBox="1"/>
          <p:nvPr/>
        </p:nvSpPr>
        <p:spPr>
          <a:xfrm>
            <a:off x="1488510" y="4432126"/>
            <a:ext cx="4110624" cy="1438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900" b="1" dirty="0">
                <a:solidFill>
                  <a:srgbClr val="262626"/>
                </a:solidFill>
                <a:cs typeface="Segoe UI"/>
              </a:rPr>
              <a:t>U of Manitoba</a:t>
            </a:r>
          </a:p>
          <a:p>
            <a:pPr>
              <a:lnSpc>
                <a:spcPts val="2100"/>
              </a:lnSpc>
            </a:pPr>
            <a:r>
              <a:rPr lang="en-US" sz="1900" b="1" dirty="0">
                <a:solidFill>
                  <a:srgbClr val="262626"/>
                </a:solidFill>
                <a:cs typeface="Segoe UI"/>
              </a:rPr>
              <a:t>Fall Open House: </a:t>
            </a:r>
            <a:r>
              <a:rPr lang="en-US" sz="1900" dirty="0">
                <a:solidFill>
                  <a:srgbClr val="262626"/>
                </a:solidFill>
                <a:cs typeface="Segoe UI"/>
              </a:rPr>
              <a:t>Oct. 28th, 2025</a:t>
            </a:r>
            <a:r>
              <a:rPr lang="en-US" sz="1900" dirty="0">
                <a:cs typeface="Segoe UI"/>
              </a:rPr>
              <a:t>​</a:t>
            </a:r>
            <a:br>
              <a:rPr lang="en-US" sz="1900" dirty="0">
                <a:cs typeface="Segoe UI"/>
              </a:rPr>
            </a:br>
            <a:r>
              <a:rPr lang="en-US" sz="1900" dirty="0">
                <a:solidFill>
                  <a:srgbClr val="262626"/>
                </a:solidFill>
                <a:cs typeface="Segoe UI"/>
              </a:rPr>
              <a:t>5:30 - 8:30 P.M. In Person </a:t>
            </a:r>
            <a:r>
              <a:rPr lang="en-US" sz="1900" dirty="0">
                <a:cs typeface="Segoe UI"/>
              </a:rPr>
              <a:t>​</a:t>
            </a:r>
            <a:endParaRPr lang="en-US" dirty="0"/>
          </a:p>
          <a:p>
            <a:pPr>
              <a:lnSpc>
                <a:spcPts val="2100"/>
              </a:lnSpc>
            </a:pPr>
            <a:r>
              <a:rPr lang="en-US" sz="1900" b="1" dirty="0">
                <a:solidFill>
                  <a:srgbClr val="262626"/>
                </a:solidFill>
                <a:cs typeface="Segoe UI"/>
              </a:rPr>
              <a:t>Fall Virtual Open House: </a:t>
            </a:r>
            <a:r>
              <a:rPr lang="en-US" sz="1900" dirty="0">
                <a:solidFill>
                  <a:srgbClr val="262626"/>
                </a:solidFill>
                <a:cs typeface="Segoe UI"/>
              </a:rPr>
              <a:t>Nov. 12th, 2025 3:00 - 8:00 PM</a:t>
            </a:r>
            <a:r>
              <a:rPr lang="en-US" sz="1900" b="1" dirty="0">
                <a:solidFill>
                  <a:srgbClr val="262626"/>
                </a:solidFill>
                <a:cs typeface="Segoe UI"/>
              </a:rPr>
              <a:t> </a:t>
            </a:r>
          </a:p>
        </p:txBody>
      </p:sp>
      <p:sp>
        <p:nvSpPr>
          <p:cNvPr id="8" name="TextBox 7">
            <a:extLst>
              <a:ext uri="{FF2B5EF4-FFF2-40B4-BE49-F238E27FC236}">
                <a16:creationId xmlns:a16="http://schemas.microsoft.com/office/drawing/2014/main" id="{3C7CB2B8-DA59-A773-1730-BA9FB553F1E1}"/>
              </a:ext>
            </a:extLst>
          </p:cNvPr>
          <p:cNvSpPr txBox="1"/>
          <p:nvPr/>
        </p:nvSpPr>
        <p:spPr>
          <a:xfrm>
            <a:off x="6352784" y="4432126"/>
            <a:ext cx="274320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dirty="0">
                <a:solidFill>
                  <a:srgbClr val="262626"/>
                </a:solidFill>
              </a:rPr>
              <a:t>U of Winnipeg</a:t>
            </a:r>
          </a:p>
          <a:p>
            <a:r>
              <a:rPr lang="en-US" sz="1900" b="1" dirty="0">
                <a:solidFill>
                  <a:srgbClr val="262626"/>
                </a:solidFill>
              </a:rPr>
              <a:t>Future Student Night: </a:t>
            </a:r>
            <a:r>
              <a:rPr lang="en-US" sz="1900" dirty="0">
                <a:solidFill>
                  <a:srgbClr val="262626"/>
                </a:solidFill>
              </a:rPr>
              <a:t>November 25th, 2025, 5:30-8:30 P.M.</a:t>
            </a:r>
            <a:endParaRPr lang="en-US" dirty="0"/>
          </a:p>
        </p:txBody>
      </p:sp>
    </p:spTree>
    <p:extLst>
      <p:ext uri="{BB962C8B-B14F-4D97-AF65-F5344CB8AC3E}">
        <p14:creationId xmlns:p14="http://schemas.microsoft.com/office/powerpoint/2010/main" val="2005834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4DDA-621C-5340-0FDF-3278C27B02C5}"/>
              </a:ext>
            </a:extLst>
          </p:cNvPr>
          <p:cNvSpPr>
            <a:spLocks noGrp="1"/>
          </p:cNvSpPr>
          <p:nvPr>
            <p:ph type="title"/>
          </p:nvPr>
        </p:nvSpPr>
        <p:spPr>
          <a:xfrm>
            <a:off x="1154954" y="973668"/>
            <a:ext cx="8761413" cy="706964"/>
          </a:xfrm>
        </p:spPr>
        <p:txBody>
          <a:bodyPr>
            <a:normAutofit/>
          </a:bodyPr>
          <a:lstStyle/>
          <a:p>
            <a:r>
              <a:rPr lang="en-US">
                <a:solidFill>
                  <a:srgbClr val="EBEBEB"/>
                </a:solidFill>
              </a:rPr>
              <a:t>CMU (Canadian Mennonite University)</a:t>
            </a:r>
          </a:p>
        </p:txBody>
      </p:sp>
      <p:pic>
        <p:nvPicPr>
          <p:cNvPr id="5" name="Picture 4">
            <a:extLst>
              <a:ext uri="{FF2B5EF4-FFF2-40B4-BE49-F238E27FC236}">
                <a16:creationId xmlns:a16="http://schemas.microsoft.com/office/drawing/2014/main" id="{168F5CA3-A217-4B32-646C-08EFC33418C3}"/>
              </a:ext>
            </a:extLst>
          </p:cNvPr>
          <p:cNvPicPr>
            <a:picLocks noChangeAspect="1"/>
          </p:cNvPicPr>
          <p:nvPr/>
        </p:nvPicPr>
        <p:blipFill>
          <a:blip r:embed="rId2"/>
          <a:stretch>
            <a:fillRect/>
          </a:stretch>
        </p:blipFill>
        <p:spPr>
          <a:xfrm>
            <a:off x="1151467" y="3205232"/>
            <a:ext cx="4345024" cy="2208600"/>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E7B532EE-BC3C-35D0-3624-2BA7E3A8B971}"/>
              </a:ext>
            </a:extLst>
          </p:cNvPr>
          <p:cNvSpPr>
            <a:spLocks noGrp="1"/>
          </p:cNvSpPr>
          <p:nvPr>
            <p:ph idx="1"/>
          </p:nvPr>
        </p:nvSpPr>
        <p:spPr>
          <a:xfrm>
            <a:off x="5980954" y="2603500"/>
            <a:ext cx="5211979" cy="3416300"/>
          </a:xfrm>
        </p:spPr>
        <p:txBody>
          <a:bodyPr anchor="ctr">
            <a:normAutofit lnSpcReduction="10000"/>
          </a:bodyPr>
          <a:lstStyle/>
          <a:p>
            <a:pPr marL="0" indent="0">
              <a:spcBef>
                <a:spcPct val="20000"/>
              </a:spcBef>
              <a:spcAft>
                <a:spcPts val="600"/>
              </a:spcAft>
              <a:buNone/>
            </a:pPr>
            <a:r>
              <a:rPr lang="en-US" b="1" i="0" dirty="0">
                <a:solidFill>
                  <a:srgbClr val="121212"/>
                </a:solidFill>
                <a:effectLst/>
                <a:highlight>
                  <a:srgbClr val="FFFFFF"/>
                </a:highlight>
                <a:latin typeface="PT Sans"/>
              </a:rPr>
              <a:t>Thursday, February </a:t>
            </a:r>
            <a:r>
              <a:rPr lang="en-US" b="1" dirty="0">
                <a:solidFill>
                  <a:srgbClr val="121212"/>
                </a:solidFill>
                <a:highlight>
                  <a:srgbClr val="FFFFFF"/>
                </a:highlight>
                <a:latin typeface="PT Sans"/>
              </a:rPr>
              <a:t>19</a:t>
            </a:r>
            <a:r>
              <a:rPr lang="en-US" b="1" i="0" dirty="0">
                <a:solidFill>
                  <a:srgbClr val="121212"/>
                </a:solidFill>
                <a:effectLst/>
                <a:highlight>
                  <a:srgbClr val="FFFFFF"/>
                </a:highlight>
                <a:latin typeface="PT Sans"/>
              </a:rPr>
              <a:t>, </a:t>
            </a:r>
            <a:r>
              <a:rPr lang="en-US" b="1" dirty="0">
                <a:solidFill>
                  <a:srgbClr val="121212"/>
                </a:solidFill>
                <a:highlight>
                  <a:srgbClr val="FFFFFF"/>
                </a:highlight>
                <a:latin typeface="PT Sans"/>
              </a:rPr>
              <a:t>2026</a:t>
            </a:r>
            <a:r>
              <a:rPr lang="en-US" b="1" i="0" dirty="0">
                <a:solidFill>
                  <a:srgbClr val="121212"/>
                </a:solidFill>
                <a:effectLst/>
                <a:highlight>
                  <a:srgbClr val="FFFFFF"/>
                </a:highlight>
                <a:latin typeface="PT Sans"/>
              </a:rPr>
              <a:t> starting at </a:t>
            </a:r>
            <a:r>
              <a:rPr lang="en-US" b="1" dirty="0">
                <a:solidFill>
                  <a:srgbClr val="121212"/>
                </a:solidFill>
                <a:highlight>
                  <a:srgbClr val="FFFFFF"/>
                </a:highlight>
                <a:latin typeface="PT Sans"/>
              </a:rPr>
              <a:t>5:00</a:t>
            </a:r>
            <a:r>
              <a:rPr lang="en-US" b="1" i="0" dirty="0">
                <a:solidFill>
                  <a:srgbClr val="121212"/>
                </a:solidFill>
                <a:effectLst/>
                <a:highlight>
                  <a:srgbClr val="FFFFFF"/>
                </a:highlight>
                <a:latin typeface="PT Sans"/>
              </a:rPr>
              <a:t> PM</a:t>
            </a:r>
            <a:r>
              <a:rPr lang="en-US" b="0" i="0" dirty="0">
                <a:solidFill>
                  <a:srgbClr val="121212"/>
                </a:solidFill>
                <a:effectLst/>
                <a:highlight>
                  <a:srgbClr val="FFFFFF"/>
                </a:highlight>
                <a:latin typeface="PT Sans"/>
              </a:rPr>
              <a:t>. No registration required but encouraged! </a:t>
            </a:r>
            <a:r>
              <a:rPr lang="en-US" b="0" i="1" dirty="0">
                <a:solidFill>
                  <a:srgbClr val="121212"/>
                </a:solidFill>
                <a:effectLst/>
                <a:highlight>
                  <a:srgbClr val="FFFFFF"/>
                </a:highlight>
                <a:latin typeface="PT Sans"/>
              </a:rPr>
              <a:t>Registration coming soon.</a:t>
            </a:r>
          </a:p>
          <a:p>
            <a:pPr>
              <a:buFont typeface="Wingdings 3"/>
              <a:buChar char=""/>
            </a:pPr>
            <a:r>
              <a:rPr lang="en-US" b="1" i="0" dirty="0">
                <a:solidFill>
                  <a:srgbClr val="121212"/>
                </a:solidFill>
                <a:effectLst/>
                <a:latin typeface="PT Sans"/>
              </a:rPr>
              <a:t>November </a:t>
            </a:r>
            <a:r>
              <a:rPr lang="en-US" b="1" dirty="0">
                <a:solidFill>
                  <a:srgbClr val="121212"/>
                </a:solidFill>
                <a:latin typeface="PT Sans"/>
              </a:rPr>
              <a:t>20–22</a:t>
            </a:r>
            <a:r>
              <a:rPr lang="en-US" b="1" i="0" dirty="0">
                <a:solidFill>
                  <a:srgbClr val="121212"/>
                </a:solidFill>
                <a:effectLst/>
                <a:latin typeface="PT Sans"/>
              </a:rPr>
              <a:t>, </a:t>
            </a:r>
            <a:r>
              <a:rPr lang="en-US" b="1" dirty="0">
                <a:solidFill>
                  <a:srgbClr val="121212"/>
                </a:solidFill>
                <a:latin typeface="PT Sans"/>
              </a:rPr>
              <a:t>2025 | 7:00 PM Thursday – 2:00 PM Saturday</a:t>
            </a:r>
            <a:endParaRPr lang="en-US" dirty="0"/>
          </a:p>
          <a:p>
            <a:pPr>
              <a:buFont typeface="Wingdings 3"/>
              <a:buChar char=""/>
            </a:pPr>
            <a:r>
              <a:rPr lang="en-US" b="1" dirty="0">
                <a:solidFill>
                  <a:srgbClr val="121212"/>
                </a:solidFill>
                <a:latin typeface="PT Sans"/>
              </a:rPr>
              <a:t>March 26–28</a:t>
            </a:r>
            <a:r>
              <a:rPr lang="en-US" b="1" i="0" dirty="0">
                <a:solidFill>
                  <a:srgbClr val="121212"/>
                </a:solidFill>
                <a:effectLst/>
                <a:latin typeface="PT Sans"/>
              </a:rPr>
              <a:t>, </a:t>
            </a:r>
            <a:r>
              <a:rPr lang="en-US" b="1" dirty="0">
                <a:solidFill>
                  <a:srgbClr val="121212"/>
                </a:solidFill>
                <a:latin typeface="PT Sans"/>
              </a:rPr>
              <a:t>2026 | 7:00 PM Thursday – 2:00 PM Saturday</a:t>
            </a:r>
            <a:endParaRPr lang="en-US" dirty="0"/>
          </a:p>
          <a:p>
            <a:pPr>
              <a:buFont typeface="Arial" panose="020B0604020202020204" pitchFamily="34" charset="0"/>
              <a:buChar char="•"/>
            </a:pPr>
            <a:r>
              <a:rPr lang="en-US" dirty="0">
                <a:solidFill>
                  <a:srgbClr val="121212"/>
                </a:solidFill>
                <a:ea typeface="+mn-lt"/>
                <a:cs typeface="+mn-lt"/>
                <a:hlinkClick r:id="rId3"/>
              </a:rPr>
              <a:t>Discover Days | Experience Our Campus | CMU</a:t>
            </a:r>
            <a:endParaRPr lang="en-US" dirty="0">
              <a:solidFill>
                <a:srgbClr val="121212"/>
              </a:solidFill>
              <a:effectLst/>
              <a:latin typeface="PT Sans"/>
            </a:endParaRPr>
          </a:p>
          <a:p>
            <a:pPr>
              <a:buFont typeface="Arial" panose="020B0604020202020204" pitchFamily="34" charset="0"/>
              <a:buChar char="•"/>
            </a:pPr>
            <a:r>
              <a:rPr lang="en-US" dirty="0">
                <a:solidFill>
                  <a:srgbClr val="121212"/>
                </a:solidFill>
              </a:rPr>
              <a:t>NOTE: New! </a:t>
            </a:r>
            <a:r>
              <a:rPr lang="en-US" dirty="0" err="1">
                <a:solidFill>
                  <a:srgbClr val="121212"/>
                </a:solidFill>
              </a:rPr>
              <a:t>B.Ed</a:t>
            </a:r>
            <a:r>
              <a:rPr lang="en-US" dirty="0">
                <a:solidFill>
                  <a:srgbClr val="121212"/>
                </a:solidFill>
              </a:rPr>
              <a:t> – Education Program</a:t>
            </a:r>
          </a:p>
          <a:p>
            <a:pPr marL="0" indent="0">
              <a:spcBef>
                <a:spcPct val="20000"/>
              </a:spcBef>
              <a:spcAft>
                <a:spcPts val="600"/>
              </a:spcAft>
              <a:buNone/>
            </a:pPr>
            <a:endParaRPr lang="en-US"/>
          </a:p>
        </p:txBody>
      </p:sp>
    </p:spTree>
    <p:extLst>
      <p:ext uri="{BB962C8B-B14F-4D97-AF65-F5344CB8AC3E}">
        <p14:creationId xmlns:p14="http://schemas.microsoft.com/office/powerpoint/2010/main" val="160597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1105615" y="594448"/>
            <a:ext cx="10165297" cy="1691551"/>
          </a:xfrm>
        </p:spPr>
        <p:txBody>
          <a:bodyPr>
            <a:normAutofit/>
          </a:bodyPr>
          <a:lstStyle/>
          <a:p>
            <a:pPr>
              <a:lnSpc>
                <a:spcPct val="90000"/>
              </a:lnSpc>
            </a:pPr>
            <a:r>
              <a:rPr lang="en-US" sz="4100"/>
              <a:t>CMU – Useful Websites</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30036" y="2562326"/>
            <a:ext cx="7128767" cy="3782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a:latin typeface="Century Gothic"/>
                <a:cs typeface="Times New Roman"/>
              </a:rPr>
              <a:t>How to Apply (includes virtual campus tour):</a:t>
            </a:r>
            <a:r>
              <a:rPr lang="en-US">
                <a:hlinkClick r:id="rId3"/>
              </a:rPr>
              <a:t>CMU Undergraduate Admissions | CMU</a:t>
            </a:r>
            <a:endParaRPr lang="en-US"/>
          </a:p>
          <a:p>
            <a:endParaRPr lang="en-US">
              <a:latin typeface="Century Gothic"/>
              <a:cs typeface="Times New Roman"/>
            </a:endParaRPr>
          </a:p>
          <a:p>
            <a:r>
              <a:rPr lang="en-CA" b="1">
                <a:latin typeface="Century Gothic"/>
                <a:cs typeface="Times New Roman"/>
              </a:rPr>
              <a:t>Academic Program Overview </a:t>
            </a:r>
            <a:r>
              <a:rPr lang="en-CA" b="1">
                <a:latin typeface="Century Gothic"/>
                <a:ea typeface="Calibri"/>
                <a:cs typeface="Times New Roman"/>
              </a:rPr>
              <a:t>(includes a description and which high school pre-requisites you may need to have):</a:t>
            </a:r>
            <a:r>
              <a:rPr lang="en-CA" b="1" u="sng">
                <a:latin typeface="Century Gothic"/>
                <a:ea typeface="Calibri"/>
                <a:cs typeface="Times New Roman"/>
              </a:rPr>
              <a:t> </a:t>
            </a:r>
            <a:r>
              <a:rPr lang="en-US">
                <a:hlinkClick r:id="rId4"/>
              </a:rPr>
              <a:t>Undergraduate Programs in Winnipeg, Manitoba | Academic Studies | CMU</a:t>
            </a:r>
            <a:endParaRPr lang="en-US"/>
          </a:p>
          <a:p>
            <a:endParaRPr lang="en-US"/>
          </a:p>
          <a:p>
            <a:r>
              <a:rPr lang="en-US" b="1">
                <a:latin typeface="Century Gothic"/>
                <a:ea typeface="Calibri"/>
                <a:cs typeface="Calibri"/>
              </a:rPr>
              <a:t>Undergraduate </a:t>
            </a:r>
            <a:r>
              <a:rPr lang="en-US" b="1" err="1">
                <a:latin typeface="Century Gothic"/>
                <a:ea typeface="Calibri"/>
                <a:cs typeface="Calibri"/>
              </a:rPr>
              <a:t>Viewbook:</a:t>
            </a:r>
            <a:r>
              <a:rPr lang="en-US" err="1">
                <a:hlinkClick r:id="rId5"/>
              </a:rPr>
              <a:t>Viewbook</a:t>
            </a:r>
            <a:r>
              <a:rPr lang="en-US">
                <a:hlinkClick r:id="rId5"/>
              </a:rPr>
              <a:t> | Admissions | CMU</a:t>
            </a:r>
            <a:endParaRPr lang="en-US"/>
          </a:p>
          <a:p>
            <a:endParaRPr lang="en-US">
              <a:latin typeface="Century Gothic"/>
              <a:ea typeface="Calibri"/>
              <a:cs typeface="Calibri"/>
            </a:endParaRPr>
          </a:p>
          <a:p>
            <a:endParaRPr lang="en-US">
              <a:ea typeface="Calibri"/>
              <a:cs typeface="Calibri"/>
            </a:endParaRPr>
          </a:p>
          <a:p>
            <a:pPr>
              <a:spcBef>
                <a:spcPct val="20000"/>
              </a:spcBef>
              <a:spcAft>
                <a:spcPts val="600"/>
              </a:spcAft>
            </a:pPr>
            <a:br>
              <a:rPr lang="en-US" sz="1900" b="1"/>
            </a:br>
            <a:endParaRPr lang="en-US" sz="1900">
              <a:solidFill>
                <a:srgbClr val="262626"/>
              </a:solidFill>
            </a:endParaRPr>
          </a:p>
        </p:txBody>
      </p:sp>
      <p:pic>
        <p:nvPicPr>
          <p:cNvPr id="6" name="Picture 5">
            <a:extLst>
              <a:ext uri="{FF2B5EF4-FFF2-40B4-BE49-F238E27FC236}">
                <a16:creationId xmlns:a16="http://schemas.microsoft.com/office/drawing/2014/main" id="{F852AF66-7525-D6B8-4453-B4874457E1A3}"/>
              </a:ext>
            </a:extLst>
          </p:cNvPr>
          <p:cNvPicPr>
            <a:picLocks noChangeAspect="1"/>
          </p:cNvPicPr>
          <p:nvPr/>
        </p:nvPicPr>
        <p:blipFill>
          <a:blip r:embed="rId6"/>
          <a:stretch>
            <a:fillRect/>
          </a:stretch>
        </p:blipFill>
        <p:spPr>
          <a:xfrm>
            <a:off x="8600106" y="2438548"/>
            <a:ext cx="3111660" cy="4102311"/>
          </a:xfrm>
          <a:prstGeom prst="rect">
            <a:avLst/>
          </a:prstGeom>
        </p:spPr>
      </p:pic>
    </p:spTree>
    <p:extLst>
      <p:ext uri="{BB962C8B-B14F-4D97-AF65-F5344CB8AC3E}">
        <p14:creationId xmlns:p14="http://schemas.microsoft.com/office/powerpoint/2010/main" val="3016408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1060705" y="594448"/>
            <a:ext cx="10210208" cy="1691551"/>
          </a:xfrm>
        </p:spPr>
        <p:txBody>
          <a:bodyPr>
            <a:normAutofit/>
          </a:bodyPr>
          <a:lstStyle/>
          <a:p>
            <a:pPr>
              <a:lnSpc>
                <a:spcPct val="90000"/>
              </a:lnSpc>
            </a:pPr>
            <a:r>
              <a:rPr lang="en-US" sz="4100"/>
              <a:t>MITT (Manitoba Institute of Trades and Technology)</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6757366" y="2555941"/>
            <a:ext cx="4330953" cy="26807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ts val="600"/>
              </a:spcAft>
            </a:pPr>
            <a:r>
              <a:rPr lang="en-US" sz="1900" b="1" dirty="0">
                <a:solidFill>
                  <a:srgbClr val="262626"/>
                </a:solidFill>
              </a:rPr>
              <a:t>Open House 2026:  </a:t>
            </a:r>
          </a:p>
          <a:p>
            <a:pPr>
              <a:spcBef>
                <a:spcPct val="20000"/>
              </a:spcBef>
              <a:spcAft>
                <a:spcPts val="600"/>
              </a:spcAft>
            </a:pPr>
            <a:r>
              <a:rPr lang="en-US" sz="1900" dirty="0">
                <a:solidFill>
                  <a:srgbClr val="262626"/>
                </a:solidFill>
              </a:rPr>
              <a:t>Thursday, February 19</a:t>
            </a:r>
            <a:r>
              <a:rPr lang="en-US" sz="1900" baseline="30000" dirty="0">
                <a:solidFill>
                  <a:srgbClr val="262626"/>
                </a:solidFill>
              </a:rPr>
              <a:t>th</a:t>
            </a:r>
            <a:r>
              <a:rPr lang="en-US" sz="1900" dirty="0">
                <a:solidFill>
                  <a:srgbClr val="262626"/>
                </a:solidFill>
              </a:rPr>
              <a:t> 4:30-7:30 </a:t>
            </a:r>
          </a:p>
          <a:p>
            <a:pPr>
              <a:spcBef>
                <a:spcPct val="20000"/>
              </a:spcBef>
              <a:spcAft>
                <a:spcPts val="600"/>
              </a:spcAft>
            </a:pPr>
            <a:r>
              <a:rPr lang="en-US" sz="1900" dirty="0">
                <a:solidFill>
                  <a:srgbClr val="262626"/>
                </a:solidFill>
                <a:ea typeface="+mn-lt"/>
                <a:cs typeface="+mn-lt"/>
                <a:hlinkClick r:id="rId3"/>
              </a:rPr>
              <a:t>Open House - MITT</a:t>
            </a:r>
            <a:endParaRPr lang="en-US"/>
          </a:p>
          <a:p>
            <a:pPr>
              <a:spcBef>
                <a:spcPct val="20000"/>
              </a:spcBef>
              <a:spcAft>
                <a:spcPts val="600"/>
              </a:spcAft>
            </a:pPr>
            <a:br>
              <a:rPr lang="en-US" sz="1900" dirty="0"/>
            </a:br>
            <a:endParaRPr lang="en-US" sz="1900">
              <a:solidFill>
                <a:srgbClr val="262626"/>
              </a:solidFill>
            </a:endParaRPr>
          </a:p>
          <a:p>
            <a:pPr>
              <a:spcBef>
                <a:spcPct val="20000"/>
              </a:spcBef>
              <a:spcAft>
                <a:spcPts val="600"/>
              </a:spcAft>
            </a:pPr>
            <a:br>
              <a:rPr lang="en-US" sz="1900" b="1" dirty="0"/>
            </a:br>
            <a:endParaRPr lang="en-US" sz="1900">
              <a:solidFill>
                <a:srgbClr val="262626"/>
              </a:solidFill>
            </a:endParaRPr>
          </a:p>
        </p:txBody>
      </p:sp>
      <p:pic>
        <p:nvPicPr>
          <p:cNvPr id="5" name="Picture 4" descr="A building with a sign on the front&#10;&#10;Description automatically generated">
            <a:extLst>
              <a:ext uri="{FF2B5EF4-FFF2-40B4-BE49-F238E27FC236}">
                <a16:creationId xmlns:a16="http://schemas.microsoft.com/office/drawing/2014/main" id="{E994F1E8-3452-FFA9-2AE0-88E245820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196" y="2555941"/>
            <a:ext cx="4028440" cy="3947160"/>
          </a:xfrm>
          <a:prstGeom prst="rect">
            <a:avLst/>
          </a:prstGeom>
        </p:spPr>
      </p:pic>
    </p:spTree>
    <p:extLst>
      <p:ext uri="{BB962C8B-B14F-4D97-AF65-F5344CB8AC3E}">
        <p14:creationId xmlns:p14="http://schemas.microsoft.com/office/powerpoint/2010/main" val="383007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1105615" y="594448"/>
            <a:ext cx="10165297" cy="1691551"/>
          </a:xfrm>
        </p:spPr>
        <p:txBody>
          <a:bodyPr>
            <a:normAutofit/>
          </a:bodyPr>
          <a:lstStyle/>
          <a:p>
            <a:pPr>
              <a:lnSpc>
                <a:spcPct val="90000"/>
              </a:lnSpc>
            </a:pPr>
            <a:r>
              <a:rPr lang="en-US" sz="4100"/>
              <a:t>MITT - Useful Websites</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30036" y="2562326"/>
            <a:ext cx="7128767" cy="4059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dirty="0">
                <a:latin typeface="Century Gothic"/>
                <a:cs typeface="Times New Roman"/>
              </a:rPr>
              <a:t>How to Apply (includes important deadlines):</a:t>
            </a:r>
          </a:p>
          <a:p>
            <a:r>
              <a:rPr lang="en-US" dirty="0">
                <a:hlinkClick r:id="rId3"/>
              </a:rPr>
              <a:t>Apply | Manitoba Institute of Trades and Technology (mitt.ca)</a:t>
            </a:r>
            <a:endParaRPr lang="en-US" dirty="0"/>
          </a:p>
          <a:p>
            <a:endParaRPr lang="en-US">
              <a:latin typeface="Century Gothic"/>
              <a:cs typeface="Times New Roman"/>
            </a:endParaRPr>
          </a:p>
          <a:p>
            <a:r>
              <a:rPr lang="en-CA" b="1" dirty="0">
                <a:latin typeface="Century Gothic"/>
                <a:cs typeface="Times New Roman"/>
              </a:rPr>
              <a:t>Academic Program Overview </a:t>
            </a:r>
            <a:r>
              <a:rPr lang="en-CA" b="1" dirty="0">
                <a:latin typeface="Century Gothic"/>
                <a:ea typeface="Calibri"/>
                <a:cs typeface="Times New Roman"/>
              </a:rPr>
              <a:t>(includes a description, video, and which high school pre-requisites you may need to have):</a:t>
            </a:r>
            <a:r>
              <a:rPr lang="en-CA" b="1" u="sng" dirty="0">
                <a:latin typeface="Century Gothic"/>
                <a:ea typeface="Calibri"/>
                <a:cs typeface="Times New Roman"/>
              </a:rPr>
              <a:t> </a:t>
            </a:r>
            <a:r>
              <a:rPr lang="en-US" dirty="0">
                <a:hlinkClick r:id="rId4"/>
              </a:rPr>
              <a:t>Post-Secondary Certificate and Diploma Programs | Manitoba Institute of Trades and Technology (mitt.ca)</a:t>
            </a:r>
            <a:endParaRPr lang="en-US" dirty="0"/>
          </a:p>
          <a:p>
            <a:endParaRPr lang="en-US"/>
          </a:p>
          <a:p>
            <a:endParaRPr lang="en-US" b="1" dirty="0">
              <a:latin typeface="Century Gothic"/>
              <a:ea typeface="Calibri"/>
              <a:cs typeface="Calibri"/>
            </a:endParaRPr>
          </a:p>
          <a:p>
            <a:endParaRPr lang="en-US" dirty="0">
              <a:latin typeface="Century Gothic"/>
              <a:ea typeface="Calibri"/>
              <a:cs typeface="Calibri"/>
            </a:endParaRPr>
          </a:p>
          <a:p>
            <a:endParaRPr lang="en-US">
              <a:latin typeface="Century Gothic"/>
              <a:ea typeface="Calibri"/>
              <a:cs typeface="Calibri"/>
            </a:endParaRPr>
          </a:p>
          <a:p>
            <a:endParaRPr lang="en-US">
              <a:ea typeface="Calibri"/>
              <a:cs typeface="Calibri"/>
            </a:endParaRPr>
          </a:p>
          <a:p>
            <a:pPr>
              <a:spcBef>
                <a:spcPct val="20000"/>
              </a:spcBef>
              <a:spcAft>
                <a:spcPts val="600"/>
              </a:spcAft>
            </a:pPr>
            <a:br>
              <a:rPr lang="en-US" sz="1900" b="1" dirty="0"/>
            </a:br>
            <a:endParaRPr lang="en-US" sz="1900">
              <a:solidFill>
                <a:srgbClr val="262626"/>
              </a:solidFill>
            </a:endParaRPr>
          </a:p>
        </p:txBody>
      </p:sp>
      <p:pic>
        <p:nvPicPr>
          <p:cNvPr id="6" name="Picture 5">
            <a:extLst>
              <a:ext uri="{FF2B5EF4-FFF2-40B4-BE49-F238E27FC236}">
                <a16:creationId xmlns:a16="http://schemas.microsoft.com/office/drawing/2014/main" id="{258E0253-F62C-4F71-5E7A-9C87E96C2A2D}"/>
              </a:ext>
            </a:extLst>
          </p:cNvPr>
          <p:cNvPicPr>
            <a:picLocks noChangeAspect="1"/>
          </p:cNvPicPr>
          <p:nvPr/>
        </p:nvPicPr>
        <p:blipFill>
          <a:blip r:embed="rId5"/>
          <a:stretch>
            <a:fillRect/>
          </a:stretch>
        </p:blipFill>
        <p:spPr>
          <a:xfrm>
            <a:off x="8074121" y="3283803"/>
            <a:ext cx="3657631" cy="2336229"/>
          </a:xfrm>
          <a:prstGeom prst="rect">
            <a:avLst/>
          </a:prstGeom>
        </p:spPr>
      </p:pic>
    </p:spTree>
    <p:extLst>
      <p:ext uri="{BB962C8B-B14F-4D97-AF65-F5344CB8AC3E}">
        <p14:creationId xmlns:p14="http://schemas.microsoft.com/office/powerpoint/2010/main" val="2059731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445215" y="594448"/>
            <a:ext cx="10886657" cy="1701711"/>
          </a:xfrm>
        </p:spPr>
        <p:txBody>
          <a:bodyPr>
            <a:normAutofit/>
          </a:bodyPr>
          <a:lstStyle/>
          <a:p>
            <a:pPr>
              <a:lnSpc>
                <a:spcPct val="90000"/>
              </a:lnSpc>
            </a:pPr>
            <a:r>
              <a:rPr lang="en-US" sz="4100" dirty="0"/>
              <a:t>Université of St. Boniface- Useful Websites</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30036" y="2562326"/>
            <a:ext cx="7128767" cy="47212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dirty="0">
                <a:latin typeface="Century Gothic"/>
                <a:cs typeface="Times New Roman"/>
              </a:rPr>
              <a:t>Admission Requirements:</a:t>
            </a:r>
            <a:r>
              <a:rPr lang="en-CA" dirty="0">
                <a:latin typeface="Century Gothic"/>
                <a:cs typeface="Times New Roman"/>
              </a:rPr>
              <a:t> </a:t>
            </a:r>
            <a:r>
              <a:rPr lang="en-CA" dirty="0">
                <a:ea typeface="+mn-lt"/>
                <a:cs typeface="+mn-lt"/>
                <a:hlinkClick r:id="rId3"/>
              </a:rPr>
              <a:t>exigences-dadmission-des-programmes.pdf (ustboniface.ca)</a:t>
            </a:r>
          </a:p>
          <a:p>
            <a:endParaRPr lang="en-US" dirty="0">
              <a:latin typeface="Century Gothic"/>
              <a:cs typeface="Times New Roman"/>
            </a:endParaRPr>
          </a:p>
          <a:p>
            <a:endParaRPr lang="en-CA" dirty="0"/>
          </a:p>
          <a:p>
            <a:r>
              <a:rPr lang="en-US" b="1" dirty="0">
                <a:latin typeface="Century Gothic"/>
                <a:ea typeface="Calibri"/>
                <a:cs typeface="Calibri"/>
              </a:rPr>
              <a:t>Viewbook: </a:t>
            </a:r>
            <a:r>
              <a:rPr lang="en-US" dirty="0">
                <a:ea typeface="+mn-lt"/>
                <a:cs typeface="+mn-lt"/>
                <a:hlinkClick r:id="rId4"/>
              </a:rPr>
              <a:t>brochure.pdf (ustboniface.ca)</a:t>
            </a:r>
            <a:endParaRPr lang="en-US">
              <a:ea typeface="+mn-lt"/>
              <a:cs typeface="+mn-lt"/>
              <a:hlinkClick r:id="rId4"/>
            </a:endParaRPr>
          </a:p>
          <a:p>
            <a:endParaRPr lang="en-US" dirty="0">
              <a:latin typeface="Century Gothic"/>
              <a:ea typeface="Calibri"/>
              <a:cs typeface="Calibri"/>
            </a:endParaRPr>
          </a:p>
          <a:p>
            <a:r>
              <a:rPr lang="en-US" sz="1900" b="1" dirty="0" err="1">
                <a:solidFill>
                  <a:srgbClr val="262626"/>
                </a:solidFill>
                <a:ea typeface="Calibri"/>
                <a:cs typeface="Calibri"/>
              </a:rPr>
              <a:t>Profil</a:t>
            </a:r>
            <a:r>
              <a:rPr lang="en-US" sz="1900" b="1" dirty="0">
                <a:solidFill>
                  <a:srgbClr val="262626"/>
                </a:solidFill>
                <a:ea typeface="Calibri"/>
                <a:cs typeface="Calibri"/>
              </a:rPr>
              <a:t> </a:t>
            </a:r>
            <a:r>
              <a:rPr lang="en-US" sz="1900" b="1" dirty="0" err="1">
                <a:solidFill>
                  <a:srgbClr val="262626"/>
                </a:solidFill>
                <a:ea typeface="Calibri"/>
                <a:cs typeface="Calibri"/>
              </a:rPr>
              <a:t>Linguistique</a:t>
            </a:r>
            <a:r>
              <a:rPr lang="en-US" sz="1900" b="1" dirty="0">
                <a:solidFill>
                  <a:srgbClr val="262626"/>
                </a:solidFill>
                <a:ea typeface="Calibri"/>
                <a:cs typeface="Calibri"/>
              </a:rPr>
              <a:t> – a language placement assessment that accepted students must take: </a:t>
            </a:r>
            <a:br>
              <a:rPr lang="en-US" sz="1900" b="1" dirty="0">
                <a:solidFill>
                  <a:srgbClr val="262626"/>
                </a:solidFill>
                <a:ea typeface="Calibri"/>
                <a:cs typeface="Calibri"/>
              </a:rPr>
            </a:br>
            <a:r>
              <a:rPr lang="en-US" sz="1900" dirty="0">
                <a:ea typeface="+mn-lt"/>
                <a:cs typeface="+mn-lt"/>
                <a:hlinkClick r:id="rId5"/>
              </a:rPr>
              <a:t>Profil linguistique en français - Université de Saint-Boniface (ustboniface.ca)</a:t>
            </a:r>
            <a:endParaRPr lang="en-US">
              <a:ea typeface="+mn-lt"/>
              <a:cs typeface="+mn-lt"/>
              <a:hlinkClick r:id="" action="ppaction://noaction"/>
            </a:endParaRPr>
          </a:p>
          <a:p>
            <a:endParaRPr lang="en-US" sz="1900" dirty="0">
              <a:ea typeface="Calibri"/>
              <a:cs typeface="Calibri"/>
            </a:endParaRPr>
          </a:p>
          <a:p>
            <a:r>
              <a:rPr lang="en-US" sz="1900" b="1" dirty="0">
                <a:solidFill>
                  <a:srgbClr val="262626"/>
                </a:solidFill>
                <a:ea typeface="Calibri"/>
                <a:cs typeface="Calibri"/>
              </a:rPr>
              <a:t>Request a personalized tour:</a:t>
            </a:r>
            <a:r>
              <a:rPr lang="en-US" sz="1900" dirty="0">
                <a:solidFill>
                  <a:srgbClr val="262626"/>
                </a:solidFill>
                <a:ea typeface="Calibri"/>
                <a:cs typeface="Calibri"/>
              </a:rPr>
              <a:t> </a:t>
            </a:r>
            <a:r>
              <a:rPr lang="en-US" sz="1900" dirty="0">
                <a:solidFill>
                  <a:srgbClr val="FF0000"/>
                </a:solidFill>
                <a:ea typeface="Calibri"/>
                <a:cs typeface="Calibri"/>
                <a:hlinkClick r:id="rId6">
                  <a:extLst>
                    <a:ext uri="{A12FA001-AC4F-418D-AE19-62706E023703}">
                      <ahyp:hlinkClr xmlns:ahyp="http://schemas.microsoft.com/office/drawing/2018/hyperlinkcolor" val="tx"/>
                    </a:ext>
                  </a:extLst>
                </a:hlinkClick>
              </a:rPr>
              <a:t>In-person Tour! - Université de Saint-Boniface (ustboniface.ca)</a:t>
            </a:r>
            <a:endParaRPr lang="en-US">
              <a:solidFill>
                <a:srgbClr val="FF0000"/>
              </a:solidFill>
              <a:hlinkClick r:id="rId6">
                <a:extLst>
                  <a:ext uri="{A12FA001-AC4F-418D-AE19-62706E023703}">
                    <ahyp:hlinkClr xmlns:ahyp="http://schemas.microsoft.com/office/drawing/2018/hyperlinkcolor" val="tx"/>
                  </a:ext>
                </a:extLst>
              </a:hlinkClick>
            </a:endParaRPr>
          </a:p>
          <a:p>
            <a:endParaRPr lang="en-US" dirty="0">
              <a:ea typeface="Calibri"/>
              <a:cs typeface="Calibri"/>
            </a:endParaRPr>
          </a:p>
          <a:p>
            <a:pPr>
              <a:spcBef>
                <a:spcPct val="20000"/>
              </a:spcBef>
              <a:spcAft>
                <a:spcPts val="600"/>
              </a:spcAft>
            </a:pPr>
            <a:br>
              <a:rPr lang="en-US" sz="1900" b="1" dirty="0"/>
            </a:br>
            <a:endParaRPr lang="en-US" sz="1900">
              <a:solidFill>
                <a:srgbClr val="262626"/>
              </a:solidFill>
            </a:endParaRPr>
          </a:p>
        </p:txBody>
      </p:sp>
      <p:pic>
        <p:nvPicPr>
          <p:cNvPr id="5" name="Picture 4" descr="A group of people posing for a photo&#10;&#10;Description automatically generated">
            <a:extLst>
              <a:ext uri="{FF2B5EF4-FFF2-40B4-BE49-F238E27FC236}">
                <a16:creationId xmlns:a16="http://schemas.microsoft.com/office/drawing/2014/main" id="{F5F1148C-A716-B324-7420-DB444265C075}"/>
              </a:ext>
            </a:extLst>
          </p:cNvPr>
          <p:cNvPicPr>
            <a:picLocks noChangeAspect="1"/>
          </p:cNvPicPr>
          <p:nvPr/>
        </p:nvPicPr>
        <p:blipFill>
          <a:blip r:embed="rId7"/>
          <a:stretch>
            <a:fillRect/>
          </a:stretch>
        </p:blipFill>
        <p:spPr>
          <a:xfrm>
            <a:off x="8404223" y="2294965"/>
            <a:ext cx="2949767" cy="4096871"/>
          </a:xfrm>
          <a:prstGeom prst="rect">
            <a:avLst/>
          </a:prstGeom>
        </p:spPr>
      </p:pic>
    </p:spTree>
    <p:extLst>
      <p:ext uri="{BB962C8B-B14F-4D97-AF65-F5344CB8AC3E}">
        <p14:creationId xmlns:p14="http://schemas.microsoft.com/office/powerpoint/2010/main" val="1113442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4498-896D-B381-6D1D-004B692B3E0B}"/>
              </a:ext>
            </a:extLst>
          </p:cNvPr>
          <p:cNvSpPr>
            <a:spLocks noGrp="1"/>
          </p:cNvSpPr>
          <p:nvPr>
            <p:ph type="title"/>
          </p:nvPr>
        </p:nvSpPr>
        <p:spPr/>
        <p:txBody>
          <a:bodyPr/>
          <a:lstStyle/>
          <a:p>
            <a:r>
              <a:rPr lang="en-US" u="sng"/>
              <a:t>Reserved Spaces for USB Students</a:t>
            </a:r>
          </a:p>
        </p:txBody>
      </p:sp>
      <p:sp>
        <p:nvSpPr>
          <p:cNvPr id="3" name="Content Placeholder 2">
            <a:extLst>
              <a:ext uri="{FF2B5EF4-FFF2-40B4-BE49-F238E27FC236}">
                <a16:creationId xmlns:a16="http://schemas.microsoft.com/office/drawing/2014/main" id="{02A11B22-1145-E06A-4446-2D7E973C587A}"/>
              </a:ext>
            </a:extLst>
          </p:cNvPr>
          <p:cNvSpPr>
            <a:spLocks noGrp="1"/>
          </p:cNvSpPr>
          <p:nvPr>
            <p:ph idx="1"/>
          </p:nvPr>
        </p:nvSpPr>
        <p:spPr>
          <a:xfrm>
            <a:off x="1154954" y="2541315"/>
            <a:ext cx="7703661" cy="4011636"/>
          </a:xfrm>
        </p:spPr>
        <p:txBody>
          <a:bodyPr vert="horz" lIns="91440" tIns="45720" rIns="91440" bIns="45720" rtlCol="0" anchor="t">
            <a:normAutofit fontScale="70000" lnSpcReduction="20000"/>
          </a:bodyPr>
          <a:lstStyle/>
          <a:p>
            <a:pPr marL="0" indent="0">
              <a:lnSpc>
                <a:spcPct val="120000"/>
              </a:lnSpc>
              <a:buNone/>
            </a:pPr>
            <a:r>
              <a:rPr lang="en-US" sz="3600" b="1" dirty="0">
                <a:solidFill>
                  <a:schemeClr val="tx1"/>
                </a:solidFill>
                <a:latin typeface="Century Gothic"/>
                <a:cs typeface="Arial"/>
              </a:rPr>
              <a:t>A Path to Medicine:</a:t>
            </a:r>
            <a:r>
              <a:rPr lang="en-US" dirty="0">
                <a:solidFill>
                  <a:schemeClr val="tx1"/>
                </a:solidFill>
                <a:latin typeface="Century Gothic"/>
                <a:cs typeface="Arial"/>
              </a:rPr>
              <a:t>  </a:t>
            </a:r>
            <a:r>
              <a:rPr lang="en-US" dirty="0">
                <a:solidFill>
                  <a:schemeClr val="tx1"/>
                </a:solidFill>
                <a:ea typeface="+mn-lt"/>
                <a:cs typeface="+mn-lt"/>
                <a:hlinkClick r:id="rId2">
                  <a:extLst>
                    <a:ext uri="{A12FA001-AC4F-418D-AE19-62706E023703}">
                      <ahyp:hlinkClr xmlns:ahyp="http://schemas.microsoft.com/office/drawing/2018/hyperlinkcolor" val="tx"/>
                    </a:ext>
                  </a:extLst>
                </a:hlinkClick>
              </a:rPr>
              <a:t>A Path to Medicine - Université de Saint-Boniface (ustboniface.ca)</a:t>
            </a:r>
            <a:endParaRPr lang="en-US" dirty="0">
              <a:solidFill>
                <a:schemeClr val="tx1"/>
              </a:solidFill>
              <a:latin typeface="Century Gothic"/>
              <a:cs typeface="Arial"/>
            </a:endParaRPr>
          </a:p>
          <a:p>
            <a:pPr lvl="1">
              <a:lnSpc>
                <a:spcPct val="120000"/>
              </a:lnSpc>
              <a:buSzPct val="114999"/>
            </a:pPr>
            <a:r>
              <a:rPr lang="en-US" sz="2200" dirty="0">
                <a:solidFill>
                  <a:schemeClr val="tx1"/>
                </a:solidFill>
                <a:latin typeface="Century Gothic"/>
                <a:cs typeface="Arial"/>
              </a:rPr>
              <a:t>U Ottawa admits up to 8 students from outside of Ottawa and Quebec for French Speaking Students - NO MCAT REQUIRED. USB students are well-positioned to get these spots. (Note: U of M holds 3 spots for French Speaking students – subject to MCAT)</a:t>
            </a:r>
            <a:endParaRPr lang="en-US" sz="2200" dirty="0">
              <a:solidFill>
                <a:schemeClr val="tx1"/>
              </a:solidFill>
              <a:latin typeface="Century Gothic"/>
            </a:endParaRPr>
          </a:p>
          <a:p>
            <a:pPr marL="0" indent="0">
              <a:lnSpc>
                <a:spcPct val="120000"/>
              </a:lnSpc>
              <a:spcBef>
                <a:spcPts val="1000"/>
              </a:spcBef>
              <a:buSzPct val="114999"/>
              <a:buNone/>
            </a:pPr>
            <a:r>
              <a:rPr lang="en-US" sz="3600" b="1" dirty="0">
                <a:solidFill>
                  <a:schemeClr val="tx1"/>
                </a:solidFill>
                <a:latin typeface="Century Gothic"/>
                <a:cs typeface="Arial"/>
              </a:rPr>
              <a:t>A Springboard to Common Law: </a:t>
            </a:r>
            <a:r>
              <a:rPr lang="en-US" dirty="0">
                <a:solidFill>
                  <a:schemeClr val="tx1"/>
                </a:solidFill>
                <a:ea typeface="+mn-lt"/>
                <a:cs typeface="+mn-lt"/>
                <a:hlinkClick r:id="rId3">
                  <a:extLst>
                    <a:ext uri="{A12FA001-AC4F-418D-AE19-62706E023703}">
                      <ahyp:hlinkClr xmlns:ahyp="http://schemas.microsoft.com/office/drawing/2018/hyperlinkcolor" val="tx"/>
                    </a:ext>
                  </a:extLst>
                </a:hlinkClick>
              </a:rPr>
              <a:t>https://ustboniface.ca/en/law</a:t>
            </a:r>
            <a:endParaRPr lang="en-US" dirty="0">
              <a:solidFill>
                <a:schemeClr val="tx1"/>
              </a:solidFill>
              <a:latin typeface="Garamond" panose="02020404030301010803"/>
              <a:cs typeface="Arial"/>
            </a:endParaRPr>
          </a:p>
          <a:p>
            <a:pPr>
              <a:lnSpc>
                <a:spcPct val="120000"/>
              </a:lnSpc>
              <a:buSzPct val="114999"/>
            </a:pPr>
            <a:r>
              <a:rPr lang="en-US" sz="2200" dirty="0">
                <a:solidFill>
                  <a:schemeClr val="tx1"/>
                </a:solidFill>
                <a:ea typeface="+mn-lt"/>
                <a:cs typeface="+mn-lt"/>
              </a:rPr>
              <a:t>USB has 4 spaces reserved in the Common Law programs at </a:t>
            </a:r>
            <a:r>
              <a:rPr lang="en-US" sz="2200" dirty="0" err="1">
                <a:solidFill>
                  <a:schemeClr val="tx1"/>
                </a:solidFill>
                <a:ea typeface="+mn-lt"/>
                <a:cs typeface="+mn-lt"/>
              </a:rPr>
              <a:t>UOttawa</a:t>
            </a:r>
            <a:r>
              <a:rPr lang="en-US" sz="2200" dirty="0">
                <a:solidFill>
                  <a:schemeClr val="tx1"/>
                </a:solidFill>
                <a:ea typeface="+mn-lt"/>
                <a:cs typeface="+mn-lt"/>
              </a:rPr>
              <a:t> and  4 in UMoncton in French for graduates from Bachelor of Arts or Bachelor of Science programs. </a:t>
            </a:r>
            <a:br>
              <a:rPr lang="en-US" sz="2200" dirty="0">
                <a:ea typeface="+mn-lt"/>
                <a:cs typeface="+mn-lt"/>
              </a:rPr>
            </a:br>
            <a:r>
              <a:rPr lang="en-US" sz="2200" dirty="0">
                <a:solidFill>
                  <a:schemeClr val="tx1"/>
                </a:solidFill>
                <a:ea typeface="+mn-lt"/>
                <a:cs typeface="+mn-lt"/>
              </a:rPr>
              <a:t>Assessment is application-based, LSAT is not required for admission!</a:t>
            </a:r>
            <a:endParaRPr lang="en-US" sz="2200" dirty="0">
              <a:solidFill>
                <a:schemeClr val="tx1"/>
              </a:solidFill>
              <a:latin typeface="Arial"/>
              <a:ea typeface="+mn-lt"/>
              <a:cs typeface="Arial"/>
            </a:endParaRPr>
          </a:p>
          <a:p>
            <a:pPr>
              <a:lnSpc>
                <a:spcPct val="120000"/>
              </a:lnSpc>
              <a:buSzPct val="114999"/>
            </a:pPr>
            <a:r>
              <a:rPr lang="en-US" sz="2500" b="1" dirty="0">
                <a:solidFill>
                  <a:schemeClr val="tx1"/>
                </a:solidFill>
                <a:ea typeface="+mn-lt"/>
                <a:cs typeface="+mn-lt"/>
              </a:rPr>
              <a:t>NURSING is direct entry at USB!!</a:t>
            </a:r>
            <a:r>
              <a:rPr lang="en-US" sz="2200" b="1" dirty="0">
                <a:solidFill>
                  <a:schemeClr val="tx1"/>
                </a:solidFill>
                <a:ea typeface="+mn-lt"/>
                <a:cs typeface="+mn-lt"/>
              </a:rPr>
              <a:t> </a:t>
            </a:r>
            <a:r>
              <a:rPr lang="en-US" sz="2200" dirty="0">
                <a:solidFill>
                  <a:schemeClr val="tx1"/>
                </a:solidFill>
                <a:ea typeface="+mn-lt"/>
                <a:cs typeface="+mn-lt"/>
              </a:rPr>
              <a:t>(different than other programs in Manitoba)   </a:t>
            </a:r>
            <a:endParaRPr lang="en-US" sz="2200" dirty="0">
              <a:solidFill>
                <a:schemeClr val="tx1"/>
              </a:solidFill>
              <a:latin typeface="Arial"/>
              <a:cs typeface="Arial"/>
            </a:endParaRPr>
          </a:p>
        </p:txBody>
      </p:sp>
      <p:pic>
        <p:nvPicPr>
          <p:cNvPr id="4" name="Picture 3" descr="law school in Australia over Canada ...">
            <a:extLst>
              <a:ext uri="{FF2B5EF4-FFF2-40B4-BE49-F238E27FC236}">
                <a16:creationId xmlns:a16="http://schemas.microsoft.com/office/drawing/2014/main" id="{7BC3A4A1-09A1-8BBF-39B4-AA3A536AB7E8}"/>
              </a:ext>
            </a:extLst>
          </p:cNvPr>
          <p:cNvPicPr>
            <a:picLocks noChangeAspect="1"/>
          </p:cNvPicPr>
          <p:nvPr/>
        </p:nvPicPr>
        <p:blipFill>
          <a:blip r:embed="rId4"/>
          <a:stretch>
            <a:fillRect/>
          </a:stretch>
        </p:blipFill>
        <p:spPr>
          <a:xfrm>
            <a:off x="9029892" y="4378336"/>
            <a:ext cx="2857500" cy="1600200"/>
          </a:xfrm>
          <a:prstGeom prst="rect">
            <a:avLst/>
          </a:prstGeom>
        </p:spPr>
      </p:pic>
      <p:pic>
        <p:nvPicPr>
          <p:cNvPr id="5" name="Picture 4" descr="Deciding When to See a Doctor ...">
            <a:extLst>
              <a:ext uri="{FF2B5EF4-FFF2-40B4-BE49-F238E27FC236}">
                <a16:creationId xmlns:a16="http://schemas.microsoft.com/office/drawing/2014/main" id="{5E5E55EA-F34D-D80D-FE65-374F55130327}"/>
              </a:ext>
            </a:extLst>
          </p:cNvPr>
          <p:cNvPicPr>
            <a:picLocks noChangeAspect="1"/>
          </p:cNvPicPr>
          <p:nvPr/>
        </p:nvPicPr>
        <p:blipFill>
          <a:blip r:embed="rId5"/>
          <a:stretch>
            <a:fillRect/>
          </a:stretch>
        </p:blipFill>
        <p:spPr>
          <a:xfrm>
            <a:off x="9136639" y="2252662"/>
            <a:ext cx="2619375" cy="1743075"/>
          </a:xfrm>
          <a:prstGeom prst="rect">
            <a:avLst/>
          </a:prstGeom>
        </p:spPr>
      </p:pic>
    </p:spTree>
    <p:extLst>
      <p:ext uri="{BB962C8B-B14F-4D97-AF65-F5344CB8AC3E}">
        <p14:creationId xmlns:p14="http://schemas.microsoft.com/office/powerpoint/2010/main" val="1259956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BA2B-A034-CB49-1B58-3DA8BD0B93CA}"/>
              </a:ext>
            </a:extLst>
          </p:cNvPr>
          <p:cNvSpPr>
            <a:spLocks noGrp="1"/>
          </p:cNvSpPr>
          <p:nvPr>
            <p:ph type="title"/>
          </p:nvPr>
        </p:nvSpPr>
        <p:spPr/>
        <p:txBody>
          <a:bodyPr/>
          <a:lstStyle/>
          <a:p>
            <a:r>
              <a:rPr lang="en-US" dirty="0"/>
              <a:t>St Boniface – Important Dates</a:t>
            </a:r>
          </a:p>
        </p:txBody>
      </p:sp>
      <p:sp>
        <p:nvSpPr>
          <p:cNvPr id="3" name="Content Placeholder 2">
            <a:extLst>
              <a:ext uri="{FF2B5EF4-FFF2-40B4-BE49-F238E27FC236}">
                <a16:creationId xmlns:a16="http://schemas.microsoft.com/office/drawing/2014/main" id="{819028BA-8914-4280-6F4D-94C23906CC21}"/>
              </a:ext>
            </a:extLst>
          </p:cNvPr>
          <p:cNvSpPr>
            <a:spLocks noGrp="1"/>
          </p:cNvSpPr>
          <p:nvPr>
            <p:ph idx="1"/>
          </p:nvPr>
        </p:nvSpPr>
        <p:spPr>
          <a:xfrm>
            <a:off x="1154954" y="2728760"/>
            <a:ext cx="10391412" cy="3291040"/>
          </a:xfrm>
        </p:spPr>
        <p:txBody>
          <a:bodyPr vert="horz" lIns="91440" tIns="45720" rIns="91440" bIns="45720" rtlCol="0" anchor="t">
            <a:noAutofit/>
          </a:bodyPr>
          <a:lstStyle/>
          <a:p>
            <a:r>
              <a:rPr lang="en-CA" sz="2000" b="1" dirty="0">
                <a:solidFill>
                  <a:srgbClr val="003E6A"/>
                </a:solidFill>
                <a:latin typeface="Aptos"/>
              </a:rPr>
              <a:t>Early October 2025 :</a:t>
            </a:r>
            <a:r>
              <a:rPr lang="en-CA" sz="2000" dirty="0">
                <a:solidFill>
                  <a:srgbClr val="242424"/>
                </a:solidFill>
                <a:latin typeface="Aptos"/>
              </a:rPr>
              <a:t> </a:t>
            </a:r>
            <a:r>
              <a:rPr lang="en-CA" sz="2000" dirty="0">
                <a:solidFill>
                  <a:srgbClr val="000000"/>
                </a:solidFill>
                <a:latin typeface="Aptos"/>
              </a:rPr>
              <a:t>Online application for Fall 2026 opens</a:t>
            </a:r>
            <a:r>
              <a:rPr lang="en-CA" sz="2000" dirty="0">
                <a:solidFill>
                  <a:srgbClr val="242424"/>
                </a:solidFill>
                <a:latin typeface="Aptos"/>
              </a:rPr>
              <a:t> </a:t>
            </a:r>
            <a:endParaRPr lang="en-US" sz="2000"/>
          </a:p>
          <a:p>
            <a:r>
              <a:rPr lang="en-CA" sz="2000" b="1" dirty="0">
                <a:solidFill>
                  <a:srgbClr val="003E6A"/>
                </a:solidFill>
                <a:latin typeface="Aptos"/>
              </a:rPr>
              <a:t>Wednesday, November 12, 2025: </a:t>
            </a:r>
            <a:r>
              <a:rPr lang="en-CA" sz="2000" dirty="0">
                <a:solidFill>
                  <a:srgbClr val="000000"/>
                </a:solidFill>
                <a:latin typeface="Aptos"/>
              </a:rPr>
              <a:t>USB Open House on campus</a:t>
            </a:r>
            <a:r>
              <a:rPr lang="en-US" sz="2000" dirty="0">
                <a:solidFill>
                  <a:srgbClr val="242424"/>
                </a:solidFill>
                <a:latin typeface="Aptos"/>
              </a:rPr>
              <a:t>  Open to the public: 5pm – 7:30pm</a:t>
            </a:r>
            <a:endParaRPr lang="en-US" sz="2000"/>
          </a:p>
          <a:p>
            <a:r>
              <a:rPr lang="en-CA" sz="2000" b="1" dirty="0">
                <a:solidFill>
                  <a:srgbClr val="003E6A"/>
                </a:solidFill>
                <a:latin typeface="Aptos"/>
              </a:rPr>
              <a:t>Saturday, November 29, 2025: </a:t>
            </a:r>
            <a:r>
              <a:rPr lang="en-US" sz="2000" dirty="0">
                <a:solidFill>
                  <a:srgbClr val="242424"/>
                </a:solidFill>
                <a:latin typeface="Aptos"/>
              </a:rPr>
              <a:t> </a:t>
            </a:r>
            <a:r>
              <a:rPr lang="en-CA" sz="2000" dirty="0">
                <a:solidFill>
                  <a:srgbClr val="000000"/>
                </a:solidFill>
                <a:latin typeface="Aptos"/>
              </a:rPr>
              <a:t>Careers in Healthcare in French (collaboration with uOttawa)</a:t>
            </a:r>
            <a:r>
              <a:rPr lang="en-US" sz="2000" dirty="0">
                <a:solidFill>
                  <a:srgbClr val="242424"/>
                </a:solidFill>
                <a:latin typeface="Aptos"/>
              </a:rPr>
              <a:t> </a:t>
            </a:r>
            <a:endParaRPr lang="en-US" sz="2000"/>
          </a:p>
          <a:p>
            <a:r>
              <a:rPr lang="en-CA" sz="2000" b="1" dirty="0">
                <a:solidFill>
                  <a:srgbClr val="003E6A"/>
                </a:solidFill>
                <a:latin typeface="Aptos"/>
              </a:rPr>
              <a:t>Tuesday, February 10, 2026: </a:t>
            </a:r>
            <a:r>
              <a:rPr lang="en-US" sz="2000" dirty="0">
                <a:solidFill>
                  <a:srgbClr val="242424"/>
                </a:solidFill>
                <a:latin typeface="Aptos"/>
              </a:rPr>
              <a:t> </a:t>
            </a:r>
            <a:r>
              <a:rPr lang="en-CA" sz="2000" dirty="0">
                <a:solidFill>
                  <a:srgbClr val="000000"/>
                </a:solidFill>
                <a:latin typeface="Aptos"/>
              </a:rPr>
              <a:t>Discovery Day: Education</a:t>
            </a:r>
            <a:r>
              <a:rPr lang="en-US" sz="2000" dirty="0">
                <a:solidFill>
                  <a:srgbClr val="242424"/>
                </a:solidFill>
                <a:latin typeface="Aptos"/>
              </a:rPr>
              <a:t> </a:t>
            </a:r>
            <a:endParaRPr lang="en-US" sz="2000"/>
          </a:p>
          <a:p>
            <a:r>
              <a:rPr lang="en-CA" sz="2000" b="1" dirty="0">
                <a:solidFill>
                  <a:srgbClr val="003E6A"/>
                </a:solidFill>
                <a:latin typeface="Aptos"/>
              </a:rPr>
              <a:t>Wednesday, February 11, 2026:  </a:t>
            </a:r>
            <a:r>
              <a:rPr lang="en-CA" sz="2000" dirty="0">
                <a:solidFill>
                  <a:srgbClr val="242424"/>
                </a:solidFill>
                <a:latin typeface="Aptos"/>
              </a:rPr>
              <a:t> </a:t>
            </a:r>
            <a:r>
              <a:rPr lang="en-CA" sz="2000" dirty="0">
                <a:solidFill>
                  <a:srgbClr val="000000"/>
                </a:solidFill>
                <a:latin typeface="Aptos"/>
              </a:rPr>
              <a:t>Discovery Day: Nursing</a:t>
            </a:r>
            <a:endParaRPr lang="en-US" sz="2000"/>
          </a:p>
          <a:p>
            <a:r>
              <a:rPr lang="en-CA" sz="2000" b="1" dirty="0">
                <a:solidFill>
                  <a:srgbClr val="003E6A"/>
                </a:solidFill>
                <a:latin typeface="Aptos"/>
              </a:rPr>
              <a:t>February 23 - 27 (Monday - Friday), 2026: </a:t>
            </a:r>
            <a:r>
              <a:rPr lang="en-CA" sz="2000" dirty="0">
                <a:solidFill>
                  <a:srgbClr val="000000"/>
                </a:solidFill>
                <a:latin typeface="Aptos"/>
              </a:rPr>
              <a:t>Student for a Day</a:t>
            </a:r>
            <a:r>
              <a:rPr lang="en-CA" sz="2000" dirty="0">
                <a:solidFill>
                  <a:srgbClr val="242424"/>
                </a:solidFill>
                <a:latin typeface="Aptos"/>
              </a:rPr>
              <a:t> </a:t>
            </a:r>
            <a:endParaRPr lang="en-US" sz="2000"/>
          </a:p>
          <a:p>
            <a:r>
              <a:rPr lang="en-CA" sz="2000" b="1" dirty="0">
                <a:solidFill>
                  <a:srgbClr val="003E6A"/>
                </a:solidFill>
                <a:latin typeface="Aptos"/>
              </a:rPr>
              <a:t>March 1, 2026: </a:t>
            </a:r>
            <a:r>
              <a:rPr lang="en-US" sz="2000" dirty="0">
                <a:solidFill>
                  <a:srgbClr val="242424"/>
                </a:solidFill>
                <a:latin typeface="Aptos"/>
              </a:rPr>
              <a:t> </a:t>
            </a:r>
            <a:r>
              <a:rPr lang="en-CA" sz="2000" dirty="0">
                <a:solidFill>
                  <a:srgbClr val="000000"/>
                </a:solidFill>
                <a:latin typeface="Aptos"/>
              </a:rPr>
              <a:t>Application deadline to be eligible for automatic entrance scholarships </a:t>
            </a:r>
          </a:p>
        </p:txBody>
      </p:sp>
    </p:spTree>
    <p:extLst>
      <p:ext uri="{BB962C8B-B14F-4D97-AF65-F5344CB8AC3E}">
        <p14:creationId xmlns:p14="http://schemas.microsoft.com/office/powerpoint/2010/main" val="3439055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5215676" y="594448"/>
            <a:ext cx="6055236" cy="1691551"/>
          </a:xfrm>
        </p:spPr>
        <p:txBody>
          <a:bodyPr>
            <a:normAutofit/>
          </a:bodyPr>
          <a:lstStyle/>
          <a:p>
            <a:pPr>
              <a:lnSpc>
                <a:spcPct val="90000"/>
              </a:lnSpc>
            </a:pPr>
            <a:r>
              <a:rPr lang="en-US" sz="4100"/>
              <a:t>Red River College Polytech</a:t>
            </a:r>
            <a:endParaRPr lang="en-US" sz="4100" dirty="0"/>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361390" y="242840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361887" y="2555941"/>
            <a:ext cx="4330953" cy="47059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ts val="600"/>
              </a:spcAft>
            </a:pPr>
            <a:r>
              <a:rPr lang="en-US" sz="1900" b="1" dirty="0">
                <a:solidFill>
                  <a:srgbClr val="262626"/>
                </a:solidFill>
              </a:rPr>
              <a:t>Open Doors: </a:t>
            </a:r>
            <a:r>
              <a:rPr lang="en-US" sz="1900" dirty="0">
                <a:solidFill>
                  <a:srgbClr val="262626"/>
                </a:solidFill>
              </a:rPr>
              <a:t> February 18th, 2026 rrc.ca/</a:t>
            </a:r>
            <a:r>
              <a:rPr lang="en-US" sz="1900" dirty="0" err="1">
                <a:solidFill>
                  <a:srgbClr val="262626"/>
                </a:solidFill>
              </a:rPr>
              <a:t>opendoors</a:t>
            </a:r>
            <a:r>
              <a:rPr lang="en-US" sz="1900" dirty="0">
                <a:solidFill>
                  <a:srgbClr val="262626"/>
                </a:solidFill>
              </a:rPr>
              <a:t> </a:t>
            </a:r>
          </a:p>
          <a:p>
            <a:pPr>
              <a:spcBef>
                <a:spcPct val="20000"/>
              </a:spcBef>
              <a:spcAft>
                <a:spcPts val="600"/>
              </a:spcAft>
            </a:pPr>
            <a:endParaRPr lang="en-US" sz="1900" dirty="0">
              <a:solidFill>
                <a:srgbClr val="262626"/>
              </a:solidFill>
            </a:endParaRPr>
          </a:p>
          <a:p>
            <a:pPr>
              <a:spcBef>
                <a:spcPct val="20000"/>
              </a:spcBef>
              <a:spcAft>
                <a:spcPts val="600"/>
              </a:spcAft>
            </a:pPr>
            <a:r>
              <a:rPr lang="en-US" sz="1900" b="1" dirty="0">
                <a:solidFill>
                  <a:srgbClr val="262626"/>
                </a:solidFill>
              </a:rPr>
              <a:t>Online </a:t>
            </a:r>
            <a:r>
              <a:rPr lang="en-US" sz="1900" b="1" dirty="0">
                <a:solidFill>
                  <a:srgbClr val="262626"/>
                </a:solidFill>
                <a:ea typeface="+mn-lt"/>
                <a:cs typeface="+mn-lt"/>
              </a:rPr>
              <a:t>and in-person information sessions:</a:t>
            </a:r>
            <a:r>
              <a:rPr lang="en-US" sz="1900" dirty="0">
                <a:solidFill>
                  <a:srgbClr val="262626"/>
                </a:solidFill>
                <a:ea typeface="+mn-lt"/>
                <a:cs typeface="+mn-lt"/>
              </a:rPr>
              <a:t> </a:t>
            </a:r>
            <a:r>
              <a:rPr lang="en-US" sz="1900" dirty="0">
                <a:solidFill>
                  <a:srgbClr val="262626"/>
                </a:solidFill>
                <a:ea typeface="+mn-lt"/>
                <a:cs typeface="+mn-lt"/>
                <a:hlinkClick r:id="rId3"/>
              </a:rPr>
              <a:t>Future Student Events : RRC Polytech: Future Student Events</a:t>
            </a:r>
          </a:p>
          <a:p>
            <a:pPr>
              <a:spcBef>
                <a:spcPct val="20000"/>
              </a:spcBef>
              <a:spcAft>
                <a:spcPts val="600"/>
              </a:spcAft>
            </a:pPr>
            <a:endParaRPr lang="en-US" sz="1900" dirty="0">
              <a:solidFill>
                <a:srgbClr val="262626"/>
              </a:solidFill>
            </a:endParaRPr>
          </a:p>
          <a:p>
            <a:pPr>
              <a:spcBef>
                <a:spcPct val="20000"/>
              </a:spcBef>
              <a:spcAft>
                <a:spcPts val="600"/>
              </a:spcAft>
            </a:pPr>
            <a:endParaRPr lang="en-US" sz="1900" dirty="0">
              <a:solidFill>
                <a:srgbClr val="262626"/>
              </a:solidFill>
            </a:endParaRPr>
          </a:p>
          <a:p>
            <a:pPr>
              <a:spcBef>
                <a:spcPct val="20000"/>
              </a:spcBef>
              <a:spcAft>
                <a:spcPts val="600"/>
              </a:spcAft>
            </a:pPr>
            <a:br>
              <a:rPr lang="en-US" sz="1900" dirty="0"/>
            </a:br>
            <a:endParaRPr lang="en-US" sz="1900" dirty="0">
              <a:solidFill>
                <a:srgbClr val="262626"/>
              </a:solidFill>
            </a:endParaRPr>
          </a:p>
          <a:p>
            <a:pPr>
              <a:spcBef>
                <a:spcPct val="20000"/>
              </a:spcBef>
              <a:spcAft>
                <a:spcPts val="600"/>
              </a:spcAft>
            </a:pPr>
            <a:br>
              <a:rPr lang="en-US" sz="1900" b="1" dirty="0"/>
            </a:br>
            <a:endParaRPr lang="en-US" sz="1900">
              <a:solidFill>
                <a:srgbClr val="262626"/>
              </a:solidFill>
            </a:endParaRPr>
          </a:p>
        </p:txBody>
      </p:sp>
      <p:pic>
        <p:nvPicPr>
          <p:cNvPr id="3" name="Picture 2" descr="We're a Polytechnic : RRC Polytech">
            <a:extLst>
              <a:ext uri="{FF2B5EF4-FFF2-40B4-BE49-F238E27FC236}">
                <a16:creationId xmlns:a16="http://schemas.microsoft.com/office/drawing/2014/main" id="{ECE557A9-94D0-E0EC-651C-90E56F8E3B70}"/>
              </a:ext>
            </a:extLst>
          </p:cNvPr>
          <p:cNvPicPr>
            <a:picLocks noChangeAspect="1"/>
          </p:cNvPicPr>
          <p:nvPr/>
        </p:nvPicPr>
        <p:blipFill>
          <a:blip r:embed="rId4"/>
          <a:stretch>
            <a:fillRect/>
          </a:stretch>
        </p:blipFill>
        <p:spPr>
          <a:xfrm>
            <a:off x="1038657" y="2558761"/>
            <a:ext cx="5736647" cy="2294659"/>
          </a:xfrm>
          <a:prstGeom prst="rect">
            <a:avLst/>
          </a:prstGeom>
        </p:spPr>
      </p:pic>
    </p:spTree>
    <p:extLst>
      <p:ext uri="{BB962C8B-B14F-4D97-AF65-F5344CB8AC3E}">
        <p14:creationId xmlns:p14="http://schemas.microsoft.com/office/powerpoint/2010/main" val="3876653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1F11-0C33-BB89-539E-F7850FF8BA42}"/>
              </a:ext>
            </a:extLst>
          </p:cNvPr>
          <p:cNvSpPr>
            <a:spLocks noGrp="1"/>
          </p:cNvSpPr>
          <p:nvPr>
            <p:ph type="title"/>
          </p:nvPr>
        </p:nvSpPr>
        <p:spPr>
          <a:xfrm>
            <a:off x="496015" y="594448"/>
            <a:ext cx="11079697" cy="1691551"/>
          </a:xfrm>
        </p:spPr>
        <p:txBody>
          <a:bodyPr>
            <a:normAutofit/>
          </a:bodyPr>
          <a:lstStyle/>
          <a:p>
            <a:pPr>
              <a:lnSpc>
                <a:spcPct val="90000"/>
              </a:lnSpc>
            </a:pPr>
            <a:r>
              <a:rPr lang="en-US" sz="4100"/>
              <a:t>Red River College Polytech -                   Useful Websites</a:t>
            </a:r>
          </a:p>
        </p:txBody>
      </p:sp>
      <p:sp>
        <p:nvSpPr>
          <p:cNvPr id="4" name="Content Placeholder 3">
            <a:extLst>
              <a:ext uri="{FF2B5EF4-FFF2-40B4-BE49-F238E27FC236}">
                <a16:creationId xmlns:a16="http://schemas.microsoft.com/office/drawing/2014/main" id="{8AAE6078-37D4-0225-88C0-B36FB0AB4E95}"/>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000" b="1">
                <a:latin typeface="Arial"/>
                <a:cs typeface="Arial"/>
              </a:rPr>
              <a:t>                                                 </a:t>
            </a:r>
            <a:endParaRPr lang="en-US" sz="1000">
              <a:latin typeface="Arial"/>
              <a:cs typeface="Arial"/>
            </a:endParaRPr>
          </a:p>
          <a:p>
            <a:pPr>
              <a:lnSpc>
                <a:spcPct val="90000"/>
              </a:lnSpc>
              <a:spcBef>
                <a:spcPts val="0"/>
              </a:spcBef>
              <a:spcAft>
                <a:spcPts val="0"/>
              </a:spcAft>
              <a:buSzPct val="114999"/>
            </a:pPr>
            <a:endParaRPr lang="en-US" sz="1000">
              <a:ea typeface="+mn-lt"/>
              <a:cs typeface="+mn-lt"/>
            </a:endParaRPr>
          </a:p>
          <a:p>
            <a:pPr>
              <a:lnSpc>
                <a:spcPct val="90000"/>
              </a:lnSpc>
              <a:buSzPct val="114999"/>
            </a:pPr>
            <a:endParaRPr lang="en-US" sz="1000"/>
          </a:p>
        </p:txBody>
      </p:sp>
      <p:sp>
        <p:nvSpPr>
          <p:cNvPr id="10" name="TextBox 9">
            <a:extLst>
              <a:ext uri="{FF2B5EF4-FFF2-40B4-BE49-F238E27FC236}">
                <a16:creationId xmlns:a16="http://schemas.microsoft.com/office/drawing/2014/main" id="{A8CA6C82-468D-037D-517C-97CF8AB9616C}"/>
              </a:ext>
            </a:extLst>
          </p:cNvPr>
          <p:cNvSpPr txBox="1"/>
          <p:nvPr/>
        </p:nvSpPr>
        <p:spPr>
          <a:xfrm>
            <a:off x="730036" y="2562326"/>
            <a:ext cx="7128767" cy="41211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a:latin typeface="Century Gothic"/>
                <a:cs typeface="Times New Roman"/>
              </a:rPr>
              <a:t>Virtual Viewbook:</a:t>
            </a:r>
            <a:r>
              <a:rPr lang="en-CA">
                <a:latin typeface="Century Gothic"/>
                <a:cs typeface="Times New Roman"/>
              </a:rPr>
              <a:t> </a:t>
            </a:r>
            <a:r>
              <a:rPr lang="en-CA">
                <a:ea typeface="+mn-lt"/>
                <a:cs typeface="+mn-lt"/>
                <a:hlinkClick r:id="rId3"/>
              </a:rPr>
              <a:t>RRC Polytech’s Viewbook : RRC Polytech: Student Recruitment</a:t>
            </a:r>
            <a:endParaRPr lang="en-CA">
              <a:ea typeface="+mn-lt"/>
              <a:cs typeface="+mn-lt"/>
              <a:hlinkClick r:id="rId4"/>
            </a:endParaRPr>
          </a:p>
          <a:p>
            <a:endParaRPr lang="en-US">
              <a:latin typeface="Century Gothic"/>
              <a:cs typeface="Times New Roman"/>
            </a:endParaRPr>
          </a:p>
          <a:p>
            <a:r>
              <a:rPr lang="en-US" b="1">
                <a:latin typeface="Century Gothic"/>
                <a:ea typeface="Calibri"/>
                <a:cs typeface="Calibri"/>
              </a:rPr>
              <a:t>Program Explorer: </a:t>
            </a:r>
            <a:r>
              <a:rPr lang="en-US">
                <a:ea typeface="+mn-lt"/>
                <a:cs typeface="+mn-lt"/>
                <a:hlinkClick r:id="rId5"/>
              </a:rPr>
              <a:t>RRC Polytech: Program Explorer</a:t>
            </a:r>
            <a:endParaRPr lang="en-CA">
              <a:ea typeface="+mn-lt"/>
              <a:cs typeface="+mn-lt"/>
            </a:endParaRPr>
          </a:p>
          <a:p>
            <a:endParaRPr lang="en-US">
              <a:latin typeface="Century Gothic"/>
              <a:ea typeface="Calibri"/>
              <a:cs typeface="Calibri"/>
            </a:endParaRPr>
          </a:p>
          <a:p>
            <a:r>
              <a:rPr lang="en-US" b="1">
                <a:latin typeface="Century Gothic"/>
                <a:ea typeface="Calibri"/>
                <a:cs typeface="Calibri"/>
              </a:rPr>
              <a:t>Application</a:t>
            </a:r>
            <a:r>
              <a:rPr lang="en-US" b="1">
                <a:solidFill>
                  <a:srgbClr val="000000"/>
                </a:solidFill>
                <a:ea typeface="Calibri"/>
                <a:cs typeface="Calibri"/>
              </a:rPr>
              <a:t> Deadlines</a:t>
            </a:r>
            <a:r>
              <a:rPr lang="en-US" sz="1900" b="1">
                <a:solidFill>
                  <a:srgbClr val="262626"/>
                </a:solidFill>
                <a:ea typeface="Calibri"/>
                <a:cs typeface="Calibri"/>
              </a:rPr>
              <a:t>: </a:t>
            </a:r>
            <a:r>
              <a:rPr lang="en-US" sz="1900">
                <a:ea typeface="+mn-lt"/>
                <a:cs typeface="+mn-lt"/>
                <a:hlinkClick r:id="rId6"/>
              </a:rPr>
              <a:t>Application Deadlines : RRC Polytech</a:t>
            </a:r>
            <a:endParaRPr lang="en-US"/>
          </a:p>
          <a:p>
            <a:endParaRPr lang="en-US" sz="1900">
              <a:ea typeface="Calibri"/>
              <a:cs typeface="Calibri"/>
            </a:endParaRPr>
          </a:p>
          <a:p>
            <a:r>
              <a:rPr lang="en-US" sz="1900" b="1">
                <a:ea typeface="Calibri"/>
                <a:cs typeface="Calibri"/>
              </a:rPr>
              <a:t>Application</a:t>
            </a:r>
            <a:r>
              <a:rPr lang="en-US" sz="1900" b="1">
                <a:solidFill>
                  <a:srgbClr val="000000"/>
                </a:solidFill>
                <a:ea typeface="Calibri"/>
                <a:cs typeface="Calibri"/>
              </a:rPr>
              <a:t> Process</a:t>
            </a:r>
            <a:r>
              <a:rPr lang="en-US" sz="1900" b="1">
                <a:solidFill>
                  <a:srgbClr val="262626"/>
                </a:solidFill>
                <a:ea typeface="Calibri"/>
                <a:cs typeface="Calibri"/>
              </a:rPr>
              <a:t>: </a:t>
            </a:r>
            <a:r>
              <a:rPr lang="en-US" sz="1900">
                <a:solidFill>
                  <a:srgbClr val="262626"/>
                </a:solidFill>
                <a:ea typeface="+mn-lt"/>
                <a:cs typeface="+mn-lt"/>
                <a:hlinkClick r:id="rId7"/>
              </a:rPr>
              <a:t>Application Processes : RRC Polytech</a:t>
            </a:r>
            <a:endParaRPr lang="en-US" sz="1900">
              <a:solidFill>
                <a:srgbClr val="262626"/>
              </a:solidFill>
              <a:ea typeface="Calibri"/>
              <a:cs typeface="Calibri"/>
            </a:endParaRPr>
          </a:p>
          <a:p>
            <a:endParaRPr lang="en-US">
              <a:ea typeface="Calibri"/>
              <a:cs typeface="Calibri"/>
            </a:endParaRPr>
          </a:p>
          <a:p>
            <a:r>
              <a:rPr lang="en-US" b="1">
                <a:ea typeface="Calibri"/>
                <a:cs typeface="Calibri"/>
              </a:rPr>
              <a:t>Personalized Campus Tours:</a:t>
            </a:r>
            <a:r>
              <a:rPr lang="en-US">
                <a:ea typeface="Calibri"/>
                <a:cs typeface="Calibri"/>
              </a:rPr>
              <a:t> </a:t>
            </a:r>
            <a:r>
              <a:rPr lang="en-US">
                <a:ea typeface="+mn-lt"/>
                <a:cs typeface="+mn-lt"/>
                <a:hlinkClick r:id="rId8"/>
              </a:rPr>
              <a:t>Campus Tours : RRC Polytech: Future Student Events</a:t>
            </a:r>
            <a:endParaRPr lang="en-US">
              <a:ea typeface="Calibri"/>
              <a:cs typeface="Calibri"/>
            </a:endParaRPr>
          </a:p>
          <a:p>
            <a:pPr>
              <a:spcBef>
                <a:spcPct val="20000"/>
              </a:spcBef>
              <a:spcAft>
                <a:spcPts val="600"/>
              </a:spcAft>
            </a:pPr>
            <a:br>
              <a:rPr lang="en-US" sz="1900" b="1"/>
            </a:br>
            <a:endParaRPr lang="en-US" sz="1900">
              <a:solidFill>
                <a:srgbClr val="262626"/>
              </a:solidFill>
            </a:endParaRPr>
          </a:p>
        </p:txBody>
      </p:sp>
      <p:pic>
        <p:nvPicPr>
          <p:cNvPr id="3" name="Picture 2" descr="A screenshot of a computer program&#10;&#10;Description automatically generated">
            <a:extLst>
              <a:ext uri="{FF2B5EF4-FFF2-40B4-BE49-F238E27FC236}">
                <a16:creationId xmlns:a16="http://schemas.microsoft.com/office/drawing/2014/main" id="{977F72CA-7C8E-E3EE-F1B8-9031532878CD}"/>
              </a:ext>
            </a:extLst>
          </p:cNvPr>
          <p:cNvPicPr>
            <a:picLocks noChangeAspect="1"/>
          </p:cNvPicPr>
          <p:nvPr/>
        </p:nvPicPr>
        <p:blipFill>
          <a:blip r:embed="rId9"/>
          <a:stretch>
            <a:fillRect/>
          </a:stretch>
        </p:blipFill>
        <p:spPr>
          <a:xfrm>
            <a:off x="7851294" y="3057407"/>
            <a:ext cx="3949487" cy="2822223"/>
          </a:xfrm>
          <a:prstGeom prst="rect">
            <a:avLst/>
          </a:prstGeom>
        </p:spPr>
      </p:pic>
    </p:spTree>
    <p:extLst>
      <p:ext uri="{BB962C8B-B14F-4D97-AF65-F5344CB8AC3E}">
        <p14:creationId xmlns:p14="http://schemas.microsoft.com/office/powerpoint/2010/main" val="2125890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B94A-E377-EF12-A025-A2AF0E999485}"/>
              </a:ext>
            </a:extLst>
          </p:cNvPr>
          <p:cNvSpPr>
            <a:spLocks noGrp="1"/>
          </p:cNvSpPr>
          <p:nvPr>
            <p:ph type="title"/>
          </p:nvPr>
        </p:nvSpPr>
        <p:spPr/>
        <p:txBody>
          <a:bodyPr/>
          <a:lstStyle/>
          <a:p>
            <a:r>
              <a:rPr lang="en-US" u="sng"/>
              <a:t>Other Manitoba Universities</a:t>
            </a:r>
          </a:p>
        </p:txBody>
      </p:sp>
      <p:graphicFrame>
        <p:nvGraphicFramePr>
          <p:cNvPr id="5" name="Content Placeholder 2">
            <a:extLst>
              <a:ext uri="{FF2B5EF4-FFF2-40B4-BE49-F238E27FC236}">
                <a16:creationId xmlns:a16="http://schemas.microsoft.com/office/drawing/2014/main" id="{2CC286E2-4A81-D176-4AD7-8EA185D0ED40}"/>
              </a:ext>
            </a:extLst>
          </p:cNvPr>
          <p:cNvGraphicFramePr>
            <a:graphicFrameLocks noGrp="1"/>
          </p:cNvGraphicFramePr>
          <p:nvPr>
            <p:ph idx="1"/>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0059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FA6F4-193A-6030-3504-0F0E3F30CDA0}"/>
              </a:ext>
            </a:extLst>
          </p:cNvPr>
          <p:cNvSpPr>
            <a:spLocks noGrp="1"/>
          </p:cNvSpPr>
          <p:nvPr>
            <p:ph type="title"/>
          </p:nvPr>
        </p:nvSpPr>
        <p:spPr>
          <a:xfrm>
            <a:off x="904433" y="2207919"/>
            <a:ext cx="5353107" cy="2283824"/>
          </a:xfrm>
        </p:spPr>
        <p:txBody>
          <a:bodyPr/>
          <a:lstStyle/>
          <a:p>
            <a:r>
              <a:rPr lang="en-US" dirty="0"/>
              <a:t>SUIT UP &amp;</a:t>
            </a:r>
            <a:br>
              <a:rPr lang="en-US" dirty="0"/>
            </a:br>
            <a:r>
              <a:rPr lang="en-US" dirty="0"/>
              <a:t>GOWNS FOR GRAD- COMING SOON</a:t>
            </a:r>
          </a:p>
        </p:txBody>
      </p:sp>
      <p:sp>
        <p:nvSpPr>
          <p:cNvPr id="3" name="Text Placeholder 2">
            <a:extLst>
              <a:ext uri="{FF2B5EF4-FFF2-40B4-BE49-F238E27FC236}">
                <a16:creationId xmlns:a16="http://schemas.microsoft.com/office/drawing/2014/main" id="{45EE97FC-FF18-0A4C-9C33-30CFEBBC2D86}"/>
              </a:ext>
            </a:extLst>
          </p:cNvPr>
          <p:cNvSpPr>
            <a:spLocks noGrp="1"/>
          </p:cNvSpPr>
          <p:nvPr>
            <p:ph type="body" idx="1"/>
          </p:nvPr>
        </p:nvSpPr>
        <p:spPr/>
        <p:txBody>
          <a:bodyPr/>
          <a:lstStyle/>
          <a:p>
            <a:endParaRPr lang="en-US"/>
          </a:p>
        </p:txBody>
      </p:sp>
      <p:pic>
        <p:nvPicPr>
          <p:cNvPr id="4" name="Picture 3" descr="A person in a green dress&#10;&#10;AI-generated content may be incorrect.">
            <a:extLst>
              <a:ext uri="{FF2B5EF4-FFF2-40B4-BE49-F238E27FC236}">
                <a16:creationId xmlns:a16="http://schemas.microsoft.com/office/drawing/2014/main" id="{A1508B5D-621C-242E-1DB1-EDDA278292F2}"/>
              </a:ext>
            </a:extLst>
          </p:cNvPr>
          <p:cNvPicPr>
            <a:picLocks noChangeAspect="1"/>
          </p:cNvPicPr>
          <p:nvPr/>
        </p:nvPicPr>
        <p:blipFill>
          <a:blip r:embed="rId2"/>
          <a:stretch>
            <a:fillRect/>
          </a:stretch>
        </p:blipFill>
        <p:spPr>
          <a:xfrm>
            <a:off x="8268222" y="470248"/>
            <a:ext cx="3505200" cy="4038600"/>
          </a:xfrm>
          <a:prstGeom prst="rect">
            <a:avLst/>
          </a:prstGeom>
        </p:spPr>
      </p:pic>
      <p:pic>
        <p:nvPicPr>
          <p:cNvPr id="5" name="Picture 4" descr="A person in a suit&#10;&#10;AI-generated content may be incorrect.">
            <a:extLst>
              <a:ext uri="{FF2B5EF4-FFF2-40B4-BE49-F238E27FC236}">
                <a16:creationId xmlns:a16="http://schemas.microsoft.com/office/drawing/2014/main" id="{118601F5-244A-B1C0-134C-7C6DBFC4B6EA}"/>
              </a:ext>
            </a:extLst>
          </p:cNvPr>
          <p:cNvPicPr>
            <a:picLocks noChangeAspect="1"/>
          </p:cNvPicPr>
          <p:nvPr/>
        </p:nvPicPr>
        <p:blipFill>
          <a:blip r:embed="rId3"/>
          <a:stretch>
            <a:fillRect/>
          </a:stretch>
        </p:blipFill>
        <p:spPr>
          <a:xfrm>
            <a:off x="6096913" y="2492940"/>
            <a:ext cx="3067050" cy="3771900"/>
          </a:xfrm>
          <a:prstGeom prst="rect">
            <a:avLst/>
          </a:prstGeom>
        </p:spPr>
      </p:pic>
    </p:spTree>
    <p:extLst>
      <p:ext uri="{BB962C8B-B14F-4D97-AF65-F5344CB8AC3E}">
        <p14:creationId xmlns:p14="http://schemas.microsoft.com/office/powerpoint/2010/main" val="2990254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BAC-E634-5CEB-D726-B746328BB655}"/>
              </a:ext>
            </a:extLst>
          </p:cNvPr>
          <p:cNvSpPr>
            <a:spLocks noGrp="1"/>
          </p:cNvSpPr>
          <p:nvPr>
            <p:ph type="ctrTitle"/>
          </p:nvPr>
        </p:nvSpPr>
        <p:spPr>
          <a:xfrm>
            <a:off x="8382055" y="1241266"/>
            <a:ext cx="3161016" cy="3153753"/>
          </a:xfrm>
        </p:spPr>
        <p:txBody>
          <a:bodyPr>
            <a:normAutofit/>
          </a:bodyPr>
          <a:lstStyle/>
          <a:p>
            <a:pPr>
              <a:lnSpc>
                <a:spcPct val="90000"/>
              </a:lnSpc>
            </a:pPr>
            <a:r>
              <a:rPr lang="en-US" sz="3400">
                <a:solidFill>
                  <a:srgbClr val="EBEBEB"/>
                </a:solidFill>
                <a:ea typeface="+mj-lt"/>
                <a:cs typeface="+mj-lt"/>
              </a:rPr>
              <a:t>Going to University or College Outside of Manitoba?</a:t>
            </a:r>
            <a:endParaRPr lang="en-US" sz="3400">
              <a:solidFill>
                <a:srgbClr val="EBEBEB"/>
              </a:solidFill>
            </a:endParaRPr>
          </a:p>
        </p:txBody>
      </p:sp>
      <p:sp>
        <p:nvSpPr>
          <p:cNvPr id="3" name="Subtitle 2">
            <a:extLst>
              <a:ext uri="{FF2B5EF4-FFF2-40B4-BE49-F238E27FC236}">
                <a16:creationId xmlns:a16="http://schemas.microsoft.com/office/drawing/2014/main" id="{0F48F070-17AA-2581-7AAD-C4A171FC6FB2}"/>
              </a:ext>
            </a:extLst>
          </p:cNvPr>
          <p:cNvSpPr>
            <a:spLocks noGrp="1"/>
          </p:cNvSpPr>
          <p:nvPr>
            <p:ph type="subTitle" idx="1"/>
          </p:nvPr>
        </p:nvSpPr>
        <p:spPr>
          <a:xfrm>
            <a:off x="8382055" y="4591665"/>
            <a:ext cx="3161016" cy="1622322"/>
          </a:xfrm>
        </p:spPr>
        <p:txBody>
          <a:bodyPr>
            <a:normAutofit/>
          </a:bodyPr>
          <a:lstStyle/>
          <a:p>
            <a:endParaRPr lang="en-US"/>
          </a:p>
        </p:txBody>
      </p:sp>
      <p:grpSp>
        <p:nvGrpSpPr>
          <p:cNvPr id="7" name="Group 6">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1" name="Rectangle 10">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3"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5" name="Picture 4">
            <a:extLst>
              <a:ext uri="{FF2B5EF4-FFF2-40B4-BE49-F238E27FC236}">
                <a16:creationId xmlns:a16="http://schemas.microsoft.com/office/drawing/2014/main" id="{B3FFCD5B-E5E0-9C84-C283-C6A95411937D}"/>
              </a:ext>
            </a:extLst>
          </p:cNvPr>
          <p:cNvPicPr>
            <a:picLocks noChangeAspect="1"/>
          </p:cNvPicPr>
          <p:nvPr/>
        </p:nvPicPr>
        <p:blipFill>
          <a:blip r:embed="rId2"/>
          <a:stretch>
            <a:fillRect/>
          </a:stretch>
        </p:blipFill>
        <p:spPr>
          <a:xfrm>
            <a:off x="524804" y="1321625"/>
            <a:ext cx="7231959" cy="3760618"/>
          </a:xfrm>
          <a:prstGeom prst="rect">
            <a:avLst/>
          </a:prstGeom>
        </p:spPr>
      </p:pic>
    </p:spTree>
    <p:extLst>
      <p:ext uri="{BB962C8B-B14F-4D97-AF65-F5344CB8AC3E}">
        <p14:creationId xmlns:p14="http://schemas.microsoft.com/office/powerpoint/2010/main" val="2023742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6FB2C-A25E-591D-811F-9C438F4DD744}"/>
              </a:ext>
            </a:extLst>
          </p:cNvPr>
          <p:cNvSpPr txBox="1"/>
          <p:nvPr/>
        </p:nvSpPr>
        <p:spPr>
          <a:xfrm>
            <a:off x="721416" y="391041"/>
            <a:ext cx="10363198" cy="63678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spcAft>
                <a:spcPts val="600"/>
              </a:spcAft>
              <a:buFont typeface="Arial"/>
              <a:buChar char="•"/>
            </a:pPr>
            <a:r>
              <a:rPr lang="en-US" sz="2000" b="1" dirty="0">
                <a:solidFill>
                  <a:srgbClr val="262626"/>
                </a:solidFill>
                <a:highlight>
                  <a:srgbClr val="FFFF00"/>
                </a:highlight>
                <a:ea typeface="+mn-lt"/>
                <a:cs typeface="+mn-lt"/>
              </a:rPr>
              <a:t>Deadlines differ than Manitoba. CHECK WITH YOUR INSTITUTION!</a:t>
            </a:r>
          </a:p>
          <a:p>
            <a:pPr marL="285750" indent="-285750">
              <a:spcBef>
                <a:spcPct val="20000"/>
              </a:spcBef>
              <a:spcAft>
                <a:spcPts val="600"/>
              </a:spcAft>
              <a:buFont typeface="Arial"/>
              <a:buChar char="•"/>
            </a:pPr>
            <a:r>
              <a:rPr lang="en-US" sz="2000" dirty="0">
                <a:solidFill>
                  <a:srgbClr val="262626"/>
                </a:solidFill>
                <a:ea typeface="+mn-lt"/>
                <a:cs typeface="+mn-lt"/>
              </a:rPr>
              <a:t>Applying to the </a:t>
            </a:r>
            <a:r>
              <a:rPr lang="en-US" sz="2000" b="1" dirty="0">
                <a:solidFill>
                  <a:srgbClr val="262626"/>
                </a:solidFill>
                <a:ea typeface="+mn-lt"/>
                <a:cs typeface="+mn-lt"/>
              </a:rPr>
              <a:t>University of British Columbia?</a:t>
            </a:r>
            <a:r>
              <a:rPr lang="en-US" sz="2000" dirty="0">
                <a:solidFill>
                  <a:srgbClr val="262626"/>
                </a:solidFill>
                <a:ea typeface="+mn-lt"/>
                <a:cs typeface="+mn-lt"/>
              </a:rPr>
              <a:t> Applicants                                           must fill out a personal profile that outlines their community involvement: </a:t>
            </a:r>
            <a:r>
              <a:rPr lang="en-US" sz="2000" dirty="0">
                <a:solidFill>
                  <a:srgbClr val="86724D"/>
                </a:solidFill>
                <a:ea typeface="+mn-lt"/>
                <a:cs typeface="+mn-lt"/>
                <a:hlinkClick r:id="rId2"/>
              </a:rPr>
              <a:t>Personal Profile</a:t>
            </a:r>
            <a:endParaRPr lang="en-US" sz="2000">
              <a:solidFill>
                <a:srgbClr val="262626"/>
              </a:solidFill>
              <a:latin typeface="Garamond"/>
              <a:cs typeface="Arial"/>
            </a:endParaRPr>
          </a:p>
          <a:p>
            <a:pPr marL="285750" indent="-285750">
              <a:spcBef>
                <a:spcPct val="20000"/>
              </a:spcBef>
              <a:spcAft>
                <a:spcPts val="600"/>
              </a:spcAft>
              <a:buFont typeface="Arial"/>
              <a:buChar char="•"/>
            </a:pPr>
            <a:r>
              <a:rPr lang="en-US" sz="2000" dirty="0">
                <a:solidFill>
                  <a:srgbClr val="262626"/>
                </a:solidFill>
                <a:latin typeface="Century Gothic"/>
                <a:cs typeface="Arial"/>
              </a:rPr>
              <a:t>Applying to any </a:t>
            </a:r>
            <a:r>
              <a:rPr lang="en-US" sz="2000" b="1" dirty="0">
                <a:solidFill>
                  <a:srgbClr val="262626"/>
                </a:solidFill>
                <a:latin typeface="Century Gothic"/>
                <a:cs typeface="Arial"/>
              </a:rPr>
              <a:t>Universities in Ontario (Toronto, York, Waterloo, Western, etc.)?</a:t>
            </a:r>
            <a:endParaRPr lang="en-US" sz="2000" dirty="0">
              <a:solidFill>
                <a:srgbClr val="262626"/>
              </a:solidFill>
              <a:latin typeface="Century Gothic"/>
              <a:cs typeface="Arial"/>
            </a:endParaRPr>
          </a:p>
          <a:p>
            <a:pPr marL="742950" lvl="1" indent="-285750">
              <a:spcBef>
                <a:spcPct val="20000"/>
              </a:spcBef>
              <a:spcAft>
                <a:spcPts val="600"/>
              </a:spcAft>
              <a:buFont typeface="Arial"/>
              <a:buChar char="•"/>
            </a:pPr>
            <a:r>
              <a:rPr lang="en-US" sz="2000" dirty="0">
                <a:solidFill>
                  <a:srgbClr val="262626"/>
                </a:solidFill>
                <a:latin typeface="Century Gothic"/>
                <a:cs typeface="Arial"/>
              </a:rPr>
              <a:t>Applications must go through the Ontario Universities Application Centre (OUAC) using form 105 D (ideal completion date of OUAC form: Nov. 1st):  </a:t>
            </a:r>
            <a:r>
              <a:rPr lang="en-US" sz="2000" dirty="0">
                <a:solidFill>
                  <a:srgbClr val="86724D"/>
                </a:solidFill>
                <a:latin typeface="Century Gothic"/>
                <a:cs typeface="Arial"/>
                <a:hlinkClick r:id="rId3"/>
              </a:rPr>
              <a:t>Application Guide</a:t>
            </a:r>
            <a:endParaRPr lang="en-US" sz="2000" dirty="0">
              <a:solidFill>
                <a:srgbClr val="262626"/>
              </a:solidFill>
              <a:latin typeface="Century Gothic"/>
              <a:cs typeface="Arial"/>
            </a:endParaRPr>
          </a:p>
          <a:p>
            <a:pPr marL="742950" lvl="1" indent="-285750">
              <a:spcBef>
                <a:spcPct val="20000"/>
              </a:spcBef>
              <a:spcAft>
                <a:spcPts val="600"/>
              </a:spcAft>
              <a:buFont typeface="Arial"/>
              <a:buChar char="•"/>
            </a:pPr>
            <a:r>
              <a:rPr lang="en-US" sz="2000" dirty="0">
                <a:solidFill>
                  <a:srgbClr val="262626"/>
                </a:solidFill>
                <a:latin typeface="Century Gothic"/>
                <a:cs typeface="Arial"/>
              </a:rPr>
              <a:t>Some math and science-based programs will require applicants to take Advanced Math Calculus in addition to Pre-Calculus. Check admission requirements early!</a:t>
            </a:r>
          </a:p>
          <a:p>
            <a:pPr marL="285750" indent="-285750">
              <a:spcBef>
                <a:spcPct val="20000"/>
              </a:spcBef>
              <a:spcAft>
                <a:spcPts val="600"/>
              </a:spcAft>
              <a:buFont typeface="Arial"/>
              <a:buChar char="•"/>
            </a:pPr>
            <a:r>
              <a:rPr lang="en-US" sz="2000" dirty="0">
                <a:solidFill>
                  <a:srgbClr val="262626"/>
                </a:solidFill>
                <a:latin typeface="Century Gothic"/>
                <a:cs typeface="Arial"/>
              </a:rPr>
              <a:t>If you are applying to university in the United States you may need to write the SAT or ACT early in your grade 12 year (check with your university of choice, some are no longer requiring entrance exams). You may want to consider taking an SAT prep course ahead of time.  </a:t>
            </a:r>
            <a:r>
              <a:rPr lang="en-US" sz="2000" dirty="0">
                <a:hlinkClick r:id="rId4"/>
              </a:rPr>
              <a:t>The SAT – SAT Suite | College Board</a:t>
            </a:r>
            <a:endParaRPr lang="en-US" sz="2000" dirty="0">
              <a:solidFill>
                <a:srgbClr val="262626"/>
              </a:solidFill>
              <a:latin typeface="Century Gothic"/>
              <a:cs typeface="Arial"/>
            </a:endParaRPr>
          </a:p>
          <a:p>
            <a:pPr marL="285750" indent="-285750">
              <a:spcBef>
                <a:spcPct val="20000"/>
              </a:spcBef>
              <a:spcAft>
                <a:spcPts val="600"/>
              </a:spcAft>
              <a:buFont typeface="Arial"/>
              <a:buChar char="•"/>
            </a:pPr>
            <a:endParaRPr lang="en-US" sz="2400" dirty="0">
              <a:solidFill>
                <a:srgbClr val="262626"/>
              </a:solidFill>
              <a:latin typeface="Garamond"/>
              <a:cs typeface="Arial"/>
            </a:endParaRPr>
          </a:p>
          <a:p>
            <a:pPr algn="l"/>
            <a:endParaRPr lang="en-US" sz="2400" dirty="0"/>
          </a:p>
        </p:txBody>
      </p:sp>
      <p:pic>
        <p:nvPicPr>
          <p:cNvPr id="3076" name="Picture 4" descr="University of British Columbia (@UBC) / X">
            <a:extLst>
              <a:ext uri="{FF2B5EF4-FFF2-40B4-BE49-F238E27FC236}">
                <a16:creationId xmlns:a16="http://schemas.microsoft.com/office/drawing/2014/main" id="{76615D17-DFF6-D8A1-5D10-FB8702BAD7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19109" y="466826"/>
            <a:ext cx="916053" cy="9160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UAC Integration Helps the Universities ...">
            <a:extLst>
              <a:ext uri="{FF2B5EF4-FFF2-40B4-BE49-F238E27FC236}">
                <a16:creationId xmlns:a16="http://schemas.microsoft.com/office/drawing/2014/main" id="{1865FF84-B7EC-F153-84C3-676FF835D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9779" y="3033546"/>
            <a:ext cx="1421979" cy="79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58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6FB2C-A25E-591D-811F-9C438F4DD744}"/>
              </a:ext>
            </a:extLst>
          </p:cNvPr>
          <p:cNvSpPr txBox="1"/>
          <p:nvPr/>
        </p:nvSpPr>
        <p:spPr>
          <a:xfrm>
            <a:off x="721416" y="391041"/>
            <a:ext cx="10363198" cy="700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spcAft>
                <a:spcPts val="600"/>
              </a:spcAft>
            </a:pPr>
            <a:r>
              <a:rPr lang="en-US" sz="2800" b="1" dirty="0">
                <a:solidFill>
                  <a:srgbClr val="262626"/>
                </a:solidFill>
                <a:highlight>
                  <a:srgbClr val="FFFF00"/>
                </a:highlight>
                <a:ea typeface="+mn-lt"/>
                <a:cs typeface="+mn-lt"/>
              </a:rPr>
              <a:t>YOU ARE NOT ALONE!  </a:t>
            </a:r>
            <a:endParaRPr lang="en-US" sz="2800">
              <a:solidFill>
                <a:srgbClr val="000000"/>
              </a:solidFill>
              <a:highlight>
                <a:srgbClr val="FFFF00"/>
              </a:highlight>
              <a:ea typeface="+mn-lt"/>
              <a:cs typeface="+mn-lt"/>
            </a:endParaRPr>
          </a:p>
          <a:p>
            <a:pPr algn="ctr">
              <a:spcBef>
                <a:spcPct val="20000"/>
              </a:spcBef>
              <a:spcAft>
                <a:spcPts val="600"/>
              </a:spcAft>
            </a:pPr>
            <a:r>
              <a:rPr lang="en-US" sz="2000" b="1" dirty="0">
                <a:solidFill>
                  <a:srgbClr val="262626"/>
                </a:solidFill>
                <a:highlight>
                  <a:srgbClr val="FFFF00"/>
                </a:highlight>
                <a:ea typeface="+mn-lt"/>
                <a:cs typeface="+mn-lt"/>
              </a:rPr>
              <a:t>Connect with all of the amazing Student Support Opportunities! </a:t>
            </a:r>
            <a:endParaRPr lang="en-US" dirty="0">
              <a:highlight>
                <a:srgbClr val="FFFF00"/>
              </a:highlight>
            </a:endParaRPr>
          </a:p>
          <a:p>
            <a:pPr marL="285750" indent="-285750">
              <a:spcBef>
                <a:spcPct val="20000"/>
              </a:spcBef>
              <a:spcAft>
                <a:spcPts val="600"/>
              </a:spcAft>
              <a:buFont typeface="Arial"/>
              <a:buChar char="•"/>
            </a:pPr>
            <a:r>
              <a:rPr lang="en-US" sz="2000" b="1" dirty="0">
                <a:solidFill>
                  <a:srgbClr val="262626"/>
                </a:solidFill>
                <a:ea typeface="+mn-lt"/>
                <a:cs typeface="+mn-lt"/>
              </a:rPr>
              <a:t>Indigenous Student Support</a:t>
            </a:r>
            <a:endParaRPr lang="en-US" sz="2000" b="1" dirty="0">
              <a:solidFill>
                <a:srgbClr val="262626"/>
              </a:solidFill>
              <a:latin typeface="Garamond"/>
              <a:cs typeface="Arial"/>
            </a:endParaRP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U of W: </a:t>
            </a:r>
            <a:r>
              <a:rPr lang="en-US" sz="1200" dirty="0">
                <a:solidFill>
                  <a:srgbClr val="262626"/>
                </a:solidFill>
                <a:ea typeface="+mn-lt"/>
                <a:cs typeface="+mn-lt"/>
                <a:hlinkClick r:id="rId2"/>
              </a:rPr>
              <a:t>Home | ISSC | The University of Winnipeg (uwinnipeg.ca)</a:t>
            </a:r>
            <a:endParaRPr lang="en-US" sz="1200">
              <a:solidFill>
                <a:srgbClr val="262626"/>
              </a:solidFill>
              <a:latin typeface="Century Gothic"/>
              <a:cs typeface="Arial"/>
            </a:endParaRP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U of M: </a:t>
            </a:r>
            <a:r>
              <a:rPr lang="en-US" sz="1200" dirty="0">
                <a:solidFill>
                  <a:srgbClr val="262626"/>
                </a:solidFill>
                <a:ea typeface="+mn-lt"/>
                <a:cs typeface="+mn-lt"/>
                <a:hlinkClick r:id="rId3"/>
              </a:rPr>
              <a:t>Student experience | Indigenous | University of Manitoba (umanitoba.ca)</a:t>
            </a:r>
            <a:endParaRPr lang="en-US" sz="1200">
              <a:solidFill>
                <a:srgbClr val="262626"/>
              </a:solidFill>
              <a:latin typeface="Century Gothic"/>
              <a:cs typeface="Arial"/>
            </a:endParaRP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RRC: </a:t>
            </a:r>
            <a:r>
              <a:rPr lang="en-US" sz="1200" dirty="0">
                <a:solidFill>
                  <a:srgbClr val="262626"/>
                </a:solidFill>
                <a:ea typeface="+mn-lt"/>
                <a:cs typeface="+mn-lt"/>
                <a:hlinkClick r:id="rId4"/>
              </a:rPr>
              <a:t>RRC Polytech: Indigenous Education</a:t>
            </a:r>
            <a:endParaRPr lang="en-US" sz="1200" dirty="0">
              <a:solidFill>
                <a:srgbClr val="262626"/>
              </a:solidFill>
              <a:latin typeface="Century Gothic"/>
              <a:cs typeface="Arial"/>
            </a:endParaRPr>
          </a:p>
          <a:p>
            <a:pPr marL="285750" indent="-285750">
              <a:spcBef>
                <a:spcPct val="20000"/>
              </a:spcBef>
              <a:spcAft>
                <a:spcPts val="600"/>
              </a:spcAft>
              <a:buFont typeface="Arial"/>
              <a:buChar char="•"/>
            </a:pPr>
            <a:r>
              <a:rPr lang="en-US" sz="2000" b="1" dirty="0">
                <a:solidFill>
                  <a:srgbClr val="262626"/>
                </a:solidFill>
                <a:latin typeface="Century Gothic"/>
                <a:cs typeface="Arial"/>
              </a:rPr>
              <a:t>International Students and Newcomer Support</a:t>
            </a: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U of W: </a:t>
            </a:r>
            <a:r>
              <a:rPr lang="en-US" sz="1200" dirty="0">
                <a:solidFill>
                  <a:srgbClr val="262626"/>
                </a:solidFill>
                <a:ea typeface="+mn-lt"/>
                <a:cs typeface="+mn-lt"/>
                <a:hlinkClick r:id="rId5"/>
              </a:rPr>
              <a:t>Student Initiatives | IRSS | The University of Winnipeg (uwinnipeg.ca)</a:t>
            </a:r>
            <a:endParaRPr lang="en-US" sz="1200">
              <a:solidFill>
                <a:srgbClr val="262626"/>
              </a:solidFill>
              <a:latin typeface="Century Gothic"/>
              <a:cs typeface="Arial"/>
            </a:endParaRP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RRC: </a:t>
            </a:r>
            <a:r>
              <a:rPr lang="en-US" sz="1200" dirty="0">
                <a:solidFill>
                  <a:srgbClr val="262626"/>
                </a:solidFill>
                <a:ea typeface="+mn-lt"/>
                <a:cs typeface="+mn-lt"/>
                <a:hlinkClick r:id="rId6"/>
              </a:rPr>
              <a:t>RRC Polytech: Centre for Newcomer Integration</a:t>
            </a:r>
            <a:endParaRPr lang="en-US" sz="1200" dirty="0">
              <a:solidFill>
                <a:srgbClr val="262626"/>
              </a:solidFill>
              <a:latin typeface="Century Gothic"/>
              <a:cs typeface="Arial"/>
            </a:endParaRPr>
          </a:p>
          <a:p>
            <a:pPr marL="285750" indent="-285750">
              <a:spcBef>
                <a:spcPct val="20000"/>
              </a:spcBef>
              <a:spcAft>
                <a:spcPts val="600"/>
              </a:spcAft>
              <a:buFont typeface="Arial"/>
              <a:buChar char="•"/>
            </a:pPr>
            <a:r>
              <a:rPr lang="en-US" sz="2000" b="1" dirty="0">
                <a:solidFill>
                  <a:srgbClr val="262626"/>
                </a:solidFill>
                <a:highlight>
                  <a:srgbClr val="00FFFF"/>
                </a:highlight>
                <a:latin typeface="Century Gothic"/>
                <a:cs typeface="Arial"/>
              </a:rPr>
              <a:t>Accessibility Services </a:t>
            </a:r>
            <a:r>
              <a:rPr lang="en-US" sz="1600" b="1" dirty="0">
                <a:solidFill>
                  <a:srgbClr val="262626"/>
                </a:solidFill>
                <a:highlight>
                  <a:srgbClr val="00FFFF"/>
                </a:highlight>
                <a:latin typeface="Century Gothic"/>
                <a:cs typeface="Arial"/>
              </a:rPr>
              <a:t>(Get in touch with them before you start! - ideally 6+ months)</a:t>
            </a: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U of W: </a:t>
            </a:r>
            <a:r>
              <a:rPr lang="en-US" sz="1200" dirty="0">
                <a:solidFill>
                  <a:srgbClr val="262626"/>
                </a:solidFill>
                <a:ea typeface="+mn-lt"/>
                <a:cs typeface="+mn-lt"/>
                <a:hlinkClick r:id="rId7"/>
              </a:rPr>
              <a:t>Home | Accessibility Services | The University of Winnipeg (uwinnipeg.ca)</a:t>
            </a:r>
            <a:endParaRPr lang="en-US" sz="1200">
              <a:solidFill>
                <a:srgbClr val="262626"/>
              </a:solidFill>
              <a:latin typeface="Century Gothic"/>
              <a:cs typeface="Arial"/>
            </a:endParaRP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U of M: </a:t>
            </a:r>
            <a:r>
              <a:rPr lang="en-US" sz="1200" dirty="0">
                <a:solidFill>
                  <a:srgbClr val="262626"/>
                </a:solidFill>
                <a:ea typeface="+mn-lt"/>
                <a:cs typeface="+mn-lt"/>
                <a:hlinkClick r:id="rId8"/>
              </a:rPr>
              <a:t>Accessibility for students | University of Manitoba (umanitoba.ca)</a:t>
            </a:r>
            <a:endParaRPr lang="en-US" sz="1200" dirty="0">
              <a:solidFill>
                <a:srgbClr val="262626"/>
              </a:solidFill>
              <a:latin typeface="Century Gothic"/>
              <a:cs typeface="Arial"/>
            </a:endParaRP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RRC: </a:t>
            </a:r>
            <a:r>
              <a:rPr lang="en-US" sz="1200" dirty="0">
                <a:solidFill>
                  <a:srgbClr val="262626"/>
                </a:solidFill>
                <a:ea typeface="+mn-lt"/>
                <a:cs typeface="+mn-lt"/>
                <a:hlinkClick r:id="rId9"/>
              </a:rPr>
              <a:t>RRC Polytech: Accessibility for Students</a:t>
            </a:r>
            <a:endParaRPr lang="en-US" sz="1200" dirty="0">
              <a:solidFill>
                <a:srgbClr val="262626"/>
              </a:solidFill>
              <a:latin typeface="Century Gothic"/>
              <a:cs typeface="Arial"/>
            </a:endParaRPr>
          </a:p>
          <a:p>
            <a:pPr marL="285750" indent="-285750">
              <a:spcBef>
                <a:spcPct val="20000"/>
              </a:spcBef>
              <a:spcAft>
                <a:spcPts val="600"/>
              </a:spcAft>
              <a:buFont typeface="Arial"/>
              <a:buChar char="•"/>
            </a:pPr>
            <a:r>
              <a:rPr lang="en-US" sz="2000" b="1" dirty="0">
                <a:solidFill>
                  <a:srgbClr val="262626"/>
                </a:solidFill>
                <a:latin typeface="Century Gothic"/>
                <a:cs typeface="Arial"/>
              </a:rPr>
              <a:t>Counselling Services</a:t>
            </a: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U of W: </a:t>
            </a:r>
            <a:r>
              <a:rPr lang="en-US" sz="1200" dirty="0">
                <a:solidFill>
                  <a:srgbClr val="262626"/>
                </a:solidFill>
                <a:ea typeface="+mn-lt"/>
                <a:cs typeface="+mn-lt"/>
                <a:hlinkClick r:id="rId10"/>
              </a:rPr>
              <a:t>Counselling | Student Wellness | The University of Winnipeg (uwinnipeg.ca)</a:t>
            </a:r>
            <a:endParaRPr lang="en-US" sz="1200" dirty="0">
              <a:solidFill>
                <a:srgbClr val="262626"/>
              </a:solidFill>
              <a:latin typeface="Century Gothic"/>
              <a:cs typeface="Arial"/>
            </a:endParaRP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U of M: </a:t>
            </a:r>
            <a:r>
              <a:rPr lang="en-US" sz="1200" dirty="0">
                <a:solidFill>
                  <a:srgbClr val="262626"/>
                </a:solidFill>
                <a:ea typeface="+mn-lt"/>
                <a:cs typeface="+mn-lt"/>
                <a:hlinkClick r:id="rId11"/>
              </a:rPr>
              <a:t>Student Counselling Centre (SCC) | University of Manitoba (umanitoba.ca)</a:t>
            </a:r>
            <a:endParaRPr lang="en-US" sz="1200" dirty="0">
              <a:solidFill>
                <a:srgbClr val="262626"/>
              </a:solidFill>
              <a:latin typeface="Century Gothic"/>
              <a:cs typeface="Arial"/>
            </a:endParaRPr>
          </a:p>
          <a:p>
            <a:pPr marL="742950" lvl="1" indent="-285750">
              <a:spcBef>
                <a:spcPct val="20000"/>
              </a:spcBef>
              <a:spcAft>
                <a:spcPts val="600"/>
              </a:spcAft>
              <a:buFont typeface="Courier New"/>
              <a:buChar char="o"/>
            </a:pPr>
            <a:r>
              <a:rPr lang="en-US" sz="1200" dirty="0">
                <a:solidFill>
                  <a:srgbClr val="262626"/>
                </a:solidFill>
                <a:latin typeface="Century Gothic"/>
                <a:cs typeface="Arial"/>
              </a:rPr>
              <a:t>RRC: </a:t>
            </a:r>
            <a:r>
              <a:rPr lang="en-US" sz="1200" dirty="0">
                <a:solidFill>
                  <a:srgbClr val="262626"/>
                </a:solidFill>
                <a:ea typeface="+mn-lt"/>
                <a:cs typeface="+mn-lt"/>
                <a:hlinkClick r:id="rId12"/>
              </a:rPr>
              <a:t>RRC Polytech: Counselling</a:t>
            </a:r>
            <a:endParaRPr lang="en-US" sz="1200" dirty="0">
              <a:solidFill>
                <a:srgbClr val="262626"/>
              </a:solidFill>
              <a:latin typeface="Century Gothic"/>
              <a:cs typeface="Arial"/>
            </a:endParaRPr>
          </a:p>
          <a:p>
            <a:pPr marL="285750" indent="-285750">
              <a:spcBef>
                <a:spcPct val="20000"/>
              </a:spcBef>
              <a:spcAft>
                <a:spcPts val="600"/>
              </a:spcAft>
              <a:buFont typeface="Arial"/>
              <a:buChar char="•"/>
            </a:pPr>
            <a:endParaRPr lang="en-US" sz="2400" dirty="0">
              <a:solidFill>
                <a:srgbClr val="262626"/>
              </a:solidFill>
              <a:latin typeface="Garamond"/>
              <a:cs typeface="Arial"/>
            </a:endParaRPr>
          </a:p>
          <a:p>
            <a:endParaRPr lang="en-US" sz="2400" dirty="0"/>
          </a:p>
        </p:txBody>
      </p:sp>
      <p:pic>
        <p:nvPicPr>
          <p:cNvPr id="3" name="Picture 2" descr="Heart and Brain Ageing Group ...">
            <a:extLst>
              <a:ext uri="{FF2B5EF4-FFF2-40B4-BE49-F238E27FC236}">
                <a16:creationId xmlns:a16="http://schemas.microsoft.com/office/drawing/2014/main" id="{8413E864-0D57-D68D-8FEA-9BA2F41932D6}"/>
              </a:ext>
            </a:extLst>
          </p:cNvPr>
          <p:cNvPicPr>
            <a:picLocks noChangeAspect="1"/>
          </p:cNvPicPr>
          <p:nvPr/>
        </p:nvPicPr>
        <p:blipFill>
          <a:blip r:embed="rId13"/>
          <a:stretch>
            <a:fillRect/>
          </a:stretch>
        </p:blipFill>
        <p:spPr>
          <a:xfrm>
            <a:off x="8042235" y="1814392"/>
            <a:ext cx="3042694" cy="1685925"/>
          </a:xfrm>
          <a:prstGeom prst="rect">
            <a:avLst/>
          </a:prstGeom>
        </p:spPr>
      </p:pic>
    </p:spTree>
    <p:extLst>
      <p:ext uri="{BB962C8B-B14F-4D97-AF65-F5344CB8AC3E}">
        <p14:creationId xmlns:p14="http://schemas.microsoft.com/office/powerpoint/2010/main" val="2731501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1"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The case for post-qualification admissions - and students applying to  university with grades in-hand">
            <a:extLst>
              <a:ext uri="{FF2B5EF4-FFF2-40B4-BE49-F238E27FC236}">
                <a16:creationId xmlns:a16="http://schemas.microsoft.com/office/drawing/2014/main" id="{DE7AECF3-BDE0-1C2F-D8BC-19449B0FF9FE}"/>
              </a:ext>
            </a:extLst>
          </p:cNvPr>
          <p:cNvPicPr>
            <a:picLocks noChangeAspect="1"/>
          </p:cNvPicPr>
          <p:nvPr/>
        </p:nvPicPr>
        <p:blipFill>
          <a:blip r:embed="rId3"/>
          <a:srcRect t="7795" r="1" b="1"/>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A7964416-B522-8376-9C83-DE50DCFDE6EE}"/>
              </a:ext>
            </a:extLst>
          </p:cNvPr>
          <p:cNvSpPr>
            <a:spLocks noGrp="1"/>
          </p:cNvSpPr>
          <p:nvPr>
            <p:ph type="ctrTitle"/>
          </p:nvPr>
        </p:nvSpPr>
        <p:spPr>
          <a:xfrm>
            <a:off x="1154955" y="4110824"/>
            <a:ext cx="5015258" cy="1908975"/>
          </a:xfrm>
        </p:spPr>
        <p:txBody>
          <a:bodyPr vert="horz" lIns="91440" tIns="45720" rIns="91440" bIns="45720" rtlCol="0" anchor="ctr">
            <a:normAutofit/>
          </a:bodyPr>
          <a:lstStyle/>
          <a:p>
            <a:r>
              <a:rPr lang="en-US" sz="3600">
                <a:solidFill>
                  <a:schemeClr val="tx1"/>
                </a:solidFill>
              </a:rPr>
              <a:t>CONSIDERATIONS for when APPLYING</a:t>
            </a:r>
          </a:p>
        </p:txBody>
      </p:sp>
      <p:sp>
        <p:nvSpPr>
          <p:cNvPr id="3" name="Subtitle 2">
            <a:extLst>
              <a:ext uri="{FF2B5EF4-FFF2-40B4-BE49-F238E27FC236}">
                <a16:creationId xmlns:a16="http://schemas.microsoft.com/office/drawing/2014/main" id="{A12458C5-45E2-882B-06A6-9656AC2A17FC}"/>
              </a:ext>
            </a:extLst>
          </p:cNvPr>
          <p:cNvSpPr>
            <a:spLocks noGrp="1"/>
          </p:cNvSpPr>
          <p:nvPr>
            <p:ph type="subTitle" idx="1"/>
          </p:nvPr>
        </p:nvSpPr>
        <p:spPr>
          <a:xfrm>
            <a:off x="6348185" y="4720424"/>
            <a:ext cx="4772509" cy="1908976"/>
          </a:xfrm>
        </p:spPr>
        <p:txBody>
          <a:bodyPr vert="horz" lIns="91440" tIns="45720" rIns="91440" bIns="45720" rtlCol="0" anchor="ctr">
            <a:normAutofit fontScale="92500" lnSpcReduction="20000"/>
          </a:bodyPr>
          <a:lstStyle/>
          <a:p>
            <a:pPr marL="285750" indent="-285750">
              <a:buFont typeface="Wingdings 3" charset="2"/>
              <a:buChar char=""/>
            </a:pPr>
            <a:r>
              <a:rPr lang="en-US">
                <a:solidFill>
                  <a:schemeClr val="tx1"/>
                </a:solidFill>
              </a:rPr>
              <a:t>TIPS AND TRICKS</a:t>
            </a:r>
          </a:p>
          <a:p>
            <a:pPr marL="285750" indent="-285750">
              <a:buFont typeface="Wingdings 3" charset="2"/>
              <a:buChar char=""/>
            </a:pPr>
            <a:r>
              <a:rPr lang="en-US">
                <a:solidFill>
                  <a:schemeClr val="tx1"/>
                </a:solidFill>
              </a:rPr>
              <a:t>Self-Reporting Grades</a:t>
            </a:r>
          </a:p>
          <a:p>
            <a:pPr marL="285750" indent="-285750">
              <a:buFont typeface="Wingdings 3" charset="2"/>
              <a:buChar char=""/>
            </a:pPr>
            <a:r>
              <a:rPr lang="en-US">
                <a:solidFill>
                  <a:schemeClr val="tx1"/>
                </a:solidFill>
              </a:rPr>
              <a:t>Transcripts</a:t>
            </a:r>
          </a:p>
          <a:p>
            <a:pPr marL="285750" indent="-285750">
              <a:buFont typeface="Wingdings 3" charset="2"/>
              <a:buChar char=""/>
            </a:pPr>
            <a:r>
              <a:rPr lang="en-US">
                <a:solidFill>
                  <a:schemeClr val="tx1"/>
                </a:solidFill>
              </a:rPr>
              <a:t>Proof of English Language Proficiency</a:t>
            </a:r>
          </a:p>
          <a:p>
            <a:pPr marL="285750" indent="-285750">
              <a:buFont typeface="Wingdings 3" charset="2"/>
              <a:buChar char=""/>
            </a:pPr>
            <a:r>
              <a:rPr lang="en-US">
                <a:solidFill>
                  <a:schemeClr val="tx1"/>
                </a:solidFill>
              </a:rPr>
              <a:t>AP Credits</a:t>
            </a:r>
          </a:p>
          <a:p>
            <a:pPr>
              <a:buFont typeface="Wingdings 3" charset="2"/>
              <a:buChar char=""/>
            </a:pPr>
            <a:endParaRPr lang="en-US">
              <a:solidFill>
                <a:schemeClr val="tx1"/>
              </a:solidFill>
            </a:endParaRPr>
          </a:p>
          <a:p>
            <a:pPr>
              <a:buFont typeface="Wingdings 3" charset="2"/>
              <a:buChar char=""/>
            </a:pPr>
            <a:endParaRPr lang="en-US">
              <a:solidFill>
                <a:schemeClr val="tx1"/>
              </a:solidFill>
            </a:endParaRPr>
          </a:p>
        </p:txBody>
      </p:sp>
    </p:spTree>
    <p:extLst>
      <p:ext uri="{BB962C8B-B14F-4D97-AF65-F5344CB8AC3E}">
        <p14:creationId xmlns:p14="http://schemas.microsoft.com/office/powerpoint/2010/main" val="212681573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2E3C-5DEC-6588-0C16-7098609CCC45}"/>
              </a:ext>
            </a:extLst>
          </p:cNvPr>
          <p:cNvSpPr>
            <a:spLocks noGrp="1"/>
          </p:cNvSpPr>
          <p:nvPr>
            <p:ph type="title"/>
          </p:nvPr>
        </p:nvSpPr>
        <p:spPr/>
        <p:txBody>
          <a:bodyPr/>
          <a:lstStyle/>
          <a:p>
            <a:r>
              <a:rPr lang="en-US" dirty="0"/>
              <a:t>Tips and Tricks for APPLYING</a:t>
            </a:r>
            <a:r>
              <a:rPr lang="en-US" b="1" dirty="0"/>
              <a:t>   </a:t>
            </a:r>
            <a:br>
              <a:rPr lang="en-US" b="1" dirty="0"/>
            </a:br>
            <a:r>
              <a:rPr lang="en-US" dirty="0"/>
              <a:t>(October to March 1st)</a:t>
            </a:r>
          </a:p>
        </p:txBody>
      </p:sp>
      <p:sp>
        <p:nvSpPr>
          <p:cNvPr id="3" name="Content Placeholder 2">
            <a:extLst>
              <a:ext uri="{FF2B5EF4-FFF2-40B4-BE49-F238E27FC236}">
                <a16:creationId xmlns:a16="http://schemas.microsoft.com/office/drawing/2014/main" id="{C807AB4B-BF88-F65F-684D-2786887ADC4A}"/>
              </a:ext>
            </a:extLst>
          </p:cNvPr>
          <p:cNvSpPr>
            <a:spLocks noGrp="1"/>
          </p:cNvSpPr>
          <p:nvPr>
            <p:ph idx="1"/>
          </p:nvPr>
        </p:nvSpPr>
        <p:spPr>
          <a:xfrm>
            <a:off x="1295401" y="2453359"/>
            <a:ext cx="9601196" cy="4062577"/>
          </a:xfrm>
        </p:spPr>
        <p:txBody>
          <a:bodyPr vert="horz" lIns="91440" tIns="45720" rIns="91440" bIns="45720" rtlCol="0" anchor="t">
            <a:normAutofit fontScale="92500"/>
          </a:bodyPr>
          <a:lstStyle/>
          <a:p>
            <a:pPr marL="0" indent="0">
              <a:buNone/>
            </a:pPr>
            <a:endParaRPr lang="en-US"/>
          </a:p>
          <a:p>
            <a:pPr lvl="1">
              <a:buSzPct val="114999"/>
            </a:pPr>
            <a:r>
              <a:rPr lang="en-US" dirty="0"/>
              <a:t>Have your </a:t>
            </a:r>
            <a:r>
              <a:rPr lang="en-US" b="1" dirty="0"/>
              <a:t>MET #</a:t>
            </a:r>
            <a:r>
              <a:rPr lang="en-US" dirty="0"/>
              <a:t> with you (this is different from your RETSD Student Number). Can be found on your report card or you can ask a teacher or Student Services Representative.</a:t>
            </a:r>
          </a:p>
          <a:p>
            <a:pPr lvl="1">
              <a:buSzPct val="114999"/>
            </a:pPr>
            <a:r>
              <a:rPr lang="en-US" dirty="0"/>
              <a:t>Pay the application fee. Non-refundable. Typically ranges from $100-$150.</a:t>
            </a:r>
          </a:p>
          <a:p>
            <a:pPr lvl="1">
              <a:buSzPct val="114999"/>
            </a:pPr>
            <a:r>
              <a:rPr lang="en-US" dirty="0"/>
              <a:t>When setting up an account with the university or college, use a </a:t>
            </a:r>
            <a:r>
              <a:rPr lang="en-US" b="1" dirty="0"/>
              <a:t>PERSONAL EMAIL</a:t>
            </a:r>
            <a:r>
              <a:rPr lang="en-US" dirty="0"/>
              <a:t> (not your RETSD student email).</a:t>
            </a:r>
          </a:p>
          <a:p>
            <a:pPr lvl="1">
              <a:buSzPct val="114999"/>
            </a:pPr>
            <a:r>
              <a:rPr lang="en-US" dirty="0"/>
              <a:t>Make note of and remember passwords. </a:t>
            </a:r>
          </a:p>
          <a:p>
            <a:pPr lvl="1">
              <a:buSzPct val="114999"/>
            </a:pPr>
            <a:r>
              <a:rPr lang="en-US" dirty="0"/>
              <a:t>Submit supporting documents when requested by the Admissions Office (through the application portal).</a:t>
            </a:r>
          </a:p>
          <a:p>
            <a:pPr lvl="1">
              <a:buSzPct val="114999"/>
            </a:pPr>
            <a:r>
              <a:rPr lang="en-US" b="1" dirty="0"/>
              <a:t>Check your portal or email regularly</a:t>
            </a:r>
            <a:r>
              <a:rPr lang="en-US" dirty="0"/>
              <a:t>. You may need to submit documents or accept offers. </a:t>
            </a:r>
          </a:p>
          <a:p>
            <a:pPr lvl="1">
              <a:buSzPct val="114999"/>
            </a:pPr>
            <a:r>
              <a:rPr lang="en-US" dirty="0"/>
              <a:t>Most Manitoba institutions will request your transcript from the school division on your behalf if you APPLY BY MARCH 1st. If you apply after this date, or are applying to colleges or out of province, you will be responsible for submitting this. </a:t>
            </a:r>
          </a:p>
          <a:p>
            <a:pPr lvl="1">
              <a:buSzPct val="114999"/>
            </a:pPr>
            <a:endParaRPr lang="en-US" dirty="0"/>
          </a:p>
          <a:p>
            <a:pPr marL="0" indent="0">
              <a:spcBef>
                <a:spcPts val="0"/>
              </a:spcBef>
              <a:spcAft>
                <a:spcPts val="0"/>
              </a:spcAft>
              <a:buSzPct val="114999"/>
              <a:buNone/>
            </a:pPr>
            <a:endParaRPr lang="en-US" b="1">
              <a:solidFill>
                <a:schemeClr val="tx1"/>
              </a:solidFill>
              <a:latin typeface="Garamond"/>
            </a:endParaRPr>
          </a:p>
          <a:p>
            <a:pPr>
              <a:buSzPct val="114999"/>
            </a:pPr>
            <a:endParaRPr lang="en-US"/>
          </a:p>
        </p:txBody>
      </p:sp>
      <p:pic>
        <p:nvPicPr>
          <p:cNvPr id="4" name="Picture 3" descr="Online Application | University of Pretoria">
            <a:extLst>
              <a:ext uri="{FF2B5EF4-FFF2-40B4-BE49-F238E27FC236}">
                <a16:creationId xmlns:a16="http://schemas.microsoft.com/office/drawing/2014/main" id="{D0310576-AE8A-D37E-2B7A-43FD477B11B0}"/>
              </a:ext>
            </a:extLst>
          </p:cNvPr>
          <p:cNvPicPr>
            <a:picLocks noChangeAspect="1"/>
          </p:cNvPicPr>
          <p:nvPr/>
        </p:nvPicPr>
        <p:blipFill>
          <a:blip r:embed="rId2"/>
          <a:stretch>
            <a:fillRect/>
          </a:stretch>
        </p:blipFill>
        <p:spPr>
          <a:xfrm>
            <a:off x="9720246" y="764924"/>
            <a:ext cx="1967346" cy="1119448"/>
          </a:xfrm>
          <a:prstGeom prst="rect">
            <a:avLst/>
          </a:prstGeom>
        </p:spPr>
      </p:pic>
    </p:spTree>
    <p:extLst>
      <p:ext uri="{BB962C8B-B14F-4D97-AF65-F5344CB8AC3E}">
        <p14:creationId xmlns:p14="http://schemas.microsoft.com/office/powerpoint/2010/main" val="150733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83D8-A34C-5439-3E4D-D095DFCD3E4F}"/>
              </a:ext>
            </a:extLst>
          </p:cNvPr>
          <p:cNvSpPr>
            <a:spLocks noGrp="1"/>
          </p:cNvSpPr>
          <p:nvPr>
            <p:ph type="title"/>
          </p:nvPr>
        </p:nvSpPr>
        <p:spPr/>
        <p:txBody>
          <a:bodyPr>
            <a:normAutofit/>
          </a:bodyPr>
          <a:lstStyle/>
          <a:p>
            <a:r>
              <a:rPr lang="en-CA" u="sng" dirty="0">
                <a:solidFill>
                  <a:schemeClr val="bg1"/>
                </a:solidFill>
                <a:latin typeface="Century Gothic"/>
                <a:cs typeface="Arial"/>
              </a:rPr>
              <a:t>Self-Reporting Grades</a:t>
            </a:r>
          </a:p>
        </p:txBody>
      </p:sp>
      <p:sp>
        <p:nvSpPr>
          <p:cNvPr id="3" name="Content Placeholder 2">
            <a:extLst>
              <a:ext uri="{FF2B5EF4-FFF2-40B4-BE49-F238E27FC236}">
                <a16:creationId xmlns:a16="http://schemas.microsoft.com/office/drawing/2014/main" id="{AB2AAE1D-54F3-D6FE-A5A3-46C48101A0A9}"/>
              </a:ext>
            </a:extLst>
          </p:cNvPr>
          <p:cNvSpPr>
            <a:spLocks noGrp="1"/>
          </p:cNvSpPr>
          <p:nvPr>
            <p:ph idx="1"/>
          </p:nvPr>
        </p:nvSpPr>
        <p:spPr>
          <a:xfrm>
            <a:off x="1592484" y="2484176"/>
            <a:ext cx="9676320" cy="3455605"/>
          </a:xfrm>
        </p:spPr>
        <p:txBody>
          <a:bodyPr vert="horz" lIns="91440" tIns="45720" rIns="91440" bIns="45720" rtlCol="0" anchor="t">
            <a:noAutofit/>
          </a:bodyPr>
          <a:lstStyle/>
          <a:p>
            <a:pPr marL="0" indent="0">
              <a:lnSpc>
                <a:spcPct val="120000"/>
              </a:lnSpc>
              <a:buSzPct val="114999"/>
              <a:buNone/>
            </a:pPr>
            <a:r>
              <a:rPr lang="en-CA" b="1">
                <a:solidFill>
                  <a:schemeClr val="tx1"/>
                </a:solidFill>
                <a:latin typeface="Century Gothic"/>
                <a:cs typeface="Arial"/>
              </a:rPr>
              <a:t>Self-reporting grades</a:t>
            </a:r>
            <a:r>
              <a:rPr lang="en-CA" dirty="0">
                <a:solidFill>
                  <a:schemeClr val="tx1"/>
                </a:solidFill>
                <a:latin typeface="Century Gothic"/>
                <a:cs typeface="Arial"/>
              </a:rPr>
              <a:t> is part of the admission process.</a:t>
            </a:r>
            <a:r>
              <a:rPr lang="en-CA">
                <a:solidFill>
                  <a:schemeClr val="tx1"/>
                </a:solidFill>
                <a:latin typeface="Century Gothic"/>
                <a:cs typeface="Arial"/>
              </a:rPr>
              <a:t> This involves submitting your FINAL or EXPECTED FINAL GRADES in</a:t>
            </a:r>
            <a:r>
              <a:rPr lang="en-CA">
                <a:solidFill>
                  <a:schemeClr val="tx1"/>
                </a:solidFill>
                <a:ea typeface="+mn-lt"/>
                <a:cs typeface="Arial"/>
              </a:rPr>
              <a:t> order to be evaluated for admission. </a:t>
            </a:r>
            <a:endParaRPr lang="en-CA">
              <a:solidFill>
                <a:schemeClr val="tx1"/>
              </a:solidFill>
              <a:latin typeface="Century Gothic"/>
              <a:cs typeface="Arial"/>
            </a:endParaRPr>
          </a:p>
          <a:p>
            <a:pPr lvl="1">
              <a:buSzPct val="114999"/>
            </a:pPr>
            <a:r>
              <a:rPr lang="en-CA" sz="1400">
                <a:solidFill>
                  <a:srgbClr val="292929"/>
                </a:solidFill>
                <a:ea typeface="+mn-lt"/>
                <a:cs typeface="+mn-lt"/>
              </a:rPr>
              <a:t>When you </a:t>
            </a:r>
            <a:r>
              <a:rPr lang="en-CA" sz="1400">
                <a:solidFill>
                  <a:srgbClr val="E71C31"/>
                </a:solidFill>
                <a:ea typeface="+mn-lt"/>
                <a:cs typeface="+mn-lt"/>
                <a:hlinkClick r:id="rId2"/>
              </a:rPr>
              <a:t>apply for Admission online</a:t>
            </a:r>
            <a:r>
              <a:rPr lang="en-CA" sz="1400">
                <a:solidFill>
                  <a:srgbClr val="292929"/>
                </a:solidFill>
                <a:ea typeface="+mn-lt"/>
                <a:cs typeface="+mn-lt"/>
              </a:rPr>
              <a:t> a drop-down list of all of the Grade 12 high school courses in Manitoba will appear. Select the Grade 12 courses you have taken or are currently taking and enter your marks.  </a:t>
            </a:r>
            <a:endParaRPr lang="en-CA" sz="1400">
              <a:solidFill>
                <a:srgbClr val="292929"/>
              </a:solidFill>
            </a:endParaRPr>
          </a:p>
          <a:p>
            <a:pPr lvl="1">
              <a:buSzPct val="114999"/>
            </a:pPr>
            <a:r>
              <a:rPr lang="en-CA" sz="1400">
                <a:solidFill>
                  <a:srgbClr val="292929"/>
                </a:solidFill>
                <a:ea typeface="+mn-lt"/>
                <a:cs typeface="+mn-lt"/>
              </a:rPr>
              <a:t>The marks submitted will be either completed (</a:t>
            </a:r>
            <a:r>
              <a:rPr lang="en-CA" sz="1400" i="1">
                <a:solidFill>
                  <a:srgbClr val="292929"/>
                </a:solidFill>
                <a:ea typeface="+mn-lt"/>
                <a:cs typeface="+mn-lt"/>
              </a:rPr>
              <a:t>final</a:t>
            </a:r>
            <a:r>
              <a:rPr lang="en-CA" sz="1400">
                <a:solidFill>
                  <a:srgbClr val="292929"/>
                </a:solidFill>
                <a:ea typeface="+mn-lt"/>
                <a:cs typeface="+mn-lt"/>
              </a:rPr>
              <a:t>), or anticipate completing in the current year (</a:t>
            </a:r>
            <a:r>
              <a:rPr lang="en-CA" sz="1400" i="1">
                <a:solidFill>
                  <a:srgbClr val="292929"/>
                </a:solidFill>
                <a:ea typeface="+mn-lt"/>
                <a:cs typeface="+mn-lt"/>
              </a:rPr>
              <a:t>expected</a:t>
            </a:r>
            <a:r>
              <a:rPr lang="en-CA" sz="1400">
                <a:solidFill>
                  <a:srgbClr val="292929"/>
                </a:solidFill>
                <a:ea typeface="+mn-lt"/>
                <a:cs typeface="+mn-lt"/>
              </a:rPr>
              <a:t>). If you are not admissible on self-reported grades, you will be re-evaluated when the University receives official final Grade 12 information from the high schools in June/July.</a:t>
            </a:r>
            <a:endParaRPr lang="en-CA"/>
          </a:p>
          <a:p>
            <a:pPr lvl="1">
              <a:buSzPct val="114999"/>
            </a:pPr>
            <a:r>
              <a:rPr lang="en-CA" sz="2400" b="1">
                <a:solidFill>
                  <a:schemeClr val="tx1"/>
                </a:solidFill>
                <a:latin typeface="Century Gothic"/>
                <a:cs typeface="Arial"/>
              </a:rPr>
              <a:t>TIP: </a:t>
            </a:r>
            <a:r>
              <a:rPr lang="en-CA" sz="1400">
                <a:solidFill>
                  <a:schemeClr val="tx1"/>
                </a:solidFill>
                <a:latin typeface="Century Gothic"/>
                <a:cs typeface="Arial"/>
              </a:rPr>
              <a:t>Estimate your final grades based on </a:t>
            </a:r>
            <a:r>
              <a:rPr lang="en-CA" sz="1400">
                <a:solidFill>
                  <a:srgbClr val="292929"/>
                </a:solidFill>
                <a:latin typeface="Century Gothic"/>
                <a:cs typeface="Arial"/>
              </a:rPr>
              <a:t>how well you did in similar courses in Grade 11, if you have received interim Grade 12 marks, or how well you are doing in the course so far, based on tests or papers you have done.</a:t>
            </a:r>
          </a:p>
          <a:p>
            <a:pPr marL="0" indent="0">
              <a:lnSpc>
                <a:spcPct val="120000"/>
              </a:lnSpc>
              <a:buSzPct val="114999"/>
              <a:buNone/>
            </a:pPr>
            <a:endParaRPr lang="en-CA" sz="1400">
              <a:solidFill>
                <a:schemeClr val="tx1"/>
              </a:solidFill>
              <a:latin typeface="Century Gothic"/>
              <a:cs typeface="Arial"/>
            </a:endParaRPr>
          </a:p>
          <a:p>
            <a:pPr marL="0" indent="0">
              <a:lnSpc>
                <a:spcPct val="120000"/>
              </a:lnSpc>
              <a:buNone/>
            </a:pPr>
            <a:endParaRPr lang="en-CA" dirty="0">
              <a:solidFill>
                <a:schemeClr val="tx1"/>
              </a:solidFill>
              <a:cs typeface="Arial"/>
            </a:endParaRPr>
          </a:p>
          <a:p>
            <a:pPr marL="0" indent="0">
              <a:buNone/>
            </a:pPr>
            <a:endParaRPr lang="en-US">
              <a:solidFill>
                <a:schemeClr val="tx1"/>
              </a:solidFill>
            </a:endParaRPr>
          </a:p>
        </p:txBody>
      </p:sp>
      <p:pic>
        <p:nvPicPr>
          <p:cNvPr id="4" name="Picture 3" descr="How to Grade Assignments When Homeschooling">
            <a:extLst>
              <a:ext uri="{FF2B5EF4-FFF2-40B4-BE49-F238E27FC236}">
                <a16:creationId xmlns:a16="http://schemas.microsoft.com/office/drawing/2014/main" id="{EA856F7A-C77C-72BD-C470-4CE9C0568A71}"/>
              </a:ext>
            </a:extLst>
          </p:cNvPr>
          <p:cNvPicPr>
            <a:picLocks noChangeAspect="1"/>
          </p:cNvPicPr>
          <p:nvPr/>
        </p:nvPicPr>
        <p:blipFill>
          <a:blip r:embed="rId3"/>
          <a:stretch>
            <a:fillRect/>
          </a:stretch>
        </p:blipFill>
        <p:spPr>
          <a:xfrm>
            <a:off x="9349761" y="448494"/>
            <a:ext cx="2619375" cy="1743075"/>
          </a:xfrm>
          <a:prstGeom prst="rect">
            <a:avLst/>
          </a:prstGeom>
        </p:spPr>
      </p:pic>
    </p:spTree>
    <p:extLst>
      <p:ext uri="{BB962C8B-B14F-4D97-AF65-F5344CB8AC3E}">
        <p14:creationId xmlns:p14="http://schemas.microsoft.com/office/powerpoint/2010/main" val="3928158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080C-64EB-0732-3CBF-D33DC45AA2FB}"/>
              </a:ext>
            </a:extLst>
          </p:cNvPr>
          <p:cNvSpPr>
            <a:spLocks noGrp="1"/>
          </p:cNvSpPr>
          <p:nvPr>
            <p:ph type="title"/>
          </p:nvPr>
        </p:nvSpPr>
        <p:spPr/>
        <p:txBody>
          <a:bodyPr/>
          <a:lstStyle/>
          <a:p>
            <a:r>
              <a:rPr lang="en-US"/>
              <a:t>Transcripts</a:t>
            </a:r>
          </a:p>
        </p:txBody>
      </p:sp>
      <p:sp>
        <p:nvSpPr>
          <p:cNvPr id="3" name="Content Placeholder 2">
            <a:extLst>
              <a:ext uri="{FF2B5EF4-FFF2-40B4-BE49-F238E27FC236}">
                <a16:creationId xmlns:a16="http://schemas.microsoft.com/office/drawing/2014/main" id="{5720809D-B295-CF3B-31F2-4CA7B38D60C6}"/>
              </a:ext>
            </a:extLst>
          </p:cNvPr>
          <p:cNvSpPr>
            <a:spLocks noGrp="1"/>
          </p:cNvSpPr>
          <p:nvPr>
            <p:ph idx="1"/>
          </p:nvPr>
        </p:nvSpPr>
        <p:spPr>
          <a:xfrm>
            <a:off x="740364" y="2462858"/>
            <a:ext cx="9601196" cy="4132447"/>
          </a:xfrm>
        </p:spPr>
        <p:txBody>
          <a:bodyPr vert="horz" lIns="91440" tIns="45720" rIns="91440" bIns="45720" rtlCol="0" anchor="t">
            <a:normAutofit fontScale="92500"/>
          </a:bodyPr>
          <a:lstStyle/>
          <a:p>
            <a:pPr marL="342900" lvl="1" indent="-342900"/>
            <a:r>
              <a:rPr lang="en-CA" sz="1900" b="1" dirty="0">
                <a:solidFill>
                  <a:schemeClr val="tx1"/>
                </a:solidFill>
                <a:latin typeface="Century Gothic"/>
                <a:cs typeface="Arial"/>
              </a:rPr>
              <a:t>Transcripts:</a:t>
            </a:r>
            <a:r>
              <a:rPr lang="en-CA" sz="1500" b="1" dirty="0">
                <a:solidFill>
                  <a:schemeClr val="tx1"/>
                </a:solidFill>
                <a:latin typeface="Century Gothic"/>
                <a:cs typeface="Arial"/>
              </a:rPr>
              <a:t> </a:t>
            </a:r>
            <a:r>
              <a:rPr lang="en-CA" sz="1500" dirty="0">
                <a:solidFill>
                  <a:schemeClr val="tx1"/>
                </a:solidFill>
                <a:latin typeface="Century Gothic"/>
                <a:cs typeface="Arial"/>
              </a:rPr>
              <a:t>Mid-Term &amp; Final marks are submitted to universities in our province by our School             Division -students </a:t>
            </a:r>
            <a:r>
              <a:rPr lang="en-CA" sz="1500" u="sng" dirty="0">
                <a:solidFill>
                  <a:schemeClr val="tx1"/>
                </a:solidFill>
                <a:latin typeface="Century Gothic"/>
                <a:cs typeface="Arial"/>
              </a:rPr>
              <a:t>do not</a:t>
            </a:r>
            <a:r>
              <a:rPr lang="en-CA" sz="1500" dirty="0">
                <a:solidFill>
                  <a:schemeClr val="tx1"/>
                </a:solidFill>
                <a:latin typeface="Century Gothic"/>
                <a:cs typeface="Arial"/>
              </a:rPr>
              <a:t> need to submit a transcript </a:t>
            </a:r>
            <a:r>
              <a:rPr lang="en-CA" sz="1500" dirty="0">
                <a:solidFill>
                  <a:schemeClr val="tx1"/>
                </a:solidFill>
                <a:highlight>
                  <a:srgbClr val="FFFF00"/>
                </a:highlight>
                <a:latin typeface="Century Gothic"/>
                <a:cs typeface="Arial"/>
              </a:rPr>
              <a:t>(as long as you apply by the March 1st                             deadline date).</a:t>
            </a:r>
            <a:r>
              <a:rPr lang="en-CA" sz="1500" dirty="0">
                <a:solidFill>
                  <a:schemeClr val="tx1"/>
                </a:solidFill>
                <a:latin typeface="Century Gothic"/>
                <a:cs typeface="Arial"/>
              </a:rPr>
              <a:t>   They will request transcripts in...</a:t>
            </a:r>
            <a:endParaRPr lang="en-US" sz="2400" dirty="0">
              <a:solidFill>
                <a:schemeClr val="tx1"/>
              </a:solidFill>
              <a:latin typeface="Garamond"/>
            </a:endParaRPr>
          </a:p>
          <a:p>
            <a:pPr lvl="2">
              <a:buSzPct val="114999"/>
            </a:pPr>
            <a:r>
              <a:rPr lang="en-US" sz="2400" u="sng" dirty="0"/>
              <a:t>April</a:t>
            </a:r>
            <a:r>
              <a:rPr lang="en-US" sz="2400" dirty="0"/>
              <a:t>: First Semester final grades &amp; Second Semester                         mid-term grades</a:t>
            </a:r>
          </a:p>
          <a:p>
            <a:pPr lvl="2">
              <a:buSzPct val="114999"/>
            </a:pPr>
            <a:r>
              <a:rPr lang="en-US" sz="2400" u="sng" dirty="0"/>
              <a:t>June</a:t>
            </a:r>
            <a:r>
              <a:rPr lang="en-US" sz="2400" dirty="0"/>
              <a:t>: Final grades </a:t>
            </a:r>
          </a:p>
          <a:p>
            <a:pPr marL="400050" lvl="2" indent="-400050">
              <a:buSzPct val="114999"/>
            </a:pPr>
            <a:r>
              <a:rPr lang="en-US" sz="1600" b="1" dirty="0">
                <a:solidFill>
                  <a:srgbClr val="404040"/>
                </a:solidFill>
              </a:rPr>
              <a:t>IMPORTANT:</a:t>
            </a:r>
            <a:r>
              <a:rPr lang="en-US" sz="1600" dirty="0">
                <a:solidFill>
                  <a:srgbClr val="404040"/>
                </a:solidFill>
              </a:rPr>
              <a:t> Conditional offers and Entrance Scholarship offers are based on April transcript. Final transcript is reviewed to ensure marks are maintained. Scholarship offers may or may not be re-assessed. </a:t>
            </a:r>
            <a:r>
              <a:rPr lang="en-US" sz="1600" dirty="0">
                <a:solidFill>
                  <a:srgbClr val="FF0000"/>
                </a:solidFill>
              </a:rPr>
              <a:t>(DEFFERED- entrance for a year)</a:t>
            </a:r>
            <a:endParaRPr lang="en-CA" sz="1600" dirty="0">
              <a:solidFill>
                <a:srgbClr val="FF0000"/>
              </a:solidFill>
            </a:endParaRPr>
          </a:p>
          <a:p>
            <a:pPr marL="400050" lvl="2" indent="-400050">
              <a:buSzPct val="114999"/>
            </a:pPr>
            <a:r>
              <a:rPr lang="en-CA" sz="1600" b="1" dirty="0">
                <a:solidFill>
                  <a:schemeClr val="tx1"/>
                </a:solidFill>
              </a:rPr>
              <a:t>OUT OF PROVINCE INSTITUTIONS AND LOCAL COLLEGES: </a:t>
            </a:r>
            <a:r>
              <a:rPr lang="en-CA" sz="1600" dirty="0">
                <a:solidFill>
                  <a:schemeClr val="tx1"/>
                </a:solidFill>
              </a:rPr>
              <a:t>You will need to request and submit transcripts on your own. </a:t>
            </a:r>
          </a:p>
          <a:p>
            <a:pPr marL="400050" lvl="2" indent="-400050">
              <a:buSzPct val="114999"/>
            </a:pPr>
            <a:r>
              <a:rPr lang="en-CA" sz="1600" b="1" dirty="0">
                <a:solidFill>
                  <a:schemeClr val="tx1"/>
                </a:solidFill>
              </a:rPr>
              <a:t>NOTE:</a:t>
            </a:r>
            <a:r>
              <a:rPr lang="en-CA" sz="1600" dirty="0">
                <a:solidFill>
                  <a:schemeClr val="tx1"/>
                </a:solidFill>
              </a:rPr>
              <a:t> To request a transcript, you will ask for this in the main office. Due to our shift to a new system, they are only printing these on Fridays and it will take up to a week to get your transcript. </a:t>
            </a:r>
          </a:p>
          <a:p>
            <a:pPr marL="400050" lvl="2" indent="-400050">
              <a:buSzPct val="114999"/>
            </a:pPr>
            <a:endParaRPr lang="en-US" sz="2400"/>
          </a:p>
          <a:p>
            <a:pPr marL="685800" lvl="2" indent="-685800">
              <a:buSzPct val="114999"/>
            </a:pPr>
            <a:endParaRPr lang="en-US"/>
          </a:p>
          <a:p>
            <a:pPr marL="0" indent="0">
              <a:buSzPct val="114999"/>
              <a:buNone/>
            </a:pPr>
            <a:endParaRPr lang="en-US"/>
          </a:p>
        </p:txBody>
      </p:sp>
      <p:pic>
        <p:nvPicPr>
          <p:cNvPr id="4" name="Picture 3" descr="Exemplar High School Transcript | Great Schools Partnership">
            <a:extLst>
              <a:ext uri="{FF2B5EF4-FFF2-40B4-BE49-F238E27FC236}">
                <a16:creationId xmlns:a16="http://schemas.microsoft.com/office/drawing/2014/main" id="{F755D022-4784-3637-CD09-AC5F6B0243B8}"/>
              </a:ext>
            </a:extLst>
          </p:cNvPr>
          <p:cNvPicPr>
            <a:picLocks noChangeAspect="1"/>
          </p:cNvPicPr>
          <p:nvPr/>
        </p:nvPicPr>
        <p:blipFill>
          <a:blip r:embed="rId2"/>
          <a:stretch>
            <a:fillRect/>
          </a:stretch>
        </p:blipFill>
        <p:spPr>
          <a:xfrm>
            <a:off x="9729140" y="403133"/>
            <a:ext cx="2460977" cy="3238920"/>
          </a:xfrm>
          <a:prstGeom prst="rect">
            <a:avLst/>
          </a:prstGeom>
        </p:spPr>
      </p:pic>
    </p:spTree>
    <p:extLst>
      <p:ext uri="{BB962C8B-B14F-4D97-AF65-F5344CB8AC3E}">
        <p14:creationId xmlns:p14="http://schemas.microsoft.com/office/powerpoint/2010/main" val="2674083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080C-64EB-0732-3CBF-D33DC45AA2FB}"/>
              </a:ext>
            </a:extLst>
          </p:cNvPr>
          <p:cNvSpPr>
            <a:spLocks noGrp="1"/>
          </p:cNvSpPr>
          <p:nvPr>
            <p:ph type="title"/>
          </p:nvPr>
        </p:nvSpPr>
        <p:spPr/>
        <p:txBody>
          <a:bodyPr/>
          <a:lstStyle/>
          <a:p>
            <a:r>
              <a:rPr lang="en-US"/>
              <a:t>Proof of English Language Proficiency</a:t>
            </a:r>
          </a:p>
        </p:txBody>
      </p:sp>
      <p:sp>
        <p:nvSpPr>
          <p:cNvPr id="3" name="Content Placeholder 2">
            <a:extLst>
              <a:ext uri="{FF2B5EF4-FFF2-40B4-BE49-F238E27FC236}">
                <a16:creationId xmlns:a16="http://schemas.microsoft.com/office/drawing/2014/main" id="{5720809D-B295-CF3B-31F2-4CA7B38D60C6}"/>
              </a:ext>
            </a:extLst>
          </p:cNvPr>
          <p:cNvSpPr>
            <a:spLocks noGrp="1"/>
          </p:cNvSpPr>
          <p:nvPr>
            <p:ph idx="1"/>
          </p:nvPr>
        </p:nvSpPr>
        <p:spPr>
          <a:xfrm>
            <a:off x="740364" y="2462858"/>
            <a:ext cx="9601196" cy="4132447"/>
          </a:xfrm>
        </p:spPr>
        <p:txBody>
          <a:bodyPr vert="horz" lIns="91440" tIns="45720" rIns="91440" bIns="45720" rtlCol="0" anchor="t">
            <a:normAutofit/>
          </a:bodyPr>
          <a:lstStyle/>
          <a:p>
            <a:pPr marL="342900" lvl="1" indent="-342900"/>
            <a:endParaRPr lang="en-CA" sz="1500">
              <a:solidFill>
                <a:schemeClr val="tx1"/>
              </a:solidFill>
              <a:cs typeface="Arial"/>
            </a:endParaRPr>
          </a:p>
          <a:p>
            <a:pPr marL="400050" lvl="2" indent="-400050">
              <a:buSzPct val="114999"/>
            </a:pPr>
            <a:endParaRPr lang="en-US" sz="2400"/>
          </a:p>
          <a:p>
            <a:pPr marL="685800" lvl="2" indent="-685800">
              <a:buSzPct val="114999"/>
            </a:pPr>
            <a:endParaRPr lang="en-US"/>
          </a:p>
          <a:p>
            <a:pPr marL="0" indent="0">
              <a:buSzPct val="114999"/>
              <a:buNone/>
            </a:pPr>
            <a:endParaRPr lang="en-US"/>
          </a:p>
        </p:txBody>
      </p:sp>
      <p:sp>
        <p:nvSpPr>
          <p:cNvPr id="4" name="TextBox 3">
            <a:extLst>
              <a:ext uri="{FF2B5EF4-FFF2-40B4-BE49-F238E27FC236}">
                <a16:creationId xmlns:a16="http://schemas.microsoft.com/office/drawing/2014/main" id="{8BA3EA77-BA8D-8EFD-F424-F59DFBDECDB2}"/>
              </a:ext>
            </a:extLst>
          </p:cNvPr>
          <p:cNvSpPr txBox="1"/>
          <p:nvPr/>
        </p:nvSpPr>
        <p:spPr>
          <a:xfrm>
            <a:off x="620888" y="2314222"/>
            <a:ext cx="112747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292929"/>
                </a:solidFill>
              </a:rPr>
              <a:t>If English is not the student's first/primary language</a:t>
            </a:r>
            <a:r>
              <a:rPr lang="en-US" sz="1400">
                <a:solidFill>
                  <a:srgbClr val="292929"/>
                </a:solidFill>
              </a:rPr>
              <a:t> and they are not from an English Exempt Country (see next slide), they must provide supporting documentation to show they meet one of the conditions below. Students will not be admitted until this requirement has been met.</a:t>
            </a:r>
          </a:p>
          <a:p>
            <a:pPr>
              <a:buFont typeface="Arial"/>
              <a:buChar char="•"/>
            </a:pPr>
            <a:r>
              <a:rPr lang="en-US" sz="1400" b="1">
                <a:solidFill>
                  <a:srgbClr val="292929"/>
                </a:solidFill>
                <a:ea typeface="+mn-lt"/>
                <a:cs typeface="+mn-lt"/>
              </a:rPr>
              <a:t>1.</a:t>
            </a:r>
            <a:r>
              <a:rPr lang="en-US" sz="1400">
                <a:solidFill>
                  <a:srgbClr val="292929"/>
                </a:solidFill>
                <a:ea typeface="+mn-lt"/>
                <a:cs typeface="+mn-lt"/>
              </a:rPr>
              <a:t> Ten consecutive years of residency in Canada that may include years of study in Canada. The period of residency will be the time elapsed between the "Landed On" date on the Record of Landing Document and July 1 of the year of application, or</a:t>
            </a:r>
            <a:endParaRPr lang="en-US" sz="1400">
              <a:solidFill>
                <a:srgbClr val="292929"/>
              </a:solidFill>
            </a:endParaRPr>
          </a:p>
          <a:p>
            <a:pPr>
              <a:buFont typeface="Arial"/>
              <a:buChar char="•"/>
            </a:pPr>
            <a:r>
              <a:rPr lang="en-US" sz="1400" b="1">
                <a:solidFill>
                  <a:srgbClr val="292929"/>
                </a:solidFill>
                <a:ea typeface="+mn-lt"/>
                <a:cs typeface="+mn-lt"/>
              </a:rPr>
              <a:t>2.</a:t>
            </a:r>
            <a:r>
              <a:rPr lang="en-US" sz="1400">
                <a:solidFill>
                  <a:srgbClr val="292929"/>
                </a:solidFill>
                <a:ea typeface="+mn-lt"/>
                <a:cs typeface="+mn-lt"/>
              </a:rPr>
              <a:t> Three years of full-time education in English at secondary (high school) or post-secondary (university or college) levels in Canada, or</a:t>
            </a:r>
            <a:endParaRPr lang="en-US"/>
          </a:p>
          <a:p>
            <a:pPr>
              <a:buFont typeface="Arial"/>
              <a:buChar char="•"/>
            </a:pPr>
            <a:r>
              <a:rPr lang="en-US" sz="1400" b="1">
                <a:solidFill>
                  <a:srgbClr val="292929"/>
                </a:solidFill>
                <a:ea typeface="+mn-lt"/>
                <a:cs typeface="+mn-lt"/>
              </a:rPr>
              <a:t>3.</a:t>
            </a:r>
            <a:r>
              <a:rPr lang="en-US" sz="1400">
                <a:solidFill>
                  <a:srgbClr val="292929"/>
                </a:solidFill>
                <a:ea typeface="+mn-lt"/>
                <a:cs typeface="+mn-lt"/>
              </a:rPr>
              <a:t> Graduation from a Manitoba high school with at least one Senior 4 Core English credit with a minimum grade of 70% (U of W) or 75% (U of M) (Comprehensive Focus, Literary Focus or Transactional Focus) (NOTE: For RRC you need 2 Grade 12 English Classes, with a minimum average of 75%)</a:t>
            </a:r>
            <a:endParaRPr lang="en-US"/>
          </a:p>
          <a:p>
            <a:pPr>
              <a:buFont typeface="Arial"/>
              <a:buChar char="•"/>
            </a:pPr>
            <a:r>
              <a:rPr lang="en-US" sz="1400" b="1">
                <a:solidFill>
                  <a:srgbClr val="292929"/>
                </a:solidFill>
              </a:rPr>
              <a:t>4.</a:t>
            </a:r>
            <a:r>
              <a:rPr lang="en-US" sz="1400">
                <a:solidFill>
                  <a:srgbClr val="292929"/>
                </a:solidFill>
              </a:rPr>
              <a:t> Completion of an English language test such as </a:t>
            </a:r>
            <a:r>
              <a:rPr lang="en-US" sz="1400" err="1">
                <a:solidFill>
                  <a:srgbClr val="292929"/>
                </a:solidFill>
              </a:rPr>
              <a:t>DuoLingo</a:t>
            </a:r>
            <a:r>
              <a:rPr lang="en-US" sz="1400">
                <a:solidFill>
                  <a:srgbClr val="292929"/>
                </a:solidFill>
              </a:rPr>
              <a:t> or IELTS (minimum score required)</a:t>
            </a:r>
          </a:p>
          <a:p>
            <a:pPr>
              <a:buFont typeface="Arial"/>
              <a:buChar char="•"/>
            </a:pPr>
            <a:endParaRPr lang="en-US" sz="1400">
              <a:solidFill>
                <a:srgbClr val="292929"/>
              </a:solidFill>
            </a:endParaRPr>
          </a:p>
          <a:p>
            <a:r>
              <a:rPr lang="en-US" sz="1400" b="1">
                <a:solidFill>
                  <a:srgbClr val="292929"/>
                </a:solidFill>
              </a:rPr>
              <a:t>FOR MORE INFORMATION:</a:t>
            </a:r>
          </a:p>
          <a:p>
            <a:pPr marL="285750" indent="-285750">
              <a:buFont typeface="Arial"/>
              <a:buChar char="•"/>
            </a:pPr>
            <a:r>
              <a:rPr lang="en-US" sz="1400">
                <a:solidFill>
                  <a:srgbClr val="292929"/>
                </a:solidFill>
              </a:rPr>
              <a:t>U of W: </a:t>
            </a:r>
            <a:r>
              <a:rPr lang="en-US" sz="1400">
                <a:solidFill>
                  <a:srgbClr val="292929"/>
                </a:solidFill>
                <a:ea typeface="+mn-lt"/>
                <a:cs typeface="+mn-lt"/>
                <a:hlinkClick r:id="rId2"/>
              </a:rPr>
              <a:t>English Language Requirements | Future Student | The University of Winnipeg (uwinnipeg.ca)</a:t>
            </a:r>
          </a:p>
          <a:p>
            <a:pPr marL="285750" indent="-285750">
              <a:buFont typeface="Arial"/>
              <a:buChar char="•"/>
            </a:pPr>
            <a:r>
              <a:rPr lang="en-US" sz="1400">
                <a:solidFill>
                  <a:srgbClr val="292929"/>
                </a:solidFill>
              </a:rPr>
              <a:t>U of M: </a:t>
            </a:r>
            <a:r>
              <a:rPr lang="en-US" sz="1400">
                <a:solidFill>
                  <a:srgbClr val="292929"/>
                </a:solidFill>
                <a:ea typeface="+mn-lt"/>
                <a:cs typeface="+mn-lt"/>
                <a:hlinkClick r:id="rId3"/>
              </a:rPr>
              <a:t>English language proficiency requirements | Explore UM | University of Manitoba (umanitoba.ca)</a:t>
            </a:r>
          </a:p>
          <a:p>
            <a:pPr marL="285750" indent="-285750">
              <a:buFont typeface="Arial"/>
              <a:buChar char="•"/>
            </a:pPr>
            <a:r>
              <a:rPr lang="en-US" sz="1400">
                <a:solidFill>
                  <a:srgbClr val="292929"/>
                </a:solidFill>
              </a:rPr>
              <a:t>RRC: </a:t>
            </a:r>
            <a:r>
              <a:rPr lang="en-US" sz="1400">
                <a:solidFill>
                  <a:srgbClr val="292929"/>
                </a:solidFill>
                <a:ea typeface="+mn-lt"/>
                <a:cs typeface="+mn-lt"/>
                <a:hlinkClick r:id="rId4"/>
              </a:rPr>
              <a:t>English Language Requirements (ELR) :: RRC Polytech Program &amp; Course Catalogue</a:t>
            </a:r>
            <a:endParaRPr lang="en-US" sz="1400">
              <a:solidFill>
                <a:srgbClr val="292929"/>
              </a:solidFill>
            </a:endParaRPr>
          </a:p>
        </p:txBody>
      </p:sp>
      <p:pic>
        <p:nvPicPr>
          <p:cNvPr id="5" name="Picture 4" descr="Writing skills by level of CEFR | SpeakoClub">
            <a:extLst>
              <a:ext uri="{FF2B5EF4-FFF2-40B4-BE49-F238E27FC236}">
                <a16:creationId xmlns:a16="http://schemas.microsoft.com/office/drawing/2014/main" id="{30A7689A-FF97-6877-D6E8-5C08942C8068}"/>
              </a:ext>
            </a:extLst>
          </p:cNvPr>
          <p:cNvPicPr>
            <a:picLocks noChangeAspect="1"/>
          </p:cNvPicPr>
          <p:nvPr/>
        </p:nvPicPr>
        <p:blipFill>
          <a:blip r:embed="rId5"/>
          <a:stretch>
            <a:fillRect/>
          </a:stretch>
        </p:blipFill>
        <p:spPr>
          <a:xfrm>
            <a:off x="9757363" y="773550"/>
            <a:ext cx="2131718" cy="1105790"/>
          </a:xfrm>
          <a:prstGeom prst="rect">
            <a:avLst/>
          </a:prstGeom>
        </p:spPr>
      </p:pic>
    </p:spTree>
    <p:extLst>
      <p:ext uri="{BB962C8B-B14F-4D97-AF65-F5344CB8AC3E}">
        <p14:creationId xmlns:p14="http://schemas.microsoft.com/office/powerpoint/2010/main" val="645005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080C-64EB-0732-3CBF-D33DC45AA2FB}"/>
              </a:ext>
            </a:extLst>
          </p:cNvPr>
          <p:cNvSpPr>
            <a:spLocks noGrp="1"/>
          </p:cNvSpPr>
          <p:nvPr>
            <p:ph type="title"/>
          </p:nvPr>
        </p:nvSpPr>
        <p:spPr/>
        <p:txBody>
          <a:bodyPr/>
          <a:lstStyle/>
          <a:p>
            <a:r>
              <a:rPr lang="en-US"/>
              <a:t>Examples of English Exempt Countries</a:t>
            </a:r>
          </a:p>
        </p:txBody>
      </p:sp>
      <p:sp>
        <p:nvSpPr>
          <p:cNvPr id="3" name="Content Placeholder 2">
            <a:extLst>
              <a:ext uri="{FF2B5EF4-FFF2-40B4-BE49-F238E27FC236}">
                <a16:creationId xmlns:a16="http://schemas.microsoft.com/office/drawing/2014/main" id="{5720809D-B295-CF3B-31F2-4CA7B38D60C6}"/>
              </a:ext>
            </a:extLst>
          </p:cNvPr>
          <p:cNvSpPr>
            <a:spLocks noGrp="1"/>
          </p:cNvSpPr>
          <p:nvPr>
            <p:ph idx="1"/>
          </p:nvPr>
        </p:nvSpPr>
        <p:spPr>
          <a:xfrm>
            <a:off x="740364" y="2462858"/>
            <a:ext cx="9601196" cy="4132447"/>
          </a:xfrm>
        </p:spPr>
        <p:txBody>
          <a:bodyPr vert="horz" lIns="91440" tIns="45720" rIns="91440" bIns="45720" rtlCol="0" anchor="t">
            <a:normAutofit/>
          </a:bodyPr>
          <a:lstStyle/>
          <a:p>
            <a:pPr marL="342900" lvl="1" indent="-342900"/>
            <a:endParaRPr lang="en-CA" sz="1500">
              <a:solidFill>
                <a:schemeClr val="tx1"/>
              </a:solidFill>
              <a:cs typeface="Arial"/>
            </a:endParaRPr>
          </a:p>
          <a:p>
            <a:pPr marL="400050" lvl="2" indent="-400050">
              <a:buSzPct val="114999"/>
            </a:pPr>
            <a:endParaRPr lang="en-US" sz="2400"/>
          </a:p>
          <a:p>
            <a:pPr marL="685800" lvl="2" indent="-685800">
              <a:buSzPct val="114999"/>
            </a:pPr>
            <a:endParaRPr lang="en-US"/>
          </a:p>
          <a:p>
            <a:pPr marL="0" indent="0">
              <a:buSzPct val="114999"/>
              <a:buNone/>
            </a:pPr>
            <a:endParaRPr lang="en-US"/>
          </a:p>
        </p:txBody>
      </p:sp>
      <p:sp>
        <p:nvSpPr>
          <p:cNvPr id="4" name="TextBox 3">
            <a:extLst>
              <a:ext uri="{FF2B5EF4-FFF2-40B4-BE49-F238E27FC236}">
                <a16:creationId xmlns:a16="http://schemas.microsoft.com/office/drawing/2014/main" id="{8BA3EA77-BA8D-8EFD-F424-F59DFBDECDB2}"/>
              </a:ext>
            </a:extLst>
          </p:cNvPr>
          <p:cNvSpPr txBox="1"/>
          <p:nvPr/>
        </p:nvSpPr>
        <p:spPr>
          <a:xfrm>
            <a:off x="620888" y="2314222"/>
            <a:ext cx="112747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292929"/>
                </a:solidFill>
              </a:rPr>
              <a:t>NOTE: This list will vary by institution. Double check the institution's website. </a:t>
            </a:r>
            <a:endParaRPr lang="en-US"/>
          </a:p>
        </p:txBody>
      </p:sp>
      <p:pic>
        <p:nvPicPr>
          <p:cNvPr id="5" name="Picture 4" descr="A screenshot of a computer&#10;&#10;Description automatically generated">
            <a:extLst>
              <a:ext uri="{FF2B5EF4-FFF2-40B4-BE49-F238E27FC236}">
                <a16:creationId xmlns:a16="http://schemas.microsoft.com/office/drawing/2014/main" id="{5A7BA4CA-2495-DC4F-9AF5-575F57B09C42}"/>
              </a:ext>
            </a:extLst>
          </p:cNvPr>
          <p:cNvPicPr>
            <a:picLocks noChangeAspect="1"/>
          </p:cNvPicPr>
          <p:nvPr/>
        </p:nvPicPr>
        <p:blipFill>
          <a:blip r:embed="rId2"/>
          <a:stretch>
            <a:fillRect/>
          </a:stretch>
        </p:blipFill>
        <p:spPr>
          <a:xfrm>
            <a:off x="2351852" y="2620864"/>
            <a:ext cx="7986889" cy="3836420"/>
          </a:xfrm>
          <a:prstGeom prst="rect">
            <a:avLst/>
          </a:prstGeom>
        </p:spPr>
      </p:pic>
    </p:spTree>
    <p:extLst>
      <p:ext uri="{BB962C8B-B14F-4D97-AF65-F5344CB8AC3E}">
        <p14:creationId xmlns:p14="http://schemas.microsoft.com/office/powerpoint/2010/main" val="2993928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EAD2-F3C0-1BA7-D4D5-DF86AA17807A}"/>
              </a:ext>
            </a:extLst>
          </p:cNvPr>
          <p:cNvSpPr>
            <a:spLocks noGrp="1"/>
          </p:cNvSpPr>
          <p:nvPr>
            <p:ph type="title"/>
          </p:nvPr>
        </p:nvSpPr>
        <p:spPr>
          <a:xfrm>
            <a:off x="1073887" y="469861"/>
            <a:ext cx="7210577" cy="1596683"/>
          </a:xfrm>
        </p:spPr>
        <p:txBody>
          <a:bodyPr>
            <a:normAutofit/>
          </a:bodyPr>
          <a:lstStyle/>
          <a:p>
            <a:r>
              <a:rPr lang="en-US" sz="3400" dirty="0">
                <a:solidFill>
                  <a:schemeClr val="bg1"/>
                </a:solidFill>
                <a:cs typeface="Arial"/>
              </a:rPr>
              <a:t>How does AP credit transfer work</a:t>
            </a:r>
            <a:endParaRPr lang="en-US" sz="3400" dirty="0">
              <a:solidFill>
                <a:schemeClr val="bg1"/>
              </a:solidFill>
            </a:endParaRPr>
          </a:p>
          <a:p>
            <a:r>
              <a:rPr lang="en-US" sz="3400" dirty="0">
                <a:solidFill>
                  <a:schemeClr val="bg1"/>
                </a:solidFill>
              </a:rPr>
              <a:t> for Universities? </a:t>
            </a:r>
          </a:p>
        </p:txBody>
      </p:sp>
      <p:graphicFrame>
        <p:nvGraphicFramePr>
          <p:cNvPr id="5" name="Content Placeholder 2">
            <a:extLst>
              <a:ext uri="{FF2B5EF4-FFF2-40B4-BE49-F238E27FC236}">
                <a16:creationId xmlns:a16="http://schemas.microsoft.com/office/drawing/2014/main" id="{865AC140-5418-A65B-EC0B-CDC14A096F6B}"/>
              </a:ext>
            </a:extLst>
          </p:cNvPr>
          <p:cNvGraphicFramePr>
            <a:graphicFrameLocks noGrp="1"/>
          </p:cNvGraphicFramePr>
          <p:nvPr>
            <p:ph idx="1"/>
            <p:extLst>
              <p:ext uri="{D42A27DB-BD31-4B8C-83A1-F6EECF244321}">
                <p14:modId xmlns:p14="http://schemas.microsoft.com/office/powerpoint/2010/main" val="4052210543"/>
              </p:ext>
            </p:extLst>
          </p:nvPr>
        </p:nvGraphicFramePr>
        <p:xfrm>
          <a:off x="714212" y="2505456"/>
          <a:ext cx="2814392" cy="5248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F2D2B1D-4092-4732-7CC2-DAF8CF494BD9}"/>
              </a:ext>
            </a:extLst>
          </p:cNvPr>
          <p:cNvSpPr txBox="1"/>
          <p:nvPr/>
        </p:nvSpPr>
        <p:spPr>
          <a:xfrm>
            <a:off x="2121408" y="2505456"/>
            <a:ext cx="8193024" cy="3416320"/>
          </a:xfrm>
          <a:prstGeom prst="rect">
            <a:avLst/>
          </a:prstGeom>
          <a:noFill/>
        </p:spPr>
        <p:txBody>
          <a:bodyPr wrap="square" rtlCol="0">
            <a:spAutoFit/>
          </a:bodyPr>
          <a:lstStyle/>
          <a:p>
            <a:r>
              <a:rPr lang="en-US" dirty="0"/>
              <a:t>Your AP Credits are eligible for university credits if your marks are strong enough. Even if strong enough, it is your choice if you want the credits to be transferred. </a:t>
            </a:r>
          </a:p>
          <a:p>
            <a:endParaRPr lang="en-US" dirty="0"/>
          </a:p>
          <a:p>
            <a:r>
              <a:rPr lang="en-US" dirty="0"/>
              <a:t>They are not automatically transferred.  You must complete a form along with your official copy of your results. </a:t>
            </a:r>
          </a:p>
          <a:p>
            <a:endParaRPr lang="en-US" dirty="0"/>
          </a:p>
          <a:p>
            <a:r>
              <a:rPr lang="en-US" sz="1200" dirty="0"/>
              <a:t>U of W: </a:t>
            </a:r>
            <a:r>
              <a:rPr lang="en-US" sz="1200" dirty="0">
                <a:hlinkClick r:id="rId7"/>
              </a:rPr>
              <a:t>Advanced Placement (AP) and International Baccalaureate (IB) Information | Future Student | The University of Winnipeg (uwinnipeg.ca)</a:t>
            </a:r>
            <a:endParaRPr lang="en-US" sz="1200" dirty="0"/>
          </a:p>
          <a:p>
            <a:r>
              <a:rPr lang="en-US" sz="1200" dirty="0"/>
              <a:t>U of M: </a:t>
            </a:r>
            <a:r>
              <a:rPr lang="en-US" sz="1200" dirty="0">
                <a:hlinkClick r:id="rId8"/>
              </a:rPr>
              <a:t>Transfer credit information | Explore UM | University of Manitoba (umanitoba.ca)</a:t>
            </a:r>
            <a:endParaRPr lang="en-US" sz="1200" dirty="0"/>
          </a:p>
          <a:p>
            <a:r>
              <a:rPr lang="en-US" sz="1200" dirty="0"/>
              <a:t>USB: </a:t>
            </a:r>
            <a:r>
              <a:rPr lang="fr-FR" sz="1200" dirty="0">
                <a:hlinkClick r:id="rId9"/>
              </a:rPr>
              <a:t>Advanced Placement - Université de Saint-Boniface (ustboniface.ca)</a:t>
            </a:r>
            <a:endParaRPr lang="fr-FR" sz="1200" dirty="0"/>
          </a:p>
          <a:p>
            <a:r>
              <a:rPr lang="fr-FR" sz="1200" dirty="0"/>
              <a:t>CMU – page 2: </a:t>
            </a:r>
            <a:r>
              <a:rPr lang="en-US" sz="1200" dirty="0">
                <a:hlinkClick r:id="rId10"/>
              </a:rPr>
              <a:t>Recommendation regarding Transfer Credit for International Baccalaureate Courses (cmu.ca)</a:t>
            </a:r>
            <a:endParaRPr lang="en-US" sz="1200" dirty="0"/>
          </a:p>
          <a:p>
            <a:endParaRPr lang="en-US" dirty="0"/>
          </a:p>
        </p:txBody>
      </p:sp>
    </p:spTree>
    <p:extLst>
      <p:ext uri="{BB962C8B-B14F-4D97-AF65-F5344CB8AC3E}">
        <p14:creationId xmlns:p14="http://schemas.microsoft.com/office/powerpoint/2010/main" val="2893214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76F41A60-8A98-8DEB-0C54-2187A4C76CC5}"/>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3400" b="0" i="0" kern="1200">
                <a:solidFill>
                  <a:srgbClr val="EBEBEB"/>
                </a:solidFill>
                <a:latin typeface="+mj-lt"/>
                <a:ea typeface="+mj-ea"/>
                <a:cs typeface="+mj-cs"/>
              </a:rPr>
              <a:t>Grad Requirements</a:t>
            </a:r>
          </a:p>
        </p:txBody>
      </p:sp>
      <p:sp>
        <p:nvSpPr>
          <p:cNvPr id="3" name="Text Placeholder 2">
            <a:extLst>
              <a:ext uri="{FF2B5EF4-FFF2-40B4-BE49-F238E27FC236}">
                <a16:creationId xmlns:a16="http://schemas.microsoft.com/office/drawing/2014/main" id="{64AE4065-667F-E3F4-E6C5-F6808F581462}"/>
              </a:ext>
            </a:extLst>
          </p:cNvPr>
          <p:cNvSpPr>
            <a:spLocks noGrp="1"/>
          </p:cNvSpPr>
          <p:nvPr>
            <p:ph type="body" idx="1"/>
          </p:nvPr>
        </p:nvSpPr>
        <p:spPr>
          <a:xfrm>
            <a:off x="8382055" y="4591665"/>
            <a:ext cx="3161016" cy="1622322"/>
          </a:xfrm>
        </p:spPr>
        <p:txBody>
          <a:bodyPr vert="horz" lIns="91440" tIns="45720" rIns="91440" bIns="45720" rtlCol="0" anchor="t">
            <a:normAutofit/>
          </a:bodyPr>
          <a:lstStyle/>
          <a:p>
            <a:r>
              <a:rPr lang="en-US" sz="1800" dirty="0"/>
              <a:t>Triple Check!!!</a:t>
            </a:r>
          </a:p>
          <a:p>
            <a:r>
              <a:rPr lang="en-US" sz="1800" dirty="0"/>
              <a:t>FI- 14 Credits total with 3 at the grade 12 level</a:t>
            </a:r>
          </a:p>
        </p:txBody>
      </p:sp>
      <p:grpSp>
        <p:nvGrpSpPr>
          <p:cNvPr id="15" name="Group 14">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6" name="Rectangle 15">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CA"/>
            </a:p>
          </p:txBody>
        </p:sp>
        <p:sp>
          <p:nvSpPr>
            <p:cNvPr id="18"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grpSp>
      <p:pic>
        <p:nvPicPr>
          <p:cNvPr id="4" name="Picture 3">
            <a:extLst>
              <a:ext uri="{FF2B5EF4-FFF2-40B4-BE49-F238E27FC236}">
                <a16:creationId xmlns:a16="http://schemas.microsoft.com/office/drawing/2014/main" id="{7D9B64B1-6F7A-EE5C-0CD9-95AE682512CA}"/>
              </a:ext>
            </a:extLst>
          </p:cNvPr>
          <p:cNvPicPr>
            <a:picLocks noChangeAspect="1"/>
          </p:cNvPicPr>
          <p:nvPr/>
        </p:nvPicPr>
        <p:blipFill>
          <a:blip r:embed="rId3"/>
          <a:stretch>
            <a:fillRect/>
          </a:stretch>
        </p:blipFill>
        <p:spPr>
          <a:xfrm>
            <a:off x="290254" y="76681"/>
            <a:ext cx="5091709" cy="3196562"/>
          </a:xfrm>
          <a:prstGeom prst="rect">
            <a:avLst/>
          </a:prstGeom>
        </p:spPr>
      </p:pic>
      <p:pic>
        <p:nvPicPr>
          <p:cNvPr id="5" name="Picture 4">
            <a:extLst>
              <a:ext uri="{FF2B5EF4-FFF2-40B4-BE49-F238E27FC236}">
                <a16:creationId xmlns:a16="http://schemas.microsoft.com/office/drawing/2014/main" id="{4D242D21-5F82-0975-432F-E0090AEA1B6A}"/>
              </a:ext>
            </a:extLst>
          </p:cNvPr>
          <p:cNvPicPr>
            <a:picLocks noChangeAspect="1"/>
          </p:cNvPicPr>
          <p:nvPr/>
        </p:nvPicPr>
        <p:blipFill>
          <a:blip r:embed="rId4"/>
          <a:stretch>
            <a:fillRect/>
          </a:stretch>
        </p:blipFill>
        <p:spPr>
          <a:xfrm>
            <a:off x="2842224" y="3289000"/>
            <a:ext cx="4120911" cy="3097962"/>
          </a:xfrm>
          <a:prstGeom prst="rect">
            <a:avLst/>
          </a:prstGeom>
        </p:spPr>
      </p:pic>
    </p:spTree>
    <p:extLst>
      <p:ext uri="{BB962C8B-B14F-4D97-AF65-F5344CB8AC3E}">
        <p14:creationId xmlns:p14="http://schemas.microsoft.com/office/powerpoint/2010/main" val="1225078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3143-F5DB-D722-3BC1-B73069C709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5D1976-4C2A-3D6A-82FB-2DBC6512A0D5}"/>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F0040279-128E-F3ED-D2BE-8ACF8A14E433}"/>
              </a:ext>
            </a:extLst>
          </p:cNvPr>
          <p:cNvPicPr>
            <a:picLocks noChangeAspect="1"/>
          </p:cNvPicPr>
          <p:nvPr/>
        </p:nvPicPr>
        <p:blipFill>
          <a:blip r:embed="rId2"/>
          <a:stretch>
            <a:fillRect/>
          </a:stretch>
        </p:blipFill>
        <p:spPr>
          <a:xfrm>
            <a:off x="3694176" y="424003"/>
            <a:ext cx="5151244" cy="6444882"/>
          </a:xfrm>
          <a:prstGeom prst="rect">
            <a:avLst/>
          </a:prstGeom>
        </p:spPr>
      </p:pic>
    </p:spTree>
    <p:extLst>
      <p:ext uri="{BB962C8B-B14F-4D97-AF65-F5344CB8AC3E}">
        <p14:creationId xmlns:p14="http://schemas.microsoft.com/office/powerpoint/2010/main" val="3730370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D2A4-E405-90D4-82B8-34DDA1610D7A}"/>
              </a:ext>
            </a:extLst>
          </p:cNvPr>
          <p:cNvSpPr>
            <a:spLocks noGrp="1"/>
          </p:cNvSpPr>
          <p:nvPr>
            <p:ph type="ctrTitle"/>
          </p:nvPr>
        </p:nvSpPr>
        <p:spPr>
          <a:xfrm>
            <a:off x="5695061" y="1241266"/>
            <a:ext cx="5428551" cy="3153753"/>
          </a:xfrm>
        </p:spPr>
        <p:txBody>
          <a:bodyPr>
            <a:normAutofit/>
          </a:bodyPr>
          <a:lstStyle/>
          <a:p>
            <a:pPr>
              <a:lnSpc>
                <a:spcPct val="90000"/>
              </a:lnSpc>
            </a:pPr>
            <a:r>
              <a:rPr lang="en-US" sz="3800">
                <a:solidFill>
                  <a:srgbClr val="EBEBEB"/>
                </a:solidFill>
                <a:ea typeface="+mj-lt"/>
                <a:cs typeface="+mj-lt"/>
              </a:rPr>
              <a:t>Specialized Training: Colleges, Trade Schools, &amp; Continuing Education</a:t>
            </a:r>
            <a:endParaRPr lang="en-US" sz="3800">
              <a:solidFill>
                <a:srgbClr val="EBEBEB"/>
              </a:solidFill>
            </a:endParaRPr>
          </a:p>
        </p:txBody>
      </p:sp>
      <p:grpSp>
        <p:nvGrpSpPr>
          <p:cNvPr id="12" name="Group 11">
            <a:extLst>
              <a:ext uri="{FF2B5EF4-FFF2-40B4-BE49-F238E27FC236}">
                <a16:creationId xmlns:a16="http://schemas.microsoft.com/office/drawing/2014/main" id="{F41F5BDA-0140-462B-933C-538752EEA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13" name="Rectangle 12">
              <a:extLst>
                <a:ext uri="{FF2B5EF4-FFF2-40B4-BE49-F238E27FC236}">
                  <a16:creationId xmlns:a16="http://schemas.microsoft.com/office/drawing/2014/main" id="{28AE763C-C631-453B-A3A7-09499D0D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C0C2E541-1E75-440D-A59A-C2B3AB867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5" name="Freeform 5">
              <a:extLst>
                <a:ext uri="{FF2B5EF4-FFF2-40B4-BE49-F238E27FC236}">
                  <a16:creationId xmlns:a16="http://schemas.microsoft.com/office/drawing/2014/main" id="{481FF14D-53DC-4EA3-8425-26F1B0F0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11" name="Picture 10">
            <a:extLst>
              <a:ext uri="{FF2B5EF4-FFF2-40B4-BE49-F238E27FC236}">
                <a16:creationId xmlns:a16="http://schemas.microsoft.com/office/drawing/2014/main" id="{3CAB7C35-9EE8-0F70-8D06-21954797B215}"/>
              </a:ext>
            </a:extLst>
          </p:cNvPr>
          <p:cNvPicPr>
            <a:picLocks noChangeAspect="1"/>
          </p:cNvPicPr>
          <p:nvPr/>
        </p:nvPicPr>
        <p:blipFill>
          <a:blip r:embed="rId2"/>
          <a:stretch>
            <a:fillRect/>
          </a:stretch>
        </p:blipFill>
        <p:spPr>
          <a:xfrm>
            <a:off x="500121" y="402165"/>
            <a:ext cx="4325291" cy="5825391"/>
          </a:xfrm>
          <a:prstGeom prst="rect">
            <a:avLst/>
          </a:prstGeom>
        </p:spPr>
      </p:pic>
      <p:pic>
        <p:nvPicPr>
          <p:cNvPr id="9" name="Picture 8">
            <a:extLst>
              <a:ext uri="{FF2B5EF4-FFF2-40B4-BE49-F238E27FC236}">
                <a16:creationId xmlns:a16="http://schemas.microsoft.com/office/drawing/2014/main" id="{92B41322-B149-8207-E143-F9613DF52B31}"/>
              </a:ext>
            </a:extLst>
          </p:cNvPr>
          <p:cNvPicPr>
            <a:picLocks noChangeAspect="1"/>
          </p:cNvPicPr>
          <p:nvPr/>
        </p:nvPicPr>
        <p:blipFill>
          <a:blip r:embed="rId3"/>
          <a:stretch>
            <a:fillRect/>
          </a:stretch>
        </p:blipFill>
        <p:spPr>
          <a:xfrm>
            <a:off x="682864" y="2924873"/>
            <a:ext cx="3899867" cy="779974"/>
          </a:xfrm>
          <a:prstGeom prst="rect">
            <a:avLst/>
          </a:prstGeom>
        </p:spPr>
      </p:pic>
    </p:spTree>
    <p:extLst>
      <p:ext uri="{BB962C8B-B14F-4D97-AF65-F5344CB8AC3E}">
        <p14:creationId xmlns:p14="http://schemas.microsoft.com/office/powerpoint/2010/main" val="795710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and person wearing safety vests and yellow hard hats&#10;&#10;Description automatically generated">
            <a:extLst>
              <a:ext uri="{FF2B5EF4-FFF2-40B4-BE49-F238E27FC236}">
                <a16:creationId xmlns:a16="http://schemas.microsoft.com/office/drawing/2014/main" id="{9CA9345C-4055-EB8E-9B59-8B7639AA704D}"/>
              </a:ext>
            </a:extLst>
          </p:cNvPr>
          <p:cNvPicPr>
            <a:picLocks noChangeAspect="1"/>
          </p:cNvPicPr>
          <p:nvPr/>
        </p:nvPicPr>
        <p:blipFill>
          <a:blip r:embed="rId2"/>
          <a:srcRect t="3753" r="-1" b="31906"/>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9" name="Freeform: Shape 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A7964416-B522-8376-9C83-DE50DCFDE6EE}"/>
              </a:ext>
            </a:extLst>
          </p:cNvPr>
          <p:cNvSpPr>
            <a:spLocks noGrp="1"/>
          </p:cNvSpPr>
          <p:nvPr>
            <p:ph type="ctrTitle"/>
          </p:nvPr>
        </p:nvSpPr>
        <p:spPr>
          <a:xfrm>
            <a:off x="892199" y="4854346"/>
            <a:ext cx="10407602" cy="868026"/>
          </a:xfrm>
        </p:spPr>
        <p:txBody>
          <a:bodyPr>
            <a:normAutofit/>
          </a:bodyPr>
          <a:lstStyle/>
          <a:p>
            <a:pPr algn="ctr"/>
            <a:r>
              <a:rPr lang="en-US" sz="4400">
                <a:solidFill>
                  <a:srgbClr val="EBEBEB"/>
                </a:solidFill>
              </a:rPr>
              <a:t>APPRENTICESHIP</a:t>
            </a:r>
          </a:p>
        </p:txBody>
      </p:sp>
      <p:sp>
        <p:nvSpPr>
          <p:cNvPr id="3" name="Subtitle 2">
            <a:extLst>
              <a:ext uri="{FF2B5EF4-FFF2-40B4-BE49-F238E27FC236}">
                <a16:creationId xmlns:a16="http://schemas.microsoft.com/office/drawing/2014/main" id="{A12458C5-45E2-882B-06A6-9656AC2A17FC}"/>
              </a:ext>
            </a:extLst>
          </p:cNvPr>
          <p:cNvSpPr>
            <a:spLocks noGrp="1"/>
          </p:cNvSpPr>
          <p:nvPr>
            <p:ph type="subTitle" idx="1"/>
          </p:nvPr>
        </p:nvSpPr>
        <p:spPr>
          <a:xfrm>
            <a:off x="892199" y="5722374"/>
            <a:ext cx="10407602" cy="487924"/>
          </a:xfrm>
        </p:spPr>
        <p:txBody>
          <a:bodyPr>
            <a:normAutofit/>
          </a:bodyPr>
          <a:lstStyle/>
          <a:p>
            <a:pPr algn="ctr"/>
            <a:endParaRPr lang="en-US">
              <a:solidFill>
                <a:schemeClr val="tx2">
                  <a:lumMod val="40000"/>
                  <a:lumOff val="60000"/>
                </a:schemeClr>
              </a:solidFill>
            </a:endParaRPr>
          </a:p>
        </p:txBody>
      </p:sp>
      <p:sp>
        <p:nvSpPr>
          <p:cNvPr id="1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43630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C2901-E49D-614D-F6DF-90E8135B76C7}"/>
              </a:ext>
            </a:extLst>
          </p:cNvPr>
          <p:cNvSpPr txBox="1"/>
          <p:nvPr/>
        </p:nvSpPr>
        <p:spPr>
          <a:xfrm>
            <a:off x="893078" y="1138067"/>
            <a:ext cx="10333606" cy="7125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dirty="0">
                <a:solidFill>
                  <a:srgbClr val="262626"/>
                </a:solidFill>
                <a:ea typeface="+mn-lt"/>
                <a:cs typeface="+mn-lt"/>
              </a:rPr>
              <a:t>Apprenticeship Manitoba</a:t>
            </a:r>
            <a:endParaRPr lang="en-US" u="sng" dirty="0"/>
          </a:p>
          <a:p>
            <a:endParaRPr lang="en-US" b="1">
              <a:solidFill>
                <a:srgbClr val="262626"/>
              </a:solidFill>
              <a:ea typeface="+mn-lt"/>
              <a:cs typeface="+mn-lt"/>
            </a:endParaRPr>
          </a:p>
          <a:p>
            <a:r>
              <a:rPr lang="en-US" sz="2300" b="1" dirty="0">
                <a:solidFill>
                  <a:srgbClr val="262626"/>
                </a:solidFill>
                <a:ea typeface="+mn-lt"/>
                <a:cs typeface="+mn-lt"/>
              </a:rPr>
              <a:t>Why consider becoming an apprentice?</a:t>
            </a:r>
            <a:endParaRPr lang="en-US" sz="2300" dirty="0">
              <a:solidFill>
                <a:srgbClr val="000000"/>
              </a:solidFill>
              <a:ea typeface="+mn-lt"/>
              <a:cs typeface="+mn-lt"/>
            </a:endParaRPr>
          </a:p>
          <a:p>
            <a:endParaRPr lang="en-US" sz="2300">
              <a:solidFill>
                <a:srgbClr val="262626"/>
              </a:solidFill>
              <a:ea typeface="+mn-lt"/>
              <a:cs typeface="+mn-lt"/>
            </a:endParaRPr>
          </a:p>
          <a:p>
            <a:r>
              <a:rPr lang="en-US" sz="2300" dirty="0">
                <a:solidFill>
                  <a:srgbClr val="262626"/>
                </a:solidFill>
                <a:ea typeface="+mn-lt"/>
                <a:cs typeface="+mn-lt"/>
              </a:rPr>
              <a:t>There are over 55 trade programs in Manitoba: </a:t>
            </a:r>
            <a:r>
              <a:rPr lang="en-US" sz="2300" dirty="0">
                <a:solidFill>
                  <a:srgbClr val="262626"/>
                </a:solidFill>
                <a:ea typeface="+mn-lt"/>
                <a:cs typeface="+mn-lt"/>
                <a:hlinkClick r:id="rId2"/>
              </a:rPr>
              <a:t>Province of Manitoba | aesi - Manitoba Trades (gov.mb.ca)</a:t>
            </a:r>
            <a:endParaRPr lang="en-US" sz="2300">
              <a:solidFill>
                <a:srgbClr val="000000"/>
              </a:solidFill>
              <a:ea typeface="+mn-lt"/>
              <a:cs typeface="+mn-lt"/>
            </a:endParaRPr>
          </a:p>
          <a:p>
            <a:br>
              <a:rPr lang="en-US" sz="2300" b="1" dirty="0">
                <a:ea typeface="+mn-lt"/>
                <a:cs typeface="+mn-lt"/>
              </a:rPr>
            </a:br>
            <a:r>
              <a:rPr lang="en-US" sz="2300" dirty="0">
                <a:ea typeface="+mn-lt"/>
                <a:cs typeface="+mn-lt"/>
              </a:rPr>
              <a:t>Being an apprentice fast-tracks you into Red River College Polytech</a:t>
            </a:r>
            <a:br>
              <a:rPr lang="en-US" sz="2300" b="1" dirty="0">
                <a:ea typeface="+mn-lt"/>
                <a:cs typeface="+mn-lt"/>
              </a:rPr>
            </a:br>
            <a:endParaRPr lang="en-US" sz="2300"/>
          </a:p>
          <a:p>
            <a:r>
              <a:rPr lang="en-US" sz="2300" dirty="0">
                <a:solidFill>
                  <a:srgbClr val="262626"/>
                </a:solidFill>
                <a:ea typeface="+mn-lt"/>
                <a:cs typeface="+mn-lt"/>
              </a:rPr>
              <a:t>Most trades offer </a:t>
            </a:r>
            <a:r>
              <a:rPr lang="en-US" sz="2300" b="1" dirty="0">
                <a:solidFill>
                  <a:srgbClr val="262626"/>
                </a:solidFill>
                <a:ea typeface="+mn-lt"/>
                <a:cs typeface="+mn-lt"/>
              </a:rPr>
              <a:t>great salaries</a:t>
            </a:r>
            <a:r>
              <a:rPr lang="en-US" sz="2300" dirty="0">
                <a:solidFill>
                  <a:srgbClr val="262626"/>
                </a:solidFill>
                <a:ea typeface="+mn-lt"/>
                <a:cs typeface="+mn-lt"/>
              </a:rPr>
              <a:t>, and you get to </a:t>
            </a:r>
            <a:r>
              <a:rPr lang="en-US" sz="2300" b="1" dirty="0">
                <a:solidFill>
                  <a:srgbClr val="262626"/>
                </a:solidFill>
                <a:ea typeface="+mn-lt"/>
                <a:cs typeface="+mn-lt"/>
              </a:rPr>
              <a:t>earn while you learn </a:t>
            </a:r>
            <a:r>
              <a:rPr lang="en-US" sz="2300" dirty="0">
                <a:solidFill>
                  <a:srgbClr val="262626"/>
                </a:solidFill>
                <a:ea typeface="+mn-lt"/>
                <a:cs typeface="+mn-lt"/>
              </a:rPr>
              <a:t>and begin your post-training life with little to no debt.</a:t>
            </a:r>
            <a:endParaRPr lang="en-US" dirty="0"/>
          </a:p>
          <a:p>
            <a:endParaRPr lang="en-US" sz="2300">
              <a:solidFill>
                <a:srgbClr val="262626"/>
              </a:solidFill>
              <a:ea typeface="+mn-lt"/>
              <a:cs typeface="+mn-lt"/>
            </a:endParaRPr>
          </a:p>
          <a:p>
            <a:r>
              <a:rPr lang="en-US" sz="2300" dirty="0">
                <a:solidFill>
                  <a:srgbClr val="262626"/>
                </a:solidFill>
                <a:ea typeface="+mn-lt"/>
                <a:cs typeface="+mn-lt"/>
              </a:rPr>
              <a:t>If you complete </a:t>
            </a:r>
            <a:r>
              <a:rPr lang="en-US" sz="2300" u="sng" dirty="0">
                <a:solidFill>
                  <a:srgbClr val="262626"/>
                </a:solidFill>
                <a:ea typeface="+mn-lt"/>
                <a:cs typeface="+mn-lt"/>
              </a:rPr>
              <a:t>all</a:t>
            </a:r>
            <a:r>
              <a:rPr lang="en-US" sz="2300" dirty="0">
                <a:solidFill>
                  <a:srgbClr val="262626"/>
                </a:solidFill>
                <a:ea typeface="+mn-lt"/>
                <a:cs typeface="+mn-lt"/>
              </a:rPr>
              <a:t> your training, you will be able to write an exam that certifies you to work anywhere in Canada, called a red seal exam. </a:t>
            </a:r>
            <a:endParaRPr lang="en-US" sz="2300" dirty="0">
              <a:solidFill>
                <a:srgbClr val="000000"/>
              </a:solidFill>
              <a:ea typeface="+mn-lt"/>
              <a:cs typeface="+mn-lt"/>
            </a:endParaRPr>
          </a:p>
          <a:p>
            <a:br>
              <a:rPr lang="en-US" sz="2300" dirty="0">
                <a:ea typeface="+mn-lt"/>
                <a:cs typeface="+mn-lt"/>
              </a:rPr>
            </a:br>
            <a:br>
              <a:rPr lang="en-US" sz="2300" dirty="0">
                <a:ea typeface="+mn-lt"/>
                <a:cs typeface="+mn-lt"/>
              </a:rPr>
            </a:br>
            <a:endParaRPr lang="en-US" sz="2300"/>
          </a:p>
          <a:p>
            <a:endParaRPr lang="en-US" b="1">
              <a:solidFill>
                <a:srgbClr val="262626"/>
              </a:solidFill>
            </a:endParaRPr>
          </a:p>
          <a:p>
            <a:endParaRPr lang="en-US" sz="4400">
              <a:solidFill>
                <a:srgbClr val="262626"/>
              </a:solidFill>
            </a:endParaRPr>
          </a:p>
        </p:txBody>
      </p:sp>
      <p:pic>
        <p:nvPicPr>
          <p:cNvPr id="1026" name="Picture 2" descr="Free Pre-Apprenticeship Programs | VPI Employment Services">
            <a:extLst>
              <a:ext uri="{FF2B5EF4-FFF2-40B4-BE49-F238E27FC236}">
                <a16:creationId xmlns:a16="http://schemas.microsoft.com/office/drawing/2014/main" id="{EB2FD8D9-0886-C0A0-488C-3B4FAB1A97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4274" y="989045"/>
            <a:ext cx="2782513" cy="131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634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C2901-E49D-614D-F6DF-90E8135B76C7}"/>
              </a:ext>
            </a:extLst>
          </p:cNvPr>
          <p:cNvSpPr txBox="1"/>
          <p:nvPr/>
        </p:nvSpPr>
        <p:spPr>
          <a:xfrm>
            <a:off x="932155" y="913375"/>
            <a:ext cx="10333606" cy="615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dirty="0">
                <a:solidFill>
                  <a:srgbClr val="262626"/>
                </a:solidFill>
                <a:ea typeface="+mn-lt"/>
                <a:cs typeface="+mn-lt"/>
              </a:rPr>
              <a:t>Apprenticeship Manitoba</a:t>
            </a:r>
            <a:endParaRPr lang="en-US" u="sng" dirty="0"/>
          </a:p>
          <a:p>
            <a:br>
              <a:rPr lang="en-US" sz="2300" dirty="0">
                <a:ea typeface="+mn-lt"/>
                <a:cs typeface="+mn-lt"/>
              </a:rPr>
            </a:br>
            <a:endParaRPr lang="en-US" sz="2300" dirty="0"/>
          </a:p>
          <a:p>
            <a:r>
              <a:rPr lang="en-US" sz="2300" b="1" dirty="0">
                <a:solidFill>
                  <a:srgbClr val="262626"/>
                </a:solidFill>
                <a:ea typeface="+mn-lt"/>
                <a:cs typeface="+mn-lt"/>
              </a:rPr>
              <a:t>How do you become an apprentice?</a:t>
            </a:r>
            <a:endParaRPr lang="en-US" sz="2300" dirty="0"/>
          </a:p>
          <a:p>
            <a:r>
              <a:rPr lang="en-US" sz="2300" dirty="0">
                <a:solidFill>
                  <a:srgbClr val="262626"/>
                </a:solidFill>
                <a:ea typeface="+mn-lt"/>
                <a:cs typeface="+mn-lt"/>
              </a:rPr>
              <a:t>You must find a professional in the field you’re interested in that is willing to train you. Once you find someone to take you on as an apprentice, you and your employer fill out an application form, which can be found at:</a:t>
            </a:r>
            <a:endParaRPr lang="en-US" sz="2300" dirty="0">
              <a:solidFill>
                <a:srgbClr val="262626"/>
              </a:solidFill>
            </a:endParaRPr>
          </a:p>
          <a:p>
            <a:endParaRPr lang="en-US" sz="2300" dirty="0">
              <a:solidFill>
                <a:srgbClr val="262626"/>
              </a:solidFill>
              <a:ea typeface="+mn-lt"/>
              <a:cs typeface="+mn-lt"/>
            </a:endParaRPr>
          </a:p>
          <a:p>
            <a:pPr algn="ctr"/>
            <a:r>
              <a:rPr lang="en-US" sz="2300" dirty="0">
                <a:solidFill>
                  <a:srgbClr val="262626"/>
                </a:solidFill>
                <a:ea typeface="+mn-lt"/>
                <a:cs typeface="+mn-lt"/>
                <a:hlinkClick r:id="rId2">
                  <a:extLst>
                    <a:ext uri="{A12FA001-AC4F-418D-AE19-62706E023703}">
                      <ahyp:hlinkClr xmlns:ahyp="http://schemas.microsoft.com/office/drawing/2018/hyperlinkcolor" val="tx"/>
                    </a:ext>
                  </a:extLst>
                </a:hlinkClick>
              </a:rPr>
              <a:t>Province of Manitoba | </a:t>
            </a:r>
            <a:r>
              <a:rPr lang="en-US" sz="2300" dirty="0" err="1">
                <a:solidFill>
                  <a:srgbClr val="262626"/>
                </a:solidFill>
                <a:ea typeface="+mn-lt"/>
                <a:cs typeface="+mn-lt"/>
                <a:hlinkClick r:id="rId2">
                  <a:extLst>
                    <a:ext uri="{A12FA001-AC4F-418D-AE19-62706E023703}">
                      <ahyp:hlinkClr xmlns:ahyp="http://schemas.microsoft.com/office/drawing/2018/hyperlinkcolor" val="tx"/>
                    </a:ext>
                  </a:extLst>
                </a:hlinkClick>
              </a:rPr>
              <a:t>aesi</a:t>
            </a:r>
            <a:r>
              <a:rPr lang="en-US" sz="2300" dirty="0">
                <a:solidFill>
                  <a:srgbClr val="262626"/>
                </a:solidFill>
                <a:ea typeface="+mn-lt"/>
                <a:cs typeface="+mn-lt"/>
                <a:hlinkClick r:id="rId2">
                  <a:extLst>
                    <a:ext uri="{A12FA001-AC4F-418D-AE19-62706E023703}">
                      <ahyp:hlinkClr xmlns:ahyp="http://schemas.microsoft.com/office/drawing/2018/hyperlinkcolor" val="tx"/>
                    </a:ext>
                  </a:extLst>
                </a:hlinkClick>
              </a:rPr>
              <a:t> - Apprenticeship Manitoba (gov.mb.ca)</a:t>
            </a:r>
            <a:endParaRPr lang="en-US" dirty="0"/>
          </a:p>
          <a:p>
            <a:endParaRPr lang="en-US" sz="2300" dirty="0">
              <a:solidFill>
                <a:srgbClr val="262626"/>
              </a:solidFill>
              <a:ea typeface="+mn-lt"/>
              <a:cs typeface="+mn-lt"/>
            </a:endParaRPr>
          </a:p>
          <a:p>
            <a:r>
              <a:rPr lang="en-US" sz="2300" dirty="0">
                <a:solidFill>
                  <a:srgbClr val="262626"/>
                </a:solidFill>
                <a:ea typeface="+mn-lt"/>
                <a:cs typeface="+mn-lt"/>
              </a:rPr>
              <a:t>Then you start working, earning money and hours toward your Level 1 certification! Most trades require about 1800 hours of experience per level and have between 2 and 4 levels. </a:t>
            </a:r>
            <a:endParaRPr lang="en-US" sz="2300" dirty="0">
              <a:solidFill>
                <a:srgbClr val="262626"/>
              </a:solidFill>
            </a:endParaRPr>
          </a:p>
          <a:p>
            <a:endParaRPr lang="en-US" sz="2300" dirty="0">
              <a:solidFill>
                <a:srgbClr val="262626"/>
              </a:solidFill>
            </a:endParaRPr>
          </a:p>
          <a:p>
            <a:endParaRPr lang="en-US" sz="2400" b="1" dirty="0">
              <a:solidFill>
                <a:srgbClr val="262626"/>
              </a:solidFill>
            </a:endParaRPr>
          </a:p>
          <a:p>
            <a:endParaRPr lang="en-US" b="1" dirty="0">
              <a:solidFill>
                <a:srgbClr val="262626"/>
              </a:solidFill>
            </a:endParaRPr>
          </a:p>
          <a:p>
            <a:endParaRPr lang="en-US" sz="4400" dirty="0">
              <a:solidFill>
                <a:srgbClr val="262626"/>
              </a:solidFill>
            </a:endParaRPr>
          </a:p>
        </p:txBody>
      </p:sp>
      <p:pic>
        <p:nvPicPr>
          <p:cNvPr id="2052" name="Picture 4" descr="High School Apprenticeship Program">
            <a:extLst>
              <a:ext uri="{FF2B5EF4-FFF2-40B4-BE49-F238E27FC236}">
                <a16:creationId xmlns:a16="http://schemas.microsoft.com/office/drawing/2014/main" id="{18F3F04B-04DE-4EF8-909D-6B9443154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749" y="43008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343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608511" y="621907"/>
            <a:ext cx="7265773" cy="767241"/>
          </a:xfrm>
        </p:spPr>
        <p:txBody>
          <a:bodyPr>
            <a:normAutofit/>
          </a:bodyPr>
          <a:lstStyle/>
          <a:p>
            <a:r>
              <a:rPr lang="en-US"/>
              <a:t>Fire &amp; Paramedic college </a:t>
            </a:r>
          </a:p>
        </p:txBody>
      </p:sp>
      <p:pic>
        <p:nvPicPr>
          <p:cNvPr id="6" name="Picture Placeholder 5" descr="Firefighters in uniform">
            <a:extLst>
              <a:ext uri="{FF2B5EF4-FFF2-40B4-BE49-F238E27FC236}">
                <a16:creationId xmlns:a16="http://schemas.microsoft.com/office/drawing/2014/main" id="{B864198D-69DA-0C54-2A99-99AC3F0BD706}"/>
              </a:ext>
            </a:extLst>
          </p:cNvPr>
          <p:cNvPicPr>
            <a:picLocks noGrp="1" noChangeAspect="1"/>
          </p:cNvPicPr>
          <p:nvPr>
            <p:ph type="pic" sz="quarter" idx="10"/>
          </p:nvPr>
        </p:nvPicPr>
        <p:blipFill>
          <a:blip r:embed="rId2"/>
          <a:srcRect l="26869" r="26869"/>
          <a:stretch>
            <a:fillRect/>
          </a:stretch>
        </p:blipFill>
        <p:spPr/>
      </p:pic>
      <p:sp>
        <p:nvSpPr>
          <p:cNvPr id="7" name="TextBox 6">
            <a:extLst>
              <a:ext uri="{FF2B5EF4-FFF2-40B4-BE49-F238E27FC236}">
                <a16:creationId xmlns:a16="http://schemas.microsoft.com/office/drawing/2014/main" id="{71E2E06A-8B64-9319-4666-C7C9C32C27A0}"/>
              </a:ext>
            </a:extLst>
          </p:cNvPr>
          <p:cNvSpPr txBox="1"/>
          <p:nvPr/>
        </p:nvSpPr>
        <p:spPr>
          <a:xfrm>
            <a:off x="359923" y="2186521"/>
            <a:ext cx="6994188" cy="4524315"/>
          </a:xfrm>
          <a:prstGeom prst="rect">
            <a:avLst/>
          </a:prstGeom>
          <a:noFill/>
        </p:spPr>
        <p:txBody>
          <a:bodyPr wrap="square" rtlCol="0">
            <a:spAutoFit/>
          </a:bodyPr>
          <a:lstStyle/>
          <a:p>
            <a:pPr fontAlgn="base"/>
            <a:r>
              <a:rPr lang="en-CA"/>
              <a:t>Location – Brandon </a:t>
            </a:r>
          </a:p>
          <a:p>
            <a:pPr fontAlgn="base"/>
            <a:r>
              <a:rPr lang="en-CA"/>
              <a:t>Approx Cost - $10,000 plus $4,000 for books and supplies</a:t>
            </a:r>
          </a:p>
          <a:p>
            <a:pPr fontAlgn="base"/>
            <a:r>
              <a:rPr lang="en-CA"/>
              <a:t>Must provide your own living accommodations </a:t>
            </a:r>
          </a:p>
          <a:p>
            <a:pPr fontAlgn="base"/>
            <a:r>
              <a:rPr lang="en-CA"/>
              <a:t>Application Deadline: March 7</a:t>
            </a:r>
            <a:r>
              <a:rPr lang="en-CA" baseline="30000"/>
              <a:t>th</a:t>
            </a:r>
            <a:r>
              <a:rPr lang="en-CA"/>
              <a:t> </a:t>
            </a:r>
          </a:p>
          <a:p>
            <a:pPr fontAlgn="base"/>
            <a:endParaRPr lang="en-CA"/>
          </a:p>
          <a:p>
            <a:pPr fontAlgn="base"/>
            <a:r>
              <a:rPr lang="en-CA"/>
              <a:t>Program Information: </a:t>
            </a:r>
            <a:r>
              <a:rPr lang="en-US">
                <a:hlinkClick r:id="rId3"/>
              </a:rPr>
              <a:t>2025-intake-program-information.pdf</a:t>
            </a:r>
            <a:endParaRPr lang="en-CA"/>
          </a:p>
          <a:p>
            <a:pPr fontAlgn="base"/>
            <a:endParaRPr lang="en-CA"/>
          </a:p>
          <a:p>
            <a:pPr fontAlgn="base"/>
            <a:r>
              <a:rPr lang="en-CA"/>
              <a:t>Application Information: </a:t>
            </a:r>
            <a:r>
              <a:rPr lang="en-US">
                <a:hlinkClick r:id="rId4"/>
              </a:rPr>
              <a:t>2025-intake-application-information-20250131.pdf</a:t>
            </a:r>
            <a:endParaRPr lang="en-CA"/>
          </a:p>
          <a:p>
            <a:pPr fontAlgn="base"/>
            <a:r>
              <a:rPr lang="en-CA"/>
              <a:t>  </a:t>
            </a:r>
          </a:p>
          <a:p>
            <a:pPr marL="285750" indent="-285750" fontAlgn="base">
              <a:buFont typeface="Arial" panose="020B0604020202020204" pitchFamily="34" charset="0"/>
              <a:buChar char="•"/>
            </a:pPr>
            <a:r>
              <a:rPr lang="en-CA"/>
              <a:t>As for educational, is that in addition to Grade 12 English, and either one of Grade 12 Chemistry</a:t>
            </a:r>
            <a:r>
              <a:rPr lang="en-US"/>
              <a:t> </a:t>
            </a:r>
            <a:r>
              <a:rPr lang="en-CA" u="sng"/>
              <a:t>or</a:t>
            </a:r>
            <a:r>
              <a:rPr lang="en-US"/>
              <a:t> </a:t>
            </a:r>
            <a:r>
              <a:rPr lang="en-CA"/>
              <a:t>Physics, there will be a new pre-requisite for our program that requires students to have 6 credit hours (plus a lab component) of Anatomy &amp; Physiology. </a:t>
            </a:r>
          </a:p>
          <a:p>
            <a:endParaRPr lang="en-US"/>
          </a:p>
        </p:txBody>
      </p:sp>
    </p:spTree>
    <p:extLst>
      <p:ext uri="{BB962C8B-B14F-4D97-AF65-F5344CB8AC3E}">
        <p14:creationId xmlns:p14="http://schemas.microsoft.com/office/powerpoint/2010/main" val="3786907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57C9-5152-4F5B-111F-D80F14B791EF}"/>
              </a:ext>
            </a:extLst>
          </p:cNvPr>
          <p:cNvSpPr>
            <a:spLocks noGrp="1"/>
          </p:cNvSpPr>
          <p:nvPr>
            <p:ph type="ctrTitle"/>
          </p:nvPr>
        </p:nvSpPr>
        <p:spPr>
          <a:xfrm>
            <a:off x="6670385" y="1312332"/>
            <a:ext cx="6528018" cy="2345264"/>
          </a:xfrm>
        </p:spPr>
        <p:txBody>
          <a:bodyPr>
            <a:normAutofit/>
          </a:bodyPr>
          <a:lstStyle/>
          <a:p>
            <a:r>
              <a:rPr lang="en-US" dirty="0">
                <a:ea typeface="+mj-lt"/>
                <a:cs typeface="+mj-lt"/>
              </a:rPr>
              <a:t>Funding Your Education</a:t>
            </a:r>
          </a:p>
        </p:txBody>
      </p:sp>
      <p:sp>
        <p:nvSpPr>
          <p:cNvPr id="3" name="Subtitle 2">
            <a:extLst>
              <a:ext uri="{FF2B5EF4-FFF2-40B4-BE49-F238E27FC236}">
                <a16:creationId xmlns:a16="http://schemas.microsoft.com/office/drawing/2014/main" id="{918C3B67-94C6-A9D1-D730-C0984BA9CB0D}"/>
              </a:ext>
            </a:extLst>
          </p:cNvPr>
          <p:cNvSpPr>
            <a:spLocks noGrp="1"/>
          </p:cNvSpPr>
          <p:nvPr>
            <p:ph type="subTitle" idx="1"/>
          </p:nvPr>
        </p:nvSpPr>
        <p:spPr>
          <a:xfrm>
            <a:off x="6578945" y="3760420"/>
            <a:ext cx="6528018" cy="1320802"/>
          </a:xfrm>
        </p:spPr>
        <p:txBody>
          <a:bodyPr>
            <a:normAutofit fontScale="62500" lnSpcReduction="20000"/>
          </a:bodyPr>
          <a:lstStyle/>
          <a:p>
            <a:pPr marL="285750" indent="-285750">
              <a:buFont typeface="Arial" panose="020B0604020202020204" pitchFamily="34" charset="0"/>
              <a:buChar char="•"/>
            </a:pPr>
            <a:r>
              <a:rPr lang="en-US" dirty="0"/>
              <a:t>External Scholarships and Awards</a:t>
            </a:r>
          </a:p>
          <a:p>
            <a:pPr marL="285750" indent="-285750">
              <a:buFont typeface="Arial" panose="020B0604020202020204" pitchFamily="34" charset="0"/>
              <a:buChar char="•"/>
            </a:pPr>
            <a:r>
              <a:rPr lang="en-US" dirty="0"/>
              <a:t>Internal Scholarships and AWARDS</a:t>
            </a:r>
          </a:p>
          <a:p>
            <a:pPr marL="285750" indent="-285750">
              <a:buFont typeface="Arial" panose="020B0604020202020204" pitchFamily="34" charset="0"/>
              <a:buChar char="•"/>
            </a:pPr>
            <a:r>
              <a:rPr lang="en-US" dirty="0"/>
              <a:t>Student AID</a:t>
            </a:r>
          </a:p>
          <a:p>
            <a:pPr marL="285750" indent="-285750">
              <a:buFont typeface="Arial" panose="020B0604020202020204" pitchFamily="34" charset="0"/>
              <a:buChar char="•"/>
            </a:pPr>
            <a:r>
              <a:rPr lang="en-US" dirty="0"/>
              <a:t>Tuition Waiver</a:t>
            </a:r>
          </a:p>
          <a:p>
            <a:pPr marL="285750" indent="-285750">
              <a:buFont typeface="Arial" panose="020B0604020202020204" pitchFamily="34" charset="0"/>
              <a:buChar char="•"/>
            </a:pPr>
            <a:r>
              <a:rPr lang="en-US" dirty="0"/>
              <a:t>Sponsorship and Government Funding – Indigenous Students</a:t>
            </a:r>
          </a:p>
        </p:txBody>
      </p:sp>
      <p:pic>
        <p:nvPicPr>
          <p:cNvPr id="4100" name="Picture 4" descr="Financial Aid">
            <a:extLst>
              <a:ext uri="{FF2B5EF4-FFF2-40B4-BE49-F238E27FC236}">
                <a16:creationId xmlns:a16="http://schemas.microsoft.com/office/drawing/2014/main" id="{F706FA4D-ED5A-F07F-CC41-FC0A79E16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055" y="2433511"/>
            <a:ext cx="3678945" cy="244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430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05FE8-5F2C-AF1B-36F7-1B7F3F927022}"/>
              </a:ext>
            </a:extLst>
          </p:cNvPr>
          <p:cNvSpPr txBox="1"/>
          <p:nvPr/>
        </p:nvSpPr>
        <p:spPr>
          <a:xfrm>
            <a:off x="799171" y="762000"/>
            <a:ext cx="10586224" cy="59062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dirty="0">
                <a:solidFill>
                  <a:srgbClr val="262626"/>
                </a:solidFill>
              </a:rPr>
              <a:t>External Scholarships, Awards &amp; Bursaries</a:t>
            </a:r>
          </a:p>
          <a:p>
            <a:pPr>
              <a:spcBef>
                <a:spcPct val="20000"/>
              </a:spcBef>
              <a:spcAft>
                <a:spcPts val="600"/>
              </a:spcAft>
            </a:pPr>
            <a:br>
              <a:rPr lang="en-US" sz="1600" b="1" dirty="0"/>
            </a:br>
            <a:r>
              <a:rPr lang="en-US" sz="1600" b="1" dirty="0"/>
              <a:t>How do I find scholarships?</a:t>
            </a:r>
            <a:endParaRPr lang="en-US" sz="1600" dirty="0">
              <a:solidFill>
                <a:srgbClr val="000000"/>
              </a:solidFill>
            </a:endParaRPr>
          </a:p>
          <a:p>
            <a:pPr marL="457200" indent="-457200">
              <a:spcBef>
                <a:spcPct val="20000"/>
              </a:spcBef>
              <a:spcAft>
                <a:spcPts val="600"/>
              </a:spcAft>
              <a:buAutoNum type="arabicParenR"/>
            </a:pPr>
            <a:r>
              <a:rPr lang="en-US" sz="1600" dirty="0"/>
              <a:t>Make sure you apply to university in time to be eligible for automatic entrance scholarships! Do a thorough search of all the scholarships, awards and bursaries available at the university/college you are planning to attend.</a:t>
            </a:r>
          </a:p>
          <a:p>
            <a:pPr marL="457200" indent="-457200">
              <a:spcBef>
                <a:spcPct val="20000"/>
              </a:spcBef>
              <a:spcAft>
                <a:spcPts val="600"/>
              </a:spcAft>
              <a:buAutoNum type="arabicParenR"/>
            </a:pPr>
            <a:r>
              <a:rPr lang="en-US" sz="1600" dirty="0"/>
              <a:t>Check out Winnipeg School Division’s list of scholarship, organized by deadline month: </a:t>
            </a:r>
            <a:r>
              <a:rPr lang="en-US" sz="1600" dirty="0">
                <a:hlinkClick r:id="rId2"/>
              </a:rPr>
              <a:t>Scholarships (winnipegsd.ca)</a:t>
            </a:r>
            <a:endParaRPr lang="en-US" sz="1600" dirty="0"/>
          </a:p>
          <a:p>
            <a:pPr marL="457200" indent="-457200">
              <a:spcBef>
                <a:spcPct val="20000"/>
              </a:spcBef>
              <a:spcAft>
                <a:spcPts val="600"/>
              </a:spcAft>
              <a:buAutoNum type="arabicParenR"/>
            </a:pPr>
            <a:r>
              <a:rPr lang="en-US" sz="1600" dirty="0"/>
              <a:t>Check out Futures Forward Scholarship Guide – Scholarships for Students from Care, Indigenous Students, Scholarships and Bursaries Open to All, Sponsorship and Government Funding: </a:t>
            </a:r>
            <a:r>
              <a:rPr lang="en-US" sz="1600" dirty="0">
                <a:ea typeface="+mn-lt"/>
                <a:cs typeface="+mn-lt"/>
                <a:hlinkClick r:id="rId3"/>
              </a:rPr>
              <a:t>2025-Scholarship-Guide.pdf</a:t>
            </a:r>
          </a:p>
          <a:p>
            <a:pPr marL="457200" indent="-457200">
              <a:spcBef>
                <a:spcPct val="20000"/>
              </a:spcBef>
              <a:spcAft>
                <a:spcPts val="600"/>
              </a:spcAft>
              <a:buAutoNum type="arabicParenR"/>
            </a:pPr>
            <a:r>
              <a:rPr lang="en-US" sz="1600" dirty="0"/>
              <a:t>Make an account on a scholarship search site like:</a:t>
            </a:r>
            <a:endParaRPr lang="en-US" sz="1600" dirty="0">
              <a:solidFill>
                <a:srgbClr val="000000"/>
              </a:solidFill>
            </a:endParaRPr>
          </a:p>
          <a:p>
            <a:pPr marL="742950" lvl="1" indent="-285750">
              <a:spcBef>
                <a:spcPct val="20000"/>
              </a:spcBef>
              <a:spcAft>
                <a:spcPts val="600"/>
              </a:spcAft>
              <a:buFont typeface="Arial"/>
              <a:buChar char="•"/>
            </a:pPr>
            <a:r>
              <a:rPr lang="en-US" sz="1600" dirty="0">
                <a:solidFill>
                  <a:srgbClr val="000000"/>
                </a:solidFill>
                <a:hlinkClick r:id="rId4">
                  <a:extLst>
                    <a:ext uri="{A12FA001-AC4F-418D-AE19-62706E023703}">
                      <ahyp:hlinkClr xmlns:ahyp="http://schemas.microsoft.com/office/drawing/2018/hyperlinkcolor" val="tx"/>
                    </a:ext>
                  </a:extLst>
                </a:hlinkClick>
              </a:rPr>
              <a:t>https://scholartree.ca/</a:t>
            </a:r>
            <a:endParaRPr lang="en-US" sz="1600" dirty="0">
              <a:solidFill>
                <a:srgbClr val="000000"/>
              </a:solidFill>
            </a:endParaRPr>
          </a:p>
          <a:p>
            <a:pPr marL="742950" lvl="1" indent="-285750">
              <a:spcBef>
                <a:spcPct val="20000"/>
              </a:spcBef>
              <a:spcAft>
                <a:spcPts val="600"/>
              </a:spcAft>
              <a:buFont typeface="Arial"/>
              <a:buChar char="•"/>
            </a:pPr>
            <a:r>
              <a:rPr lang="en-US" sz="1600" dirty="0">
                <a:solidFill>
                  <a:srgbClr val="000000"/>
                </a:solidFill>
                <a:hlinkClick r:id="rId5">
                  <a:extLst>
                    <a:ext uri="{A12FA001-AC4F-418D-AE19-62706E023703}">
                      <ahyp:hlinkClr xmlns:ahyp="http://schemas.microsoft.com/office/drawing/2018/hyperlinkcolor" val="tx"/>
                    </a:ext>
                  </a:extLst>
                </a:hlinkClick>
              </a:rPr>
              <a:t>https://www.scholarshipscanada.com/</a:t>
            </a:r>
            <a:endParaRPr lang="en-US" sz="1600" dirty="0">
              <a:solidFill>
                <a:srgbClr val="000000"/>
              </a:solidFill>
            </a:endParaRPr>
          </a:p>
          <a:p>
            <a:pPr marL="742950" lvl="1" indent="-285750">
              <a:spcBef>
                <a:spcPct val="20000"/>
              </a:spcBef>
              <a:spcAft>
                <a:spcPts val="600"/>
              </a:spcAft>
              <a:buFont typeface="Arial"/>
              <a:buChar char="•"/>
            </a:pPr>
            <a:r>
              <a:rPr lang="en-US" sz="1600" dirty="0">
                <a:solidFill>
                  <a:srgbClr val="000000"/>
                </a:solidFill>
                <a:hlinkClick r:id="rId6">
                  <a:extLst>
                    <a:ext uri="{A12FA001-AC4F-418D-AE19-62706E023703}">
                      <ahyp:hlinkClr xmlns:ahyp="http://schemas.microsoft.com/office/drawing/2018/hyperlinkcolor" val="tx"/>
                    </a:ext>
                  </a:extLst>
                </a:hlinkClick>
              </a:rPr>
              <a:t>https://yconic.com/</a:t>
            </a:r>
            <a:endParaRPr lang="en-US" sz="1600" dirty="0"/>
          </a:p>
          <a:p>
            <a:pPr marL="742950" lvl="1" indent="-285750">
              <a:spcBef>
                <a:spcPct val="20000"/>
              </a:spcBef>
              <a:spcAft>
                <a:spcPts val="600"/>
              </a:spcAft>
              <a:buFont typeface="Arial"/>
              <a:buChar char="•"/>
            </a:pPr>
            <a:r>
              <a:rPr lang="en-US" sz="1600" dirty="0">
                <a:ea typeface="+mn-lt"/>
                <a:cs typeface="+mn-lt"/>
                <a:hlinkClick r:id="rId7">
                  <a:extLst>
                    <a:ext uri="{A12FA001-AC4F-418D-AE19-62706E023703}">
                      <ahyp:hlinkClr xmlns:ahyp="http://schemas.microsoft.com/office/drawing/2018/hyperlinkcolor" val="tx"/>
                    </a:ext>
                  </a:extLst>
                </a:hlinkClick>
              </a:rPr>
              <a:t>Indspire Home - Indspire</a:t>
            </a:r>
          </a:p>
          <a:p>
            <a:endParaRPr lang="en-US" sz="3200" dirty="0">
              <a:solidFill>
                <a:srgbClr val="262626"/>
              </a:solidFill>
            </a:endParaRPr>
          </a:p>
        </p:txBody>
      </p:sp>
      <p:pic>
        <p:nvPicPr>
          <p:cNvPr id="5124" name="Picture 4" descr="Post-Secondary Scholarships: How To ...">
            <a:extLst>
              <a:ext uri="{FF2B5EF4-FFF2-40B4-BE49-F238E27FC236}">
                <a16:creationId xmlns:a16="http://schemas.microsoft.com/office/drawing/2014/main" id="{43CE3949-637C-0F69-DA38-C9F3DF0708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9560" y="465772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036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23501-0F61-F82D-7CBA-19935B3FC8E9}"/>
              </a:ext>
            </a:extLst>
          </p:cNvPr>
          <p:cNvSpPr txBox="1"/>
          <p:nvPr/>
        </p:nvSpPr>
        <p:spPr>
          <a:xfrm>
            <a:off x="621792" y="1021188"/>
            <a:ext cx="10643616" cy="5663089"/>
          </a:xfrm>
          <a:prstGeom prst="rect">
            <a:avLst/>
          </a:prstGeom>
          <a:noFill/>
        </p:spPr>
        <p:txBody>
          <a:bodyPr wrap="square" lIns="91440" tIns="45720" rIns="91440" bIns="45720" rtlCol="0" anchor="t">
            <a:spAutoFit/>
          </a:bodyPr>
          <a:lstStyle/>
          <a:p>
            <a:r>
              <a:rPr lang="en-US" dirty="0">
                <a:highlight>
                  <a:srgbClr val="FFFF00"/>
                </a:highlight>
              </a:rPr>
              <a:t>***Apply by March 1</a:t>
            </a:r>
            <a:r>
              <a:rPr lang="en-US" baseline="30000" dirty="0">
                <a:highlight>
                  <a:srgbClr val="FFFF00"/>
                </a:highlight>
              </a:rPr>
              <a:t>st</a:t>
            </a:r>
            <a:r>
              <a:rPr lang="en-US" dirty="0">
                <a:highlight>
                  <a:srgbClr val="FFFF00"/>
                </a:highlight>
              </a:rPr>
              <a:t> to be automatically considered for Entrance Scholarships based on Grades (85% average or higher based on 5 best 40S level classes) </a:t>
            </a:r>
          </a:p>
          <a:p>
            <a:endParaRPr lang="en-US" sz="800" dirty="0"/>
          </a:p>
          <a:p>
            <a:r>
              <a:rPr lang="en-US" sz="1400" b="1" dirty="0"/>
              <a:t>University of Manitoba:</a:t>
            </a:r>
          </a:p>
          <a:p>
            <a:r>
              <a:rPr lang="en-US" sz="1200" dirty="0">
                <a:hlinkClick r:id="rId2"/>
              </a:rPr>
              <a:t>Entrance awards | University of Manitoba (umanitoba.ca)</a:t>
            </a:r>
            <a:endParaRPr lang="en-US" sz="1200" dirty="0"/>
          </a:p>
          <a:p>
            <a:r>
              <a:rPr lang="en-US" sz="1200" dirty="0"/>
              <a:t>****Note: There is a set list of 40S courses that are eligible for scholarship, while others are not. Please review this list to ensure you would qualify. If not, reach out to your Student Services contact to discuss further.  </a:t>
            </a:r>
            <a:r>
              <a:rPr lang="en-US" sz="1200" dirty="0">
                <a:ea typeface="+mn-lt"/>
                <a:cs typeface="+mn-lt"/>
                <a:hlinkClick r:id="rId3"/>
              </a:rPr>
              <a:t>40s-coursescholarship-list-100721.pdf (umanitoba.ca)</a:t>
            </a:r>
            <a:endParaRPr lang="en-US" sz="1200" u="sng">
              <a:solidFill>
                <a:srgbClr val="0000FF"/>
              </a:solidFill>
              <a:latin typeface="Calibri"/>
              <a:ea typeface="Calibri"/>
              <a:cs typeface="Calibri"/>
            </a:endParaRPr>
          </a:p>
          <a:p>
            <a:r>
              <a:rPr lang="en-US" sz="1200" dirty="0">
                <a:latin typeface="Calibri"/>
                <a:ea typeface="Calibri"/>
                <a:cs typeface="Calibri"/>
              </a:rPr>
              <a:t>****</a:t>
            </a:r>
            <a:r>
              <a:rPr lang="en-US" sz="1200" dirty="0"/>
              <a:t> You may want to consider the Leader of Tomorrow or Indigenous Leader of Tomorrow Scholarship – application due December 1</a:t>
            </a:r>
            <a:r>
              <a:rPr lang="en-US" sz="1200" baseline="30000" dirty="0"/>
              <a:t>st</a:t>
            </a:r>
            <a:endParaRPr lang="en-US" sz="1200" u="sng">
              <a:solidFill>
                <a:srgbClr val="0000FF"/>
              </a:solidFill>
              <a:latin typeface="Calibri"/>
              <a:ea typeface="Calibri"/>
              <a:cs typeface="Calibri"/>
            </a:endParaRPr>
          </a:p>
          <a:p>
            <a:endParaRPr lang="en-US" sz="1400" dirty="0"/>
          </a:p>
          <a:p>
            <a:r>
              <a:rPr lang="en-US" sz="1400" b="1" dirty="0"/>
              <a:t>University of Winnipeg:</a:t>
            </a:r>
          </a:p>
          <a:p>
            <a:r>
              <a:rPr lang="en-US" sz="1400" dirty="0">
                <a:hlinkClick r:id="rId4"/>
              </a:rPr>
              <a:t>Entrance Awards (first-year students) | Awards | The University of Winnipeg (uwinnipeg.ca)</a:t>
            </a:r>
            <a:endParaRPr lang="en-US" sz="1400" dirty="0"/>
          </a:p>
          <a:p>
            <a:r>
              <a:rPr lang="en-US" sz="1400" dirty="0"/>
              <a:t>***Also has some Application-Based Required Entrance Scholarships – complete the application form (opens in November) by March 1</a:t>
            </a:r>
            <a:r>
              <a:rPr lang="en-US" sz="1400" baseline="30000" dirty="0"/>
              <a:t>st</a:t>
            </a:r>
            <a:r>
              <a:rPr lang="en-US" sz="1400" dirty="0"/>
              <a:t> to be considered</a:t>
            </a:r>
          </a:p>
          <a:p>
            <a:endParaRPr lang="en-US" sz="1400" dirty="0"/>
          </a:p>
          <a:p>
            <a:r>
              <a:rPr lang="en-US" sz="1400" b="1" dirty="0"/>
              <a:t>Université de St. Boniface:</a:t>
            </a:r>
          </a:p>
          <a:p>
            <a:r>
              <a:rPr lang="en-US" sz="1400" dirty="0">
                <a:ea typeface="+mn-lt"/>
                <a:cs typeface="+mn-lt"/>
                <a:hlinkClick r:id="rId5"/>
              </a:rPr>
              <a:t>Entrance Scholarships - Université de Saint-Boniface (ustboniface.ca)</a:t>
            </a:r>
            <a:endParaRPr lang="en-US" sz="1400"/>
          </a:p>
          <a:p>
            <a:endParaRPr lang="en-US" sz="1400" dirty="0"/>
          </a:p>
          <a:p>
            <a:r>
              <a:rPr lang="en-US" sz="1400" b="1" dirty="0"/>
              <a:t>Red River College:</a:t>
            </a:r>
            <a:endParaRPr lang="en-US" sz="1400" dirty="0"/>
          </a:p>
          <a:p>
            <a:r>
              <a:rPr lang="en-US" sz="1400" dirty="0">
                <a:hlinkClick r:id="rId6"/>
              </a:rPr>
              <a:t>Awards, bursaries, and scholarships :: RRC Polytech Program &amp; Course Catalogue</a:t>
            </a:r>
            <a:endParaRPr lang="en-US" sz="1400" dirty="0"/>
          </a:p>
          <a:p>
            <a:endParaRPr lang="en-US" sz="1400" dirty="0"/>
          </a:p>
          <a:p>
            <a:r>
              <a:rPr lang="en-US" sz="1400" b="1" dirty="0"/>
              <a:t>Canadian Mennonite University:</a:t>
            </a:r>
          </a:p>
          <a:p>
            <a:r>
              <a:rPr lang="en-US" sz="1400" dirty="0">
                <a:hlinkClick r:id="rId7"/>
              </a:rPr>
              <a:t>Academic Scholarships for New, Returning, and Transfer Students | Undergraduate Scholarships &amp; Awards | CMU</a:t>
            </a:r>
            <a:endParaRPr lang="en-US" sz="1400" dirty="0"/>
          </a:p>
          <a:p>
            <a:endParaRPr lang="en-US" sz="1400" dirty="0"/>
          </a:p>
          <a:p>
            <a:r>
              <a:rPr lang="en-US" sz="1400" b="1" dirty="0"/>
              <a:t>Manitoba Institute of Trades and Technology:</a:t>
            </a:r>
          </a:p>
          <a:p>
            <a:r>
              <a:rPr lang="en-US" sz="1400" dirty="0">
                <a:hlinkClick r:id="rId8"/>
              </a:rPr>
              <a:t>MITT Bursaries Scholarships and Awards | Manitoba Institute of Trades and Technology</a:t>
            </a:r>
            <a:endParaRPr lang="en-US" sz="1400" dirty="0"/>
          </a:p>
          <a:p>
            <a:endParaRPr lang="en-US" dirty="0"/>
          </a:p>
        </p:txBody>
      </p:sp>
      <p:sp>
        <p:nvSpPr>
          <p:cNvPr id="3" name="TextBox 2">
            <a:extLst>
              <a:ext uri="{FF2B5EF4-FFF2-40B4-BE49-F238E27FC236}">
                <a16:creationId xmlns:a16="http://schemas.microsoft.com/office/drawing/2014/main" id="{D50E4B47-DB5B-8467-3541-A784283E9C94}"/>
              </a:ext>
            </a:extLst>
          </p:cNvPr>
          <p:cNvSpPr txBox="1"/>
          <p:nvPr/>
        </p:nvSpPr>
        <p:spPr>
          <a:xfrm>
            <a:off x="694944" y="374857"/>
            <a:ext cx="9345168" cy="646331"/>
          </a:xfrm>
          <a:prstGeom prst="rect">
            <a:avLst/>
          </a:prstGeom>
          <a:noFill/>
        </p:spPr>
        <p:txBody>
          <a:bodyPr wrap="square" rtlCol="0">
            <a:spAutoFit/>
          </a:bodyPr>
          <a:lstStyle/>
          <a:p>
            <a:r>
              <a:rPr lang="en-US" sz="3600" dirty="0"/>
              <a:t>Entrance Scholarships for Post-Secondary</a:t>
            </a:r>
          </a:p>
        </p:txBody>
      </p:sp>
    </p:spTree>
    <p:extLst>
      <p:ext uri="{BB962C8B-B14F-4D97-AF65-F5344CB8AC3E}">
        <p14:creationId xmlns:p14="http://schemas.microsoft.com/office/powerpoint/2010/main" val="3374247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BF547-3FCA-4905-888E-C52A139520B1}"/>
              </a:ext>
            </a:extLst>
          </p:cNvPr>
          <p:cNvSpPr>
            <a:spLocks noGrp="1"/>
          </p:cNvSpPr>
          <p:nvPr>
            <p:ph type="title"/>
          </p:nvPr>
        </p:nvSpPr>
        <p:spPr/>
        <p:txBody>
          <a:bodyPr/>
          <a:lstStyle/>
          <a:p>
            <a:r>
              <a:rPr lang="en-CA" sz="3200" dirty="0">
                <a:latin typeface="Century Gothic" panose="020B0502020202020204" pitchFamily="34" charset="0"/>
                <a:cs typeface="Arial"/>
              </a:rPr>
              <a:t>Tips For Applying For Awards, Scholarships &amp; Bursaries</a:t>
            </a: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FFB3C902-8257-78B6-5092-4E795E0A8B2B}"/>
              </a:ext>
            </a:extLst>
          </p:cNvPr>
          <p:cNvSpPr>
            <a:spLocks noGrp="1"/>
          </p:cNvSpPr>
          <p:nvPr>
            <p:ph sz="half" idx="1"/>
          </p:nvPr>
        </p:nvSpPr>
        <p:spPr>
          <a:xfrm>
            <a:off x="1154954" y="2603500"/>
            <a:ext cx="5221815" cy="3416301"/>
          </a:xfrm>
        </p:spPr>
        <p:txBody>
          <a:bodyPr vert="horz" lIns="91440" tIns="45720" rIns="91440" bIns="45720" rtlCol="0" anchor="t">
            <a:normAutofit fontScale="92500" lnSpcReduction="20000"/>
          </a:bodyPr>
          <a:lstStyle/>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Get started early. </a:t>
            </a:r>
            <a:endParaRPr lang="en-US" sz="2000" dirty="0">
              <a:solidFill>
                <a:srgbClr val="000000"/>
              </a:solidFill>
              <a:latin typeface="+mj-lt"/>
              <a:cs typeface="Arial"/>
            </a:endParaRP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Be accurate and complete. </a:t>
            </a: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Be personal and specific. </a:t>
            </a:r>
            <a:endParaRPr lang="en-US" sz="2000" dirty="0">
              <a:solidFill>
                <a:srgbClr val="000000"/>
              </a:solidFill>
              <a:latin typeface="+mj-lt"/>
              <a:cs typeface="Arial"/>
            </a:endParaRP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Proofread your application. </a:t>
            </a:r>
            <a:endParaRPr lang="en-US" sz="2000" dirty="0">
              <a:solidFill>
                <a:srgbClr val="000000"/>
              </a:solidFill>
              <a:latin typeface="+mj-lt"/>
              <a:cs typeface="Arial"/>
            </a:endParaRP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Choose your references carefully. </a:t>
            </a:r>
            <a:endParaRPr lang="en-US" sz="2000" dirty="0">
              <a:solidFill>
                <a:srgbClr val="000000"/>
              </a:solidFill>
              <a:latin typeface="+mj-lt"/>
              <a:cs typeface="Arial"/>
            </a:endParaRPr>
          </a:p>
          <a:p>
            <a:pPr marL="383540" indent="-383540">
              <a:lnSpc>
                <a:spcPct val="110000"/>
              </a:lnSpc>
              <a:spcBef>
                <a:spcPts val="1000"/>
              </a:spcBef>
              <a:buSzPct val="114999"/>
              <a:buFont typeface="Arial,Sans-Serif"/>
              <a:buChar char="•"/>
            </a:pPr>
            <a:r>
              <a:rPr lang="en-CA" sz="2000" b="1" dirty="0">
                <a:solidFill>
                  <a:srgbClr val="000000"/>
                </a:solidFill>
                <a:latin typeface="+mj-lt"/>
                <a:cs typeface="Arial"/>
              </a:rPr>
              <a:t>Give your references time (min. 2 weeks)</a:t>
            </a: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If needed, request your transcript from the office early. Save it as a PDF. </a:t>
            </a:r>
          </a:p>
          <a:p>
            <a:pPr marL="383540" indent="-383540">
              <a:lnSpc>
                <a:spcPct val="110000"/>
              </a:lnSpc>
              <a:spcBef>
                <a:spcPts val="1000"/>
              </a:spcBef>
              <a:buSzPct val="114999"/>
              <a:buFont typeface="Arial,Sans-Serif"/>
              <a:buChar char="•"/>
            </a:pPr>
            <a:endParaRPr lang="en-CA" sz="2000" dirty="0">
              <a:solidFill>
                <a:srgbClr val="000000"/>
              </a:solidFill>
              <a:cs typeface="Arial"/>
            </a:endParaRPr>
          </a:p>
          <a:p>
            <a:pPr marL="0" indent="0">
              <a:buNone/>
            </a:pPr>
            <a:endParaRPr lang="en-US" dirty="0"/>
          </a:p>
        </p:txBody>
      </p:sp>
      <p:sp>
        <p:nvSpPr>
          <p:cNvPr id="4" name="Content Placeholder 3">
            <a:extLst>
              <a:ext uri="{FF2B5EF4-FFF2-40B4-BE49-F238E27FC236}">
                <a16:creationId xmlns:a16="http://schemas.microsoft.com/office/drawing/2014/main" id="{6C40FFC6-9F62-1354-21B0-C6DD2C72F5FE}"/>
              </a:ext>
            </a:extLst>
          </p:cNvPr>
          <p:cNvSpPr>
            <a:spLocks noGrp="1"/>
          </p:cNvSpPr>
          <p:nvPr>
            <p:ph sz="half" idx="2"/>
          </p:nvPr>
        </p:nvSpPr>
        <p:spPr>
          <a:xfrm>
            <a:off x="6511424" y="2603500"/>
            <a:ext cx="4825159" cy="3416300"/>
          </a:xfrm>
        </p:spPr>
        <p:txBody>
          <a:bodyPr>
            <a:normAutofit fontScale="92500" lnSpcReduction="20000"/>
          </a:bodyPr>
          <a:lstStyle/>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Thank your references!</a:t>
            </a:r>
            <a:endParaRPr lang="en-US" sz="2000" dirty="0">
              <a:solidFill>
                <a:srgbClr val="000000"/>
              </a:solidFill>
              <a:latin typeface="+mj-lt"/>
              <a:cs typeface="Arial"/>
            </a:endParaRP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Keep your contact information current. </a:t>
            </a:r>
            <a:endParaRPr lang="en-US" sz="2000" dirty="0">
              <a:solidFill>
                <a:srgbClr val="000000"/>
              </a:solidFill>
              <a:latin typeface="+mj-lt"/>
              <a:cs typeface="Arial"/>
            </a:endParaRP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Check your email account frequently. </a:t>
            </a:r>
            <a:endParaRPr lang="en-US" sz="2000" dirty="0">
              <a:solidFill>
                <a:srgbClr val="000000"/>
              </a:solidFill>
              <a:latin typeface="+mj-lt"/>
              <a:cs typeface="Arial"/>
            </a:endParaRP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Continue trying.</a:t>
            </a:r>
            <a:endParaRPr lang="en-US" sz="2000" dirty="0">
              <a:solidFill>
                <a:srgbClr val="000000"/>
              </a:solidFill>
              <a:latin typeface="+mj-lt"/>
              <a:cs typeface="Arial"/>
            </a:endParaRPr>
          </a:p>
          <a:p>
            <a:pPr marL="383540" indent="-383540">
              <a:lnSpc>
                <a:spcPct val="110000"/>
              </a:lnSpc>
              <a:spcBef>
                <a:spcPts val="1000"/>
              </a:spcBef>
              <a:buSzPct val="114999"/>
              <a:buFont typeface="Arial,Sans-Serif"/>
              <a:buChar char="•"/>
            </a:pPr>
            <a:r>
              <a:rPr lang="en-CA" sz="2000" dirty="0">
                <a:solidFill>
                  <a:srgbClr val="000000"/>
                </a:solidFill>
                <a:latin typeface="+mj-lt"/>
                <a:cs typeface="Arial"/>
              </a:rPr>
              <a:t>Watch for Deadlines!</a:t>
            </a:r>
          </a:p>
          <a:p>
            <a:pPr marL="383540" indent="-383540">
              <a:lnSpc>
                <a:spcPct val="110000"/>
              </a:lnSpc>
              <a:spcBef>
                <a:spcPts val="1000"/>
              </a:spcBef>
              <a:buSzPct val="114999"/>
              <a:buFont typeface="Arial,Sans-Serif"/>
              <a:buChar char="•"/>
            </a:pPr>
            <a:r>
              <a:rPr lang="en-CA" sz="2000" dirty="0">
                <a:solidFill>
                  <a:srgbClr val="000000"/>
                </a:solidFill>
                <a:latin typeface="+mj-lt"/>
                <a:ea typeface="+mn-lt"/>
                <a:cs typeface="+mn-lt"/>
              </a:rPr>
              <a:t>Ask for help if needed.</a:t>
            </a:r>
          </a:p>
          <a:p>
            <a:pPr marL="0" indent="0">
              <a:buNone/>
            </a:pPr>
            <a:endParaRPr lang="en-US" dirty="0"/>
          </a:p>
        </p:txBody>
      </p:sp>
    </p:spTree>
    <p:extLst>
      <p:ext uri="{BB962C8B-B14F-4D97-AF65-F5344CB8AC3E}">
        <p14:creationId xmlns:p14="http://schemas.microsoft.com/office/powerpoint/2010/main" val="150677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4708-2362-0331-A4E9-AB3A46F554E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6235F7E-A886-A372-183D-C4FDB5178CC6}"/>
              </a:ext>
            </a:extLst>
          </p:cNvPr>
          <p:cNvSpPr>
            <a:spLocks noGrp="1"/>
          </p:cNvSpPr>
          <p:nvPr>
            <p:ph type="body" idx="1"/>
          </p:nvPr>
        </p:nvSpPr>
        <p:spPr>
          <a:xfrm>
            <a:off x="6676353" y="141123"/>
            <a:ext cx="3757545" cy="2283824"/>
          </a:xfrm>
        </p:spPr>
        <p:txBody>
          <a:bodyPr/>
          <a:lstStyle/>
          <a:p>
            <a:r>
              <a:rPr lang="en-US" dirty="0"/>
              <a:t>Internal Scholarships</a:t>
            </a:r>
          </a:p>
          <a:p>
            <a:pPr algn="ctr"/>
            <a:r>
              <a:rPr lang="en-US" dirty="0"/>
              <a:t>MARCH 1st</a:t>
            </a:r>
          </a:p>
        </p:txBody>
      </p:sp>
      <p:pic>
        <p:nvPicPr>
          <p:cNvPr id="4" name="Picture 3">
            <a:extLst>
              <a:ext uri="{FF2B5EF4-FFF2-40B4-BE49-F238E27FC236}">
                <a16:creationId xmlns:a16="http://schemas.microsoft.com/office/drawing/2014/main" id="{C393BA8E-B518-594C-9057-8C2F13065F18}"/>
              </a:ext>
            </a:extLst>
          </p:cNvPr>
          <p:cNvPicPr>
            <a:picLocks noChangeAspect="1"/>
          </p:cNvPicPr>
          <p:nvPr/>
        </p:nvPicPr>
        <p:blipFill>
          <a:blip r:embed="rId2"/>
          <a:stretch>
            <a:fillRect/>
          </a:stretch>
        </p:blipFill>
        <p:spPr>
          <a:xfrm>
            <a:off x="5500689" y="1816275"/>
            <a:ext cx="6263664" cy="3716055"/>
          </a:xfrm>
          <a:prstGeom prst="rect">
            <a:avLst/>
          </a:prstGeom>
        </p:spPr>
      </p:pic>
      <p:pic>
        <p:nvPicPr>
          <p:cNvPr id="6" name="Picture 5" descr="A qr code on a blue background&#10;&#10;AI-generated content may be incorrect.">
            <a:extLst>
              <a:ext uri="{FF2B5EF4-FFF2-40B4-BE49-F238E27FC236}">
                <a16:creationId xmlns:a16="http://schemas.microsoft.com/office/drawing/2014/main" id="{252B09F9-F390-DD0B-77D8-52002A9CEA4E}"/>
              </a:ext>
            </a:extLst>
          </p:cNvPr>
          <p:cNvPicPr>
            <a:picLocks noChangeAspect="1"/>
          </p:cNvPicPr>
          <p:nvPr/>
        </p:nvPicPr>
        <p:blipFill>
          <a:blip r:embed="rId3"/>
          <a:stretch>
            <a:fillRect/>
          </a:stretch>
        </p:blipFill>
        <p:spPr>
          <a:xfrm>
            <a:off x="1112397" y="1714251"/>
            <a:ext cx="3879484" cy="3921238"/>
          </a:xfrm>
          <a:prstGeom prst="rect">
            <a:avLst/>
          </a:prstGeom>
        </p:spPr>
      </p:pic>
    </p:spTree>
    <p:extLst>
      <p:ext uri="{BB962C8B-B14F-4D97-AF65-F5344CB8AC3E}">
        <p14:creationId xmlns:p14="http://schemas.microsoft.com/office/powerpoint/2010/main" val="1777331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53" name="Group 6152">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154" name="Rectangle 6153">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155" name="Oval 6154">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6" name="Oval 6155">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7" name="Oval 6156">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8" name="Oval 6157">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59" name="Oval 6158">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60"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CA"/>
            </a:p>
          </p:txBody>
        </p:sp>
        <p:sp>
          <p:nvSpPr>
            <p:cNvPr id="6161"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CA"/>
            </a:p>
          </p:txBody>
        </p:sp>
        <p:sp>
          <p:nvSpPr>
            <p:cNvPr id="6162"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CA"/>
            </a:p>
          </p:txBody>
        </p:sp>
      </p:grpSp>
      <p:sp>
        <p:nvSpPr>
          <p:cNvPr id="6164" name="Rectangle 6163">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166" name="Rectangle 6165">
            <a:extLst>
              <a:ext uri="{FF2B5EF4-FFF2-40B4-BE49-F238E27FC236}">
                <a16:creationId xmlns:a16="http://schemas.microsoft.com/office/drawing/2014/main" id="{D1DE3271-DD99-4DEF-AF9F-84397884C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CA"/>
          </a:p>
        </p:txBody>
      </p:sp>
      <p:sp>
        <p:nvSpPr>
          <p:cNvPr id="6168" name="Freeform: Shape 6167">
            <a:extLst>
              <a:ext uri="{FF2B5EF4-FFF2-40B4-BE49-F238E27FC236}">
                <a16:creationId xmlns:a16="http://schemas.microsoft.com/office/drawing/2014/main" id="{E06A31CE-F9B6-4BA2-8685-60F3524D0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CA"/>
          </a:p>
        </p:txBody>
      </p:sp>
      <p:sp>
        <p:nvSpPr>
          <p:cNvPr id="6170" name="Freeform 5">
            <a:extLst>
              <a:ext uri="{FF2B5EF4-FFF2-40B4-BE49-F238E27FC236}">
                <a16:creationId xmlns:a16="http://schemas.microsoft.com/office/drawing/2014/main" id="{8ADF14A3-1454-4B74-8B4A-CB197D7A7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CA"/>
          </a:p>
        </p:txBody>
      </p:sp>
      <p:sp>
        <p:nvSpPr>
          <p:cNvPr id="6172" name="Freeform 5">
            <a:extLst>
              <a:ext uri="{FF2B5EF4-FFF2-40B4-BE49-F238E27FC236}">
                <a16:creationId xmlns:a16="http://schemas.microsoft.com/office/drawing/2014/main" id="{EC19D556-0251-4E87-AE24-890965BAD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CA"/>
          </a:p>
        </p:txBody>
      </p:sp>
      <p:sp>
        <p:nvSpPr>
          <p:cNvPr id="6174" name="Rectangle 6173">
            <a:extLst>
              <a:ext uri="{FF2B5EF4-FFF2-40B4-BE49-F238E27FC236}">
                <a16:creationId xmlns:a16="http://schemas.microsoft.com/office/drawing/2014/main" id="{CBC3C8C6-98E2-45EF-AEFC-30C0DBA0E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extBox 1">
            <a:extLst>
              <a:ext uri="{FF2B5EF4-FFF2-40B4-BE49-F238E27FC236}">
                <a16:creationId xmlns:a16="http://schemas.microsoft.com/office/drawing/2014/main" id="{6A605FE8-5F2C-AF1B-36F7-1B7F3F927022}"/>
              </a:ext>
            </a:extLst>
          </p:cNvPr>
          <p:cNvSpPr txBox="1"/>
          <p:nvPr/>
        </p:nvSpPr>
        <p:spPr>
          <a:xfrm>
            <a:off x="639098" y="2418735"/>
            <a:ext cx="5132439" cy="381174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10000"/>
          </a:bodyPr>
          <a:lstStyle/>
          <a:p>
            <a:pPr>
              <a:lnSpc>
                <a:spcPct val="90000"/>
              </a:lnSpc>
              <a:spcBef>
                <a:spcPts val="1000"/>
              </a:spcBef>
              <a:buClr>
                <a:schemeClr val="accent1"/>
              </a:buClr>
              <a:buSzPct val="80000"/>
              <a:buFont typeface="Wingdings 3" charset="2"/>
              <a:buChar char=""/>
            </a:pPr>
            <a:r>
              <a:rPr lang="en-US" sz="2000" u="sng" dirty="0"/>
              <a:t>Internal Scholarships &amp; Awards</a:t>
            </a:r>
          </a:p>
          <a:p>
            <a:pPr>
              <a:lnSpc>
                <a:spcPct val="90000"/>
              </a:lnSpc>
              <a:spcBef>
                <a:spcPts val="1000"/>
              </a:spcBef>
              <a:buClr>
                <a:schemeClr val="accent1"/>
              </a:buClr>
              <a:buSzPct val="80000"/>
              <a:buFont typeface="Wingdings 3" charset="2"/>
              <a:buChar char=""/>
            </a:pPr>
            <a:r>
              <a:rPr lang="en-US" sz="2000" dirty="0"/>
              <a:t> CMMC offers many internal scholarships.</a:t>
            </a:r>
          </a:p>
          <a:p>
            <a:pPr>
              <a:lnSpc>
                <a:spcPct val="90000"/>
              </a:lnSpc>
              <a:spcBef>
                <a:spcPts val="1000"/>
              </a:spcBef>
              <a:buClr>
                <a:schemeClr val="accent1"/>
              </a:buClr>
              <a:buSzPct val="80000"/>
              <a:buFont typeface="Wingdings 3" charset="2"/>
              <a:buChar char=""/>
            </a:pPr>
            <a:endParaRPr lang="en-US" sz="2000" dirty="0"/>
          </a:p>
          <a:p>
            <a:pPr>
              <a:lnSpc>
                <a:spcPct val="90000"/>
              </a:lnSpc>
              <a:spcBef>
                <a:spcPts val="1000"/>
              </a:spcBef>
              <a:buClr>
                <a:schemeClr val="accent1"/>
              </a:buClr>
              <a:buSzPct val="80000"/>
              <a:buFont typeface="Wingdings 3" charset="2"/>
              <a:buChar char=""/>
            </a:pPr>
            <a:r>
              <a:rPr lang="en-US" sz="2000" dirty="0"/>
              <a:t>This form will be editable so you can continue adding to it.</a:t>
            </a:r>
          </a:p>
          <a:p>
            <a:pPr>
              <a:lnSpc>
                <a:spcPct val="90000"/>
              </a:lnSpc>
              <a:spcBef>
                <a:spcPts val="1000"/>
              </a:spcBef>
              <a:buClr>
                <a:schemeClr val="accent1"/>
              </a:buClr>
              <a:buSzPct val="80000"/>
              <a:buFont typeface="Wingdings 3" charset="2"/>
              <a:buChar char=""/>
            </a:pPr>
            <a:r>
              <a:rPr lang="en-US" sz="2000" dirty="0"/>
              <a:t>Completing this one form allows you to be eligible for consideration for the many awards we offer. NOT BASED SOLELY ON ACADEMICS</a:t>
            </a:r>
          </a:p>
          <a:p>
            <a:pPr>
              <a:lnSpc>
                <a:spcPct val="90000"/>
              </a:lnSpc>
              <a:spcBef>
                <a:spcPts val="1000"/>
              </a:spcBef>
              <a:buClr>
                <a:schemeClr val="accent1"/>
              </a:buClr>
              <a:buSzPct val="80000"/>
              <a:buFont typeface="Wingdings 3" charset="2"/>
              <a:buChar char=""/>
            </a:pPr>
            <a:endParaRPr lang="en-US" sz="2000" dirty="0"/>
          </a:p>
          <a:p>
            <a:pPr>
              <a:lnSpc>
                <a:spcPct val="90000"/>
              </a:lnSpc>
              <a:spcBef>
                <a:spcPts val="1000"/>
              </a:spcBef>
              <a:buClr>
                <a:schemeClr val="accent1"/>
              </a:buClr>
              <a:buSzPct val="80000"/>
              <a:buFont typeface="Wingdings 3" charset="2"/>
              <a:buChar char=""/>
            </a:pPr>
            <a:r>
              <a:rPr lang="en-US" sz="2400" dirty="0">
                <a:solidFill>
                  <a:schemeClr val="bg1"/>
                </a:solidFill>
                <a:highlight>
                  <a:srgbClr val="FFFF00"/>
                </a:highlight>
              </a:rPr>
              <a:t>Complete this form (QR CODE OR LINK) by March 1st to be considered for internal scholarships!</a:t>
            </a:r>
            <a:r>
              <a:rPr lang="en-US" sz="3000" dirty="0">
                <a:solidFill>
                  <a:schemeClr val="bg1"/>
                </a:solidFill>
                <a:highlight>
                  <a:srgbClr val="FFFF00"/>
                </a:highlight>
              </a:rPr>
              <a:t> </a:t>
            </a:r>
          </a:p>
          <a:p>
            <a:pPr>
              <a:lnSpc>
                <a:spcPct val="90000"/>
              </a:lnSpc>
              <a:spcBef>
                <a:spcPts val="1000"/>
              </a:spcBef>
              <a:buClr>
                <a:schemeClr val="accent1"/>
              </a:buClr>
              <a:buSzPct val="80000"/>
              <a:buFont typeface="Wingdings 3" charset="2"/>
              <a:buChar char=""/>
            </a:pPr>
            <a:endParaRPr lang="en-US" sz="1400"/>
          </a:p>
          <a:p>
            <a:pPr>
              <a:lnSpc>
                <a:spcPct val="90000"/>
              </a:lnSpc>
              <a:spcBef>
                <a:spcPts val="1000"/>
              </a:spcBef>
              <a:buClr>
                <a:schemeClr val="accent1"/>
              </a:buClr>
              <a:buSzPct val="80000"/>
              <a:buFont typeface="Wingdings 3" charset="2"/>
              <a:buChar char=""/>
            </a:pPr>
            <a:endParaRPr lang="en-US" sz="1400"/>
          </a:p>
          <a:p>
            <a:pPr>
              <a:lnSpc>
                <a:spcPct val="90000"/>
              </a:lnSpc>
              <a:spcBef>
                <a:spcPts val="1000"/>
              </a:spcBef>
              <a:buClr>
                <a:schemeClr val="accent1"/>
              </a:buClr>
              <a:buSzPct val="80000"/>
              <a:buFont typeface="Wingdings 3" charset="2"/>
              <a:buChar char=""/>
            </a:pPr>
            <a:endParaRPr lang="en-US" sz="1400"/>
          </a:p>
          <a:p>
            <a:pPr>
              <a:lnSpc>
                <a:spcPct val="90000"/>
              </a:lnSpc>
              <a:spcBef>
                <a:spcPts val="1000"/>
              </a:spcBef>
              <a:buClr>
                <a:schemeClr val="accent1"/>
              </a:buClr>
              <a:buSzPct val="80000"/>
              <a:buFont typeface="Wingdings 3" charset="2"/>
              <a:buChar char=""/>
            </a:pPr>
            <a:endParaRPr lang="en-US" sz="1400"/>
          </a:p>
          <a:p>
            <a:pPr>
              <a:lnSpc>
                <a:spcPct val="90000"/>
              </a:lnSpc>
              <a:spcBef>
                <a:spcPts val="1000"/>
              </a:spcBef>
              <a:buClr>
                <a:schemeClr val="accent1"/>
              </a:buClr>
              <a:buSzPct val="80000"/>
              <a:buFont typeface="Wingdings 3" charset="2"/>
              <a:buChar char=""/>
            </a:pPr>
            <a:endParaRPr lang="en-US" sz="1400">
              <a:highlight>
                <a:srgbClr val="FFFF00"/>
              </a:highlight>
            </a:endParaRPr>
          </a:p>
          <a:p>
            <a:pPr>
              <a:lnSpc>
                <a:spcPct val="90000"/>
              </a:lnSpc>
              <a:spcBef>
                <a:spcPts val="1000"/>
              </a:spcBef>
              <a:buClr>
                <a:schemeClr val="accent1"/>
              </a:buClr>
              <a:buSzPct val="80000"/>
              <a:buFont typeface="Wingdings 3" charset="2"/>
              <a:buChar char=""/>
            </a:pPr>
            <a:endParaRPr lang="en-US" sz="1400"/>
          </a:p>
        </p:txBody>
      </p:sp>
      <p:pic>
        <p:nvPicPr>
          <p:cNvPr id="3" name="Picture 2">
            <a:extLst>
              <a:ext uri="{FF2B5EF4-FFF2-40B4-BE49-F238E27FC236}">
                <a16:creationId xmlns:a16="http://schemas.microsoft.com/office/drawing/2014/main" id="{5FF40229-BE92-8ADB-1CC6-4F9344F3CEAD}"/>
              </a:ext>
            </a:extLst>
          </p:cNvPr>
          <p:cNvPicPr>
            <a:picLocks noChangeAspect="1"/>
          </p:cNvPicPr>
          <p:nvPr/>
        </p:nvPicPr>
        <p:blipFill>
          <a:blip r:embed="rId3"/>
          <a:stretch>
            <a:fillRect/>
          </a:stretch>
        </p:blipFill>
        <p:spPr>
          <a:xfrm>
            <a:off x="6786203" y="951333"/>
            <a:ext cx="4988764" cy="4969714"/>
          </a:xfrm>
          <a:prstGeom prst="rect">
            <a:avLst/>
          </a:prstGeom>
        </p:spPr>
      </p:pic>
    </p:spTree>
    <p:extLst>
      <p:ext uri="{BB962C8B-B14F-4D97-AF65-F5344CB8AC3E}">
        <p14:creationId xmlns:p14="http://schemas.microsoft.com/office/powerpoint/2010/main" val="2905191474"/>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E105-9657-CBE5-0BC5-F27DF132E6C5}"/>
              </a:ext>
            </a:extLst>
          </p:cNvPr>
          <p:cNvSpPr>
            <a:spLocks noGrp="1"/>
          </p:cNvSpPr>
          <p:nvPr>
            <p:ph type="title"/>
          </p:nvPr>
        </p:nvSpPr>
        <p:spPr/>
        <p:txBody>
          <a:bodyPr>
            <a:normAutofit/>
          </a:bodyPr>
          <a:lstStyle/>
          <a:p>
            <a:r>
              <a:rPr lang="en-US" sz="2800" u="sng" dirty="0">
                <a:solidFill>
                  <a:schemeClr val="bg1"/>
                </a:solidFill>
              </a:rPr>
              <a:t>Canada-Manitoba Integrated Student Aid</a:t>
            </a:r>
          </a:p>
        </p:txBody>
      </p:sp>
      <p:graphicFrame>
        <p:nvGraphicFramePr>
          <p:cNvPr id="5" name="Content Placeholder 2">
            <a:extLst>
              <a:ext uri="{FF2B5EF4-FFF2-40B4-BE49-F238E27FC236}">
                <a16:creationId xmlns:a16="http://schemas.microsoft.com/office/drawing/2014/main" id="{B43C59FB-D443-BE00-1395-AF27E3E79835}"/>
              </a:ext>
            </a:extLst>
          </p:cNvPr>
          <p:cNvGraphicFramePr>
            <a:graphicFrameLocks noGrp="1"/>
          </p:cNvGraphicFramePr>
          <p:nvPr>
            <p:ph idx="1"/>
            <p:extLst>
              <p:ext uri="{D42A27DB-BD31-4B8C-83A1-F6EECF244321}">
                <p14:modId xmlns:p14="http://schemas.microsoft.com/office/powerpoint/2010/main" val="80302700"/>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D6FCB8B-C2C7-B6E0-EF26-4210F24F8C69}"/>
              </a:ext>
            </a:extLst>
          </p:cNvPr>
          <p:cNvSpPr txBox="1"/>
          <p:nvPr/>
        </p:nvSpPr>
        <p:spPr>
          <a:xfrm>
            <a:off x="1993392" y="5998464"/>
            <a:ext cx="8549640" cy="646331"/>
          </a:xfrm>
          <a:prstGeom prst="rect">
            <a:avLst/>
          </a:prstGeom>
          <a:noFill/>
        </p:spPr>
        <p:txBody>
          <a:bodyPr wrap="square" rtlCol="0">
            <a:spAutoFit/>
          </a:bodyPr>
          <a:lstStyle/>
          <a:p>
            <a:r>
              <a:rPr lang="en-US" sz="1800" dirty="0">
                <a:solidFill>
                  <a:srgbClr val="86724D"/>
                </a:solidFill>
                <a:hlinkClick r:id="rId8"/>
              </a:rPr>
              <a:t>https://www.edu.gov.mb.ca/msa/</a:t>
            </a:r>
            <a:endParaRPr lang="en-US" sz="1800" dirty="0">
              <a:solidFill>
                <a:srgbClr val="86724D"/>
              </a:solidFill>
            </a:endParaRPr>
          </a:p>
          <a:p>
            <a:r>
              <a:rPr lang="en-US" dirty="0"/>
              <a:t>MB Student Aid Overview: </a:t>
            </a:r>
            <a:r>
              <a:rPr lang="en-US" dirty="0">
                <a:hlinkClick r:id="rId9"/>
              </a:rPr>
              <a:t>Manitoba Student Aid Presentation (gov.mb.ca)</a:t>
            </a:r>
            <a:endParaRPr lang="en-US" dirty="0"/>
          </a:p>
        </p:txBody>
      </p:sp>
      <p:pic>
        <p:nvPicPr>
          <p:cNvPr id="7170" name="Picture 2" descr="Manitoba Student Aid Presentation">
            <a:extLst>
              <a:ext uri="{FF2B5EF4-FFF2-40B4-BE49-F238E27FC236}">
                <a16:creationId xmlns:a16="http://schemas.microsoft.com/office/drawing/2014/main" id="{E49959D0-2E72-7A42-5A36-678B70E50D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89280" y="652852"/>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03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3935-37F7-FD82-8706-6A6B48ADA54D}"/>
              </a:ext>
            </a:extLst>
          </p:cNvPr>
          <p:cNvSpPr>
            <a:spLocks noGrp="1"/>
          </p:cNvSpPr>
          <p:nvPr>
            <p:ph type="title"/>
          </p:nvPr>
        </p:nvSpPr>
        <p:spPr>
          <a:xfrm>
            <a:off x="1901403" y="1010991"/>
            <a:ext cx="8761413" cy="706964"/>
          </a:xfrm>
        </p:spPr>
        <p:txBody>
          <a:bodyPr/>
          <a:lstStyle/>
          <a:p>
            <a:r>
              <a:rPr lang="en-US" u="sng" dirty="0"/>
              <a:t>Benefits of Student Aid</a:t>
            </a:r>
          </a:p>
        </p:txBody>
      </p:sp>
      <p:sp>
        <p:nvSpPr>
          <p:cNvPr id="3" name="Content Placeholder 2">
            <a:extLst>
              <a:ext uri="{FF2B5EF4-FFF2-40B4-BE49-F238E27FC236}">
                <a16:creationId xmlns:a16="http://schemas.microsoft.com/office/drawing/2014/main" id="{EE917B6C-8910-5E7F-BE91-F3224AC24FAB}"/>
              </a:ext>
            </a:extLst>
          </p:cNvPr>
          <p:cNvSpPr>
            <a:spLocks noGrp="1"/>
          </p:cNvSpPr>
          <p:nvPr>
            <p:ph idx="1"/>
          </p:nvPr>
        </p:nvSpPr>
        <p:spPr>
          <a:xfrm>
            <a:off x="1122830" y="2958148"/>
            <a:ext cx="8825659" cy="3416300"/>
          </a:xfrm>
        </p:spPr>
        <p:txBody>
          <a:bodyPr/>
          <a:lstStyle/>
          <a:p>
            <a:endParaRPr lang="en-US"/>
          </a:p>
          <a:p>
            <a:pPr>
              <a:buSzPct val="114999"/>
            </a:pPr>
            <a:endParaRPr lang="en-US"/>
          </a:p>
          <a:p>
            <a:pPr>
              <a:buSzPct val="114999"/>
            </a:pPr>
            <a:endParaRPr lang="en-US"/>
          </a:p>
          <a:p>
            <a:pPr>
              <a:buSzPct val="114999"/>
            </a:pPr>
            <a:endParaRPr lang="en-US"/>
          </a:p>
          <a:p>
            <a:pPr>
              <a:buSzPct val="114999"/>
            </a:pPr>
            <a:endParaRPr lang="en-US"/>
          </a:p>
        </p:txBody>
      </p:sp>
      <p:sp>
        <p:nvSpPr>
          <p:cNvPr id="4" name="TextBox 3">
            <a:extLst>
              <a:ext uri="{FF2B5EF4-FFF2-40B4-BE49-F238E27FC236}">
                <a16:creationId xmlns:a16="http://schemas.microsoft.com/office/drawing/2014/main" id="{C52180E1-BD16-9821-A427-E2B2EBE4E2A8}"/>
              </a:ext>
            </a:extLst>
          </p:cNvPr>
          <p:cNvSpPr txBox="1"/>
          <p:nvPr/>
        </p:nvSpPr>
        <p:spPr>
          <a:xfrm>
            <a:off x="1061618" y="2418440"/>
            <a:ext cx="960119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262626"/>
                </a:solidFill>
                <a:ea typeface="+mn-lt"/>
                <a:cs typeface="+mn-lt"/>
              </a:rPr>
              <a:t>Not just a loan. There are many </a:t>
            </a:r>
            <a:r>
              <a:rPr lang="en-US" sz="2400" b="1" dirty="0">
                <a:solidFill>
                  <a:srgbClr val="262626"/>
                </a:solidFill>
                <a:ea typeface="+mn-lt"/>
                <a:cs typeface="+mn-lt"/>
              </a:rPr>
              <a:t>non-repayable</a:t>
            </a:r>
            <a:r>
              <a:rPr lang="en-US" sz="2400" dirty="0">
                <a:solidFill>
                  <a:srgbClr val="262626"/>
                </a:solidFill>
                <a:ea typeface="+mn-lt"/>
                <a:cs typeface="+mn-lt"/>
              </a:rPr>
              <a:t> grants &amp; bursaries that they will automatically assess your eligibility for</a:t>
            </a:r>
            <a:br>
              <a:rPr lang="en-US" sz="2400" dirty="0">
                <a:ea typeface="+mn-lt"/>
                <a:cs typeface="+mn-lt"/>
              </a:rPr>
            </a:br>
            <a:endParaRPr lang="en-US" sz="2400" dirty="0"/>
          </a:p>
          <a:p>
            <a:pPr marL="285750" indent="-285750">
              <a:buFont typeface="Arial"/>
              <a:buChar char="•"/>
            </a:pPr>
            <a:r>
              <a:rPr lang="en-US" sz="2400" dirty="0"/>
              <a:t>0% interest &amp; interest-free repayment</a:t>
            </a:r>
            <a:br>
              <a:rPr lang="en-US" sz="2400" dirty="0"/>
            </a:br>
            <a:endParaRPr lang="en-US" sz="2400" dirty="0"/>
          </a:p>
          <a:p>
            <a:pPr marL="285750" indent="-285750">
              <a:buFont typeface="Arial"/>
              <a:buChar char="•"/>
            </a:pPr>
            <a:r>
              <a:rPr lang="en-US" sz="2400" dirty="0"/>
              <a:t>No payments required while you are a full-time student</a:t>
            </a:r>
            <a:br>
              <a:rPr lang="en-US" sz="2400" dirty="0"/>
            </a:br>
            <a:endParaRPr lang="en-US" sz="2400" dirty="0"/>
          </a:p>
          <a:p>
            <a:pPr marL="285750" indent="-285750">
              <a:buFont typeface="Arial"/>
              <a:buChar char="•"/>
            </a:pPr>
            <a:r>
              <a:rPr lang="en-US" sz="2400" dirty="0"/>
              <a:t>Repayment assistance available if you are experiencing financial hardships</a:t>
            </a:r>
          </a:p>
          <a:p>
            <a:r>
              <a:rPr lang="en-US" sz="2200" dirty="0"/>
              <a:t>  </a:t>
            </a:r>
          </a:p>
        </p:txBody>
      </p:sp>
      <p:pic>
        <p:nvPicPr>
          <p:cNvPr id="8194" name="Picture 2" descr="Funding, Scholarships, Bursaries &amp; Grants Information - H&amp;Co Academy  Esthetics">
            <a:extLst>
              <a:ext uri="{FF2B5EF4-FFF2-40B4-BE49-F238E27FC236}">
                <a16:creationId xmlns:a16="http://schemas.microsoft.com/office/drawing/2014/main" id="{C8F547BD-2F84-F3C7-89DD-17FA23270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482" y="0"/>
            <a:ext cx="4534676" cy="226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73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56333D-446D-ED89-B7E0-82944C7B1E91}"/>
              </a:ext>
            </a:extLst>
          </p:cNvPr>
          <p:cNvSpPr txBox="1"/>
          <p:nvPr/>
        </p:nvSpPr>
        <p:spPr>
          <a:xfrm>
            <a:off x="788737" y="735263"/>
            <a:ext cx="10617198"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dirty="0">
                <a:latin typeface="Garamond"/>
                <a:ea typeface="+mn-lt"/>
                <a:cs typeface="Arial"/>
              </a:rPr>
              <a:t>FUTURES </a:t>
            </a:r>
            <a:r>
              <a:rPr lang="en-US" sz="3200" u="sng" dirty="0">
                <a:latin typeface="+mj-lt"/>
                <a:ea typeface="+mn-lt"/>
                <a:cs typeface="Arial"/>
              </a:rPr>
              <a:t>FORWARD - Tuition Waiver Program</a:t>
            </a:r>
            <a:endParaRPr lang="en-US" u="sng" dirty="0">
              <a:latin typeface="+mj-lt"/>
            </a:endParaRPr>
          </a:p>
          <a:p>
            <a:endParaRPr lang="en-US" sz="2400" dirty="0">
              <a:solidFill>
                <a:srgbClr val="000000"/>
              </a:solidFill>
              <a:latin typeface="+mj-lt"/>
              <a:ea typeface="+mn-lt"/>
              <a:cs typeface="Arial"/>
            </a:endParaRPr>
          </a:p>
          <a:p>
            <a:pPr marL="285750" indent="-285750">
              <a:buFont typeface="Arial"/>
              <a:buChar char="•"/>
            </a:pPr>
            <a:r>
              <a:rPr lang="en-US" sz="2400" dirty="0">
                <a:solidFill>
                  <a:srgbClr val="444444"/>
                </a:solidFill>
                <a:latin typeface="+mj-lt"/>
                <a:ea typeface="+mn-lt"/>
                <a:cs typeface="Arial"/>
              </a:rPr>
              <a:t>Ten colleges and universities in Manitoba offer a limited amount of Tuition Waivers for </a:t>
            </a:r>
            <a:r>
              <a:rPr lang="en-US" sz="2400" b="1" u="sng" dirty="0">
                <a:solidFill>
                  <a:srgbClr val="444444"/>
                </a:solidFill>
                <a:latin typeface="+mj-lt"/>
                <a:ea typeface="+mn-lt"/>
                <a:cs typeface="Arial"/>
              </a:rPr>
              <a:t>current and former youth-in-care</a:t>
            </a:r>
            <a:br>
              <a:rPr lang="en-US" sz="2400" u="sng" dirty="0">
                <a:latin typeface="+mj-lt"/>
                <a:ea typeface="+mn-lt"/>
                <a:cs typeface="Arial"/>
              </a:rPr>
            </a:br>
            <a:endParaRPr lang="en-US" sz="2400" dirty="0">
              <a:solidFill>
                <a:srgbClr val="444444"/>
              </a:solidFill>
              <a:latin typeface="+mj-lt"/>
              <a:ea typeface="+mn-lt"/>
              <a:cs typeface="Arial"/>
            </a:endParaRPr>
          </a:p>
          <a:p>
            <a:pPr marL="285750" indent="-285750">
              <a:buFont typeface="Arial"/>
              <a:buChar char="•"/>
            </a:pPr>
            <a:r>
              <a:rPr lang="en-US" sz="2400" dirty="0">
                <a:solidFill>
                  <a:srgbClr val="444444"/>
                </a:solidFill>
                <a:latin typeface="+mj-lt"/>
                <a:ea typeface="+mn-lt"/>
                <a:cs typeface="Arial"/>
              </a:rPr>
              <a:t>Bursary may cover the tuition of a certificate, diploma or undergraduate program</a:t>
            </a:r>
            <a:br>
              <a:rPr lang="en-US" sz="2400" dirty="0">
                <a:latin typeface="+mj-lt"/>
                <a:ea typeface="+mn-lt"/>
                <a:cs typeface="Arial"/>
              </a:rPr>
            </a:br>
            <a:endParaRPr lang="en-US" sz="2400" dirty="0">
              <a:solidFill>
                <a:srgbClr val="444444"/>
              </a:solidFill>
              <a:latin typeface="+mj-lt"/>
              <a:ea typeface="+mn-lt"/>
              <a:cs typeface="Arial"/>
            </a:endParaRPr>
          </a:p>
          <a:p>
            <a:pPr marL="285750" indent="-285750">
              <a:buFont typeface="Arial"/>
              <a:buChar char="•"/>
            </a:pPr>
            <a:r>
              <a:rPr lang="en-US" sz="2400" dirty="0">
                <a:solidFill>
                  <a:srgbClr val="444444"/>
                </a:solidFill>
                <a:latin typeface="+mj-lt"/>
                <a:ea typeface="+mn-lt"/>
                <a:cs typeface="Arial"/>
              </a:rPr>
              <a:t>Tuition Waiver students are also eligible for Living Supports through Workforce Training &amp; Employment (WTE) to sponsor books, supplies and a biweekly living allowance</a:t>
            </a:r>
            <a:br>
              <a:rPr lang="en-US" sz="2400" dirty="0">
                <a:latin typeface="+mj-lt"/>
                <a:ea typeface="+mn-lt"/>
                <a:cs typeface="Arial"/>
              </a:rPr>
            </a:br>
            <a:endParaRPr lang="en-US" sz="2400" dirty="0">
              <a:solidFill>
                <a:srgbClr val="444444"/>
              </a:solidFill>
              <a:latin typeface="+mj-lt"/>
              <a:ea typeface="+mn-lt"/>
              <a:cs typeface="Arial"/>
            </a:endParaRPr>
          </a:p>
          <a:p>
            <a:pPr marL="285750" indent="-285750">
              <a:buFont typeface="Arial"/>
              <a:buChar char="•"/>
            </a:pPr>
            <a:r>
              <a:rPr lang="en-US" sz="2400" dirty="0">
                <a:solidFill>
                  <a:srgbClr val="444444"/>
                </a:solidFill>
                <a:latin typeface="+mj-lt"/>
                <a:ea typeface="+mn-lt"/>
                <a:cs typeface="Arial"/>
              </a:rPr>
              <a:t>Deadline: March 31st </a:t>
            </a:r>
            <a:br>
              <a:rPr lang="en-US" sz="2400" dirty="0">
                <a:latin typeface="+mj-lt"/>
                <a:ea typeface="+mn-lt"/>
                <a:cs typeface="Arial"/>
              </a:rPr>
            </a:br>
            <a:endParaRPr lang="en-US" sz="2400" dirty="0">
              <a:solidFill>
                <a:srgbClr val="444444"/>
              </a:solidFill>
              <a:latin typeface="+mj-lt"/>
              <a:ea typeface="+mn-lt"/>
              <a:cs typeface="Arial"/>
            </a:endParaRPr>
          </a:p>
          <a:p>
            <a:pPr algn="ctr"/>
            <a:r>
              <a:rPr lang="en-US" sz="2400" dirty="0">
                <a:hlinkClick r:id="rId2"/>
              </a:rPr>
              <a:t>Paying for Post-Secondary School | Futures Forward</a:t>
            </a:r>
            <a:endParaRPr lang="en-US" sz="2400" dirty="0">
              <a:latin typeface="+mj-lt"/>
              <a:hlinkClick r:id="rId3">
                <a:extLst>
                  <a:ext uri="{A12FA001-AC4F-418D-AE19-62706E023703}">
                    <ahyp:hlinkClr xmlns:ahyp="http://schemas.microsoft.com/office/drawing/2018/hyperlinkcolor" val="tx"/>
                  </a:ext>
                </a:extLst>
              </a:hlinkClick>
            </a:endParaRPr>
          </a:p>
        </p:txBody>
      </p:sp>
      <p:pic>
        <p:nvPicPr>
          <p:cNvPr id="9218" name="Picture 2" descr="Futures Forward | Support for Current ...">
            <a:extLst>
              <a:ext uri="{FF2B5EF4-FFF2-40B4-BE49-F238E27FC236}">
                <a16:creationId xmlns:a16="http://schemas.microsoft.com/office/drawing/2014/main" id="{FF326A27-AD65-AC61-A606-CB6B074D5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407" y="433485"/>
            <a:ext cx="4772025"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838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56333D-446D-ED89-B7E0-82944C7B1E91}"/>
              </a:ext>
            </a:extLst>
          </p:cNvPr>
          <p:cNvSpPr txBox="1"/>
          <p:nvPr/>
        </p:nvSpPr>
        <p:spPr>
          <a:xfrm>
            <a:off x="580189" y="470836"/>
            <a:ext cx="11045753" cy="5616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dirty="0">
                <a:latin typeface="+mj-lt"/>
                <a:cs typeface="Arial"/>
              </a:rPr>
              <a:t>Indigenous Students:  </a:t>
            </a:r>
          </a:p>
          <a:p>
            <a:pPr algn="ctr"/>
            <a:r>
              <a:rPr lang="en-US" sz="2400" b="1" u="sng" dirty="0">
                <a:latin typeface="+mj-lt"/>
                <a:cs typeface="Arial"/>
              </a:rPr>
              <a:t>Sponsorship &amp; Government Funding</a:t>
            </a:r>
            <a:endParaRPr lang="en-US" sz="2400" b="1" u="sng" dirty="0">
              <a:latin typeface="+mj-lt"/>
            </a:endParaRPr>
          </a:p>
          <a:p>
            <a:endParaRPr lang="en-US" sz="2000" dirty="0">
              <a:solidFill>
                <a:srgbClr val="000000"/>
              </a:solidFill>
              <a:latin typeface="+mj-lt"/>
              <a:ea typeface="+mn-lt"/>
              <a:cs typeface="Arial"/>
            </a:endParaRPr>
          </a:p>
          <a:p>
            <a:pPr marL="285750" indent="-285750">
              <a:buFont typeface="Arial"/>
              <a:buChar char="•"/>
            </a:pPr>
            <a:r>
              <a:rPr lang="en-US" sz="2000" dirty="0">
                <a:solidFill>
                  <a:srgbClr val="444444"/>
                </a:solidFill>
                <a:latin typeface="+mj-lt"/>
                <a:ea typeface="+mn-lt"/>
                <a:cs typeface="Arial"/>
              </a:rPr>
              <a:t>Financial sponsorship for eligible </a:t>
            </a:r>
            <a:r>
              <a:rPr lang="en-US" sz="2000" u="sng" dirty="0">
                <a:solidFill>
                  <a:srgbClr val="444444"/>
                </a:solidFill>
                <a:latin typeface="+mj-lt"/>
                <a:ea typeface="+mn-lt"/>
                <a:cs typeface="Arial"/>
              </a:rPr>
              <a:t>Indigenous students with Status and                        eligible Inuit students</a:t>
            </a:r>
            <a:r>
              <a:rPr lang="en-US" sz="2000" dirty="0">
                <a:solidFill>
                  <a:srgbClr val="444444"/>
                </a:solidFill>
                <a:latin typeface="+mj-lt"/>
                <a:ea typeface="+mn-lt"/>
                <a:cs typeface="Arial"/>
              </a:rPr>
              <a:t> may include tuition, fees, mandatory books,                                supplies and allowance. Contact your band’s local office for                                        application forms and deadlines: </a:t>
            </a:r>
            <a:r>
              <a:rPr lang="en-US" sz="2000" dirty="0">
                <a:hlinkClick r:id="rId2"/>
              </a:rPr>
              <a:t>Post-Secondary Student Support Program (sac-isc.gc.ca)</a:t>
            </a:r>
            <a:br>
              <a:rPr lang="en-US" sz="2000" dirty="0">
                <a:latin typeface="+mj-lt"/>
                <a:ea typeface="+mn-lt"/>
                <a:cs typeface="Arial"/>
              </a:rPr>
            </a:br>
            <a:endParaRPr lang="en-US" sz="2000" dirty="0">
              <a:solidFill>
                <a:srgbClr val="444444"/>
              </a:solidFill>
              <a:latin typeface="+mj-lt"/>
              <a:ea typeface="+mn-lt"/>
              <a:cs typeface="Arial"/>
            </a:endParaRPr>
          </a:p>
          <a:p>
            <a:pPr marL="285750" indent="-285750">
              <a:buFont typeface="Arial"/>
              <a:buChar char="•"/>
            </a:pPr>
            <a:r>
              <a:rPr lang="en-US" sz="2000" u="sng" dirty="0">
                <a:solidFill>
                  <a:srgbClr val="444444"/>
                </a:solidFill>
                <a:latin typeface="+mj-lt"/>
                <a:ea typeface="+mn-lt"/>
                <a:cs typeface="Arial"/>
              </a:rPr>
              <a:t>Métis and Non-Status and Inuit students </a:t>
            </a:r>
            <a:r>
              <a:rPr lang="en-US" sz="2000" dirty="0">
                <a:solidFill>
                  <a:srgbClr val="444444"/>
                </a:solidFill>
                <a:latin typeface="+mj-lt"/>
                <a:ea typeface="+mn-lt"/>
                <a:cs typeface="Arial"/>
              </a:rPr>
              <a:t>are advised to contact the Manitoba Métis Federation’s Métis Employment &amp; Training to check eligibility: </a:t>
            </a:r>
            <a:r>
              <a:rPr lang="en-US" sz="2000" dirty="0">
                <a:hlinkClick r:id="rId3"/>
              </a:rPr>
              <a:t>Métis Employment &amp; Training | Manitoba Métis Federation (mmf.mb.ca)</a:t>
            </a:r>
            <a:endParaRPr lang="en-US" sz="2000" dirty="0"/>
          </a:p>
          <a:p>
            <a:endParaRPr lang="en-US" sz="2000" dirty="0"/>
          </a:p>
          <a:p>
            <a:pPr marL="285750" indent="-285750">
              <a:buFont typeface="Arial"/>
              <a:buChar char="•"/>
            </a:pPr>
            <a:r>
              <a:rPr lang="en-US" sz="2000" dirty="0"/>
              <a:t>Check out the </a:t>
            </a:r>
            <a:r>
              <a:rPr lang="en-US" sz="2000" dirty="0" err="1"/>
              <a:t>Indspire</a:t>
            </a:r>
            <a:r>
              <a:rPr lang="en-US" sz="2000" dirty="0"/>
              <a:t> Bursaries and Scholarships: </a:t>
            </a:r>
            <a:r>
              <a:rPr lang="en-US" sz="2000" dirty="0">
                <a:hlinkClick r:id="rId4"/>
              </a:rPr>
              <a:t>Bursaries &amp; Scholarships | </a:t>
            </a:r>
            <a:r>
              <a:rPr lang="en-US" sz="2000" dirty="0" err="1">
                <a:hlinkClick r:id="rId4"/>
              </a:rPr>
              <a:t>Indspire</a:t>
            </a:r>
            <a:endParaRPr lang="en-US" sz="2000" dirty="0"/>
          </a:p>
          <a:p>
            <a:pPr marL="285750" indent="-285750">
              <a:buFont typeface="Arial"/>
              <a:buChar char="•"/>
            </a:pPr>
            <a:endParaRPr lang="en-US" sz="2000" dirty="0">
              <a:latin typeface="+mj-lt"/>
            </a:endParaRPr>
          </a:p>
          <a:p>
            <a:pPr marL="285750" indent="-285750">
              <a:buFont typeface="Arial"/>
              <a:buChar char="•"/>
            </a:pPr>
            <a:r>
              <a:rPr lang="en-US" sz="2000" dirty="0">
                <a:latin typeface="+mj-lt"/>
              </a:rPr>
              <a:t>Check out the following guide for other scholarship and funding opportunities for Indigenous Students: </a:t>
            </a:r>
            <a:r>
              <a:rPr lang="en-US" sz="2000" dirty="0">
                <a:hlinkClick r:id="rId5"/>
              </a:rPr>
              <a:t>2024-2025-Scholarship-Guide.pdf (futuresforward.ca)</a:t>
            </a:r>
            <a:endParaRPr lang="en-US" sz="2000" dirty="0">
              <a:latin typeface="+mj-lt"/>
            </a:endParaRPr>
          </a:p>
          <a:p>
            <a:endParaRPr lang="en-US" sz="1100" u="sng" dirty="0">
              <a:latin typeface="Arial"/>
              <a:ea typeface="+mn-lt"/>
              <a:cs typeface="Arial"/>
            </a:endParaRPr>
          </a:p>
        </p:txBody>
      </p:sp>
      <p:pic>
        <p:nvPicPr>
          <p:cNvPr id="10242" name="Picture 2" descr="Funding for... - Employment and Social ...">
            <a:extLst>
              <a:ext uri="{FF2B5EF4-FFF2-40B4-BE49-F238E27FC236}">
                <a16:creationId xmlns:a16="http://schemas.microsoft.com/office/drawing/2014/main" id="{CE43DE61-A25A-1C8A-14A8-979ABC0CD6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3127" y="164744"/>
            <a:ext cx="2063717" cy="206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751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70" name="Picture 6" descr="A Guide to Taking A Gap Year After High School | Mydoh">
            <a:extLst>
              <a:ext uri="{FF2B5EF4-FFF2-40B4-BE49-F238E27FC236}">
                <a16:creationId xmlns:a16="http://schemas.microsoft.com/office/drawing/2014/main" id="{88287B61-81DE-FC8D-C852-5793EB37C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240" r="26342" b="3"/>
          <a:stretch/>
        </p:blipFill>
        <p:spPr bwMode="auto">
          <a:xfrm>
            <a:off x="467934" y="477448"/>
            <a:ext cx="3749040" cy="426757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enefits of Alternative Gap Year Programs | Ed Magazine">
            <a:extLst>
              <a:ext uri="{FF2B5EF4-FFF2-40B4-BE49-F238E27FC236}">
                <a16:creationId xmlns:a16="http://schemas.microsoft.com/office/drawing/2014/main" id="{6C8AD23B-2C99-794B-2428-ABF24FCCB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92" r="33207" b="-1"/>
          <a:stretch/>
        </p:blipFill>
        <p:spPr bwMode="auto">
          <a:xfrm>
            <a:off x="4276179" y="477446"/>
            <a:ext cx="3639642" cy="4195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ign with a statue of liberty and a city in the background&#10;&#10;Description automatically generated">
            <a:extLst>
              <a:ext uri="{FF2B5EF4-FFF2-40B4-BE49-F238E27FC236}">
                <a16:creationId xmlns:a16="http://schemas.microsoft.com/office/drawing/2014/main" id="{39F4632F-6387-07B1-5BFF-C2EDECDF95F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7732" r="22095" b="2"/>
          <a:stretch/>
        </p:blipFill>
        <p:spPr>
          <a:xfrm>
            <a:off x="7975026" y="477446"/>
            <a:ext cx="3739890" cy="4195163"/>
          </a:xfrm>
          <a:prstGeom prst="rect">
            <a:avLst/>
          </a:prstGeom>
        </p:spPr>
      </p:pic>
      <p:sp>
        <p:nvSpPr>
          <p:cNvPr id="1128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286" name="Freeform: Shape 1128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288"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EDBE087D-574F-7DEE-E6D2-50BE8F295675}"/>
              </a:ext>
            </a:extLst>
          </p:cNvPr>
          <p:cNvSpPr>
            <a:spLocks noGrp="1"/>
          </p:cNvSpPr>
          <p:nvPr>
            <p:ph type="ctrTitle"/>
          </p:nvPr>
        </p:nvSpPr>
        <p:spPr>
          <a:xfrm>
            <a:off x="892199" y="4854346"/>
            <a:ext cx="10407602" cy="868026"/>
          </a:xfrm>
        </p:spPr>
        <p:txBody>
          <a:bodyPr>
            <a:normAutofit/>
          </a:bodyPr>
          <a:lstStyle/>
          <a:p>
            <a:pPr algn="ctr"/>
            <a:r>
              <a:rPr lang="en-US" sz="4400">
                <a:solidFill>
                  <a:srgbClr val="EBEBEB"/>
                </a:solidFill>
              </a:rPr>
              <a:t>GAP YEAR</a:t>
            </a:r>
          </a:p>
        </p:txBody>
      </p:sp>
      <p:sp>
        <p:nvSpPr>
          <p:cNvPr id="3" name="Subtitle 2">
            <a:extLst>
              <a:ext uri="{FF2B5EF4-FFF2-40B4-BE49-F238E27FC236}">
                <a16:creationId xmlns:a16="http://schemas.microsoft.com/office/drawing/2014/main" id="{9C1D8F9A-4715-4AD3-336E-91C4DEF00E1F}"/>
              </a:ext>
            </a:extLst>
          </p:cNvPr>
          <p:cNvSpPr>
            <a:spLocks noGrp="1"/>
          </p:cNvSpPr>
          <p:nvPr>
            <p:ph type="subTitle" idx="1"/>
          </p:nvPr>
        </p:nvSpPr>
        <p:spPr>
          <a:xfrm>
            <a:off x="892199" y="5722374"/>
            <a:ext cx="10407602" cy="487924"/>
          </a:xfrm>
        </p:spPr>
        <p:txBody>
          <a:bodyPr>
            <a:normAutofit/>
          </a:bodyPr>
          <a:lstStyle/>
          <a:p>
            <a:pPr algn="ctr"/>
            <a:endParaRPr lang="en-US">
              <a:solidFill>
                <a:schemeClr val="tx2">
                  <a:lumMod val="40000"/>
                  <a:lumOff val="60000"/>
                </a:schemeClr>
              </a:solidFill>
            </a:endParaRPr>
          </a:p>
        </p:txBody>
      </p:sp>
    </p:spTree>
    <p:extLst>
      <p:ext uri="{BB962C8B-B14F-4D97-AF65-F5344CB8AC3E}">
        <p14:creationId xmlns:p14="http://schemas.microsoft.com/office/powerpoint/2010/main" val="209642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C2901-E49D-614D-F6DF-90E8135B76C7}"/>
              </a:ext>
            </a:extLst>
          </p:cNvPr>
          <p:cNvSpPr txBox="1"/>
          <p:nvPr/>
        </p:nvSpPr>
        <p:spPr>
          <a:xfrm>
            <a:off x="932155" y="730513"/>
            <a:ext cx="10505025" cy="87100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262626"/>
                </a:solidFill>
                <a:ea typeface="+mn-lt"/>
                <a:cs typeface="+mn-lt"/>
              </a:rPr>
              <a:t>          </a:t>
            </a:r>
            <a:r>
              <a:rPr lang="en-US" sz="3200" u="sng" dirty="0">
                <a:solidFill>
                  <a:srgbClr val="262626"/>
                </a:solidFill>
                <a:ea typeface="+mn-lt"/>
                <a:cs typeface="+mn-lt"/>
              </a:rPr>
              <a:t>Travel Opportunities for Students</a:t>
            </a:r>
            <a:endParaRPr lang="en-US" sz="3200" u="sng" dirty="0"/>
          </a:p>
          <a:p>
            <a:endParaRPr lang="en-US" sz="2400" b="1" dirty="0">
              <a:solidFill>
                <a:srgbClr val="A8BF4D"/>
              </a:solidFill>
            </a:endParaRPr>
          </a:p>
          <a:p>
            <a:r>
              <a:rPr lang="en-US" sz="2400" dirty="0">
                <a:latin typeface="Century Gothic" panose="020B0502020202020204" pitchFamily="34" charset="0"/>
              </a:rPr>
              <a:t>Sites to get you started:</a:t>
            </a:r>
          </a:p>
          <a:p>
            <a:endParaRPr lang="en-US" sz="2400" dirty="0">
              <a:latin typeface="Century Gothic" panose="020B0502020202020204" pitchFamily="34" charset="0"/>
            </a:endParaRPr>
          </a:p>
          <a:p>
            <a:pPr marL="342900" indent="-342900">
              <a:buFont typeface="Arial"/>
              <a:buChar char="•"/>
            </a:pPr>
            <a:r>
              <a:rPr lang="en-US" sz="2400" b="1" dirty="0">
                <a:latin typeface="Century Gothic" panose="020B0502020202020204" pitchFamily="34" charset="0"/>
              </a:rPr>
              <a:t>Canada World Youth </a:t>
            </a:r>
            <a:r>
              <a:rPr lang="en-US" sz="2400" dirty="0">
                <a:latin typeface="Century Gothic" panose="020B0502020202020204" pitchFamily="34" charset="0"/>
              </a:rPr>
              <a:t>(volunteer exchange programs): </a:t>
            </a:r>
            <a:r>
              <a:rPr lang="en-US" sz="2400" dirty="0">
                <a:latin typeface="Century Gothic" panose="020B0502020202020204" pitchFamily="34" charset="0"/>
                <a:ea typeface="+mn-lt"/>
                <a:cs typeface="+mn-lt"/>
                <a:hlinkClick r:id="rId2">
                  <a:extLst>
                    <a:ext uri="{A12FA001-AC4F-418D-AE19-62706E023703}">
                      <ahyp:hlinkClr xmlns:ahyp="http://schemas.microsoft.com/office/drawing/2018/hyperlinkcolor" val="tx"/>
                    </a:ext>
                  </a:extLst>
                </a:hlinkClick>
              </a:rPr>
              <a:t>Canada World Youth | Volunteer Forever</a:t>
            </a:r>
            <a:endParaRPr lang="en-US" sz="2400" dirty="0">
              <a:latin typeface="Century Gothic" panose="020B0502020202020204" pitchFamily="34" charset="0"/>
              <a:ea typeface="+mn-lt"/>
              <a:cs typeface="+mn-lt"/>
            </a:endParaRPr>
          </a:p>
          <a:p>
            <a:pPr marL="342900" indent="-342900">
              <a:buFont typeface="Arial"/>
              <a:buChar char="•"/>
            </a:pPr>
            <a:r>
              <a:rPr lang="en-US" sz="2400" b="1" dirty="0">
                <a:latin typeface="Century Gothic" panose="020B0502020202020204" pitchFamily="34" charset="0"/>
                <a:ea typeface="+mn-lt"/>
                <a:cs typeface="+mn-lt"/>
              </a:rPr>
              <a:t>SWAP</a:t>
            </a:r>
            <a:r>
              <a:rPr lang="en-US" sz="2400" b="1" dirty="0">
                <a:latin typeface="Century Gothic" panose="020B0502020202020204" pitchFamily="34" charset="0"/>
              </a:rPr>
              <a:t> (Live and work abroad): </a:t>
            </a:r>
            <a:r>
              <a:rPr lang="en-US" sz="2400" dirty="0">
                <a:latin typeface="Century Gothic" panose="020B0502020202020204" pitchFamily="34" charset="0"/>
                <a:hlinkClick r:id="rId3">
                  <a:extLst>
                    <a:ext uri="{A12FA001-AC4F-418D-AE19-62706E023703}">
                      <ahyp:hlinkClr xmlns:ahyp="http://schemas.microsoft.com/office/drawing/2018/hyperlinkcolor" val="tx"/>
                    </a:ext>
                  </a:extLst>
                </a:hlinkClick>
              </a:rPr>
              <a:t>www.swap.ca</a:t>
            </a:r>
            <a:endParaRPr lang="en-US" sz="2400" dirty="0">
              <a:latin typeface="Century Gothic" panose="020B0502020202020204" pitchFamily="34" charset="0"/>
            </a:endParaRPr>
          </a:p>
          <a:p>
            <a:pPr marL="342900" indent="-342900">
              <a:buFont typeface="Arial"/>
              <a:buChar char="•"/>
            </a:pPr>
            <a:r>
              <a:rPr lang="en-US" sz="2400" b="1" dirty="0">
                <a:latin typeface="Century Gothic" panose="020B0502020202020204" pitchFamily="34" charset="0"/>
              </a:rPr>
              <a:t>Explore Program </a:t>
            </a:r>
            <a:r>
              <a:rPr lang="en-US" sz="2400" dirty="0">
                <a:latin typeface="Century Gothic" panose="020B0502020202020204" pitchFamily="34" charset="0"/>
              </a:rPr>
              <a:t>(Five-week French language bursary program): </a:t>
            </a:r>
            <a:r>
              <a:rPr lang="en-US" sz="2400" dirty="0">
                <a:latin typeface="Century Gothic" panose="020B0502020202020204" pitchFamily="34" charset="0"/>
                <a:hlinkClick r:id="rId4">
                  <a:extLst>
                    <a:ext uri="{A12FA001-AC4F-418D-AE19-62706E023703}">
                      <ahyp:hlinkClr xmlns:ahyp="http://schemas.microsoft.com/office/drawing/2018/hyperlinkcolor" val="tx"/>
                    </a:ext>
                  </a:extLst>
                </a:hlinkClick>
              </a:rPr>
              <a:t>www.myexplore.ca</a:t>
            </a:r>
            <a:endParaRPr lang="en-US" sz="2400" dirty="0">
              <a:latin typeface="Century Gothic" panose="020B0502020202020204" pitchFamily="34" charset="0"/>
            </a:endParaRPr>
          </a:p>
          <a:p>
            <a:pPr marL="342900" indent="-342900">
              <a:buFont typeface="Arial"/>
              <a:buChar char="•"/>
            </a:pPr>
            <a:r>
              <a:rPr lang="en-US" sz="2400" b="1" dirty="0">
                <a:latin typeface="Century Gothic" panose="020B0502020202020204" pitchFamily="34" charset="0"/>
              </a:rPr>
              <a:t>Volunteer Eco Students Abroad</a:t>
            </a:r>
            <a:r>
              <a:rPr lang="en-US" sz="2400" dirty="0">
                <a:latin typeface="Century Gothic" panose="020B0502020202020204" pitchFamily="34" charset="0"/>
              </a:rPr>
              <a:t>: </a:t>
            </a:r>
            <a:r>
              <a:rPr lang="en-US" sz="2400" dirty="0">
                <a:latin typeface="Century Gothic" panose="020B0502020202020204" pitchFamily="34" charset="0"/>
                <a:ea typeface="+mn-lt"/>
                <a:cs typeface="+mn-lt"/>
                <a:hlinkClick r:id="rId5">
                  <a:extLst>
                    <a:ext uri="{A12FA001-AC4F-418D-AE19-62706E023703}">
                      <ahyp:hlinkClr xmlns:ahyp="http://schemas.microsoft.com/office/drawing/2018/hyperlinkcolor" val="tx"/>
                    </a:ext>
                  </a:extLst>
                </a:hlinkClick>
              </a:rPr>
              <a:t>Volunteer Eco Students Abroad | Volunteer Forever</a:t>
            </a:r>
            <a:endParaRPr lang="en-US" sz="2400" dirty="0">
              <a:latin typeface="Century Gothic" panose="020B0502020202020204" pitchFamily="34" charset="0"/>
              <a:ea typeface="+mn-lt"/>
              <a:cs typeface="+mn-lt"/>
            </a:endParaRPr>
          </a:p>
          <a:p>
            <a:pPr marL="342900" indent="-342900">
              <a:buFont typeface="Arial"/>
              <a:buChar char="•"/>
            </a:pPr>
            <a:r>
              <a:rPr lang="en-US" sz="2400" b="1" dirty="0">
                <a:latin typeface="Century Gothic" panose="020B0502020202020204" pitchFamily="34" charset="0"/>
                <a:ea typeface="+mn-lt"/>
                <a:cs typeface="+mn-lt"/>
              </a:rPr>
              <a:t>Teach</a:t>
            </a:r>
            <a:r>
              <a:rPr lang="en-US" sz="2400" b="1" dirty="0">
                <a:latin typeface="Century Gothic" panose="020B0502020202020204" pitchFamily="34" charset="0"/>
              </a:rPr>
              <a:t> English Overseas</a:t>
            </a:r>
            <a:r>
              <a:rPr lang="en-US" sz="2400" dirty="0">
                <a:latin typeface="Century Gothic" panose="020B0502020202020204" pitchFamily="34" charset="0"/>
              </a:rPr>
              <a:t>: </a:t>
            </a:r>
            <a:r>
              <a:rPr lang="en-US" sz="2400" dirty="0">
                <a:latin typeface="Century Gothic" panose="020B0502020202020204" pitchFamily="34" charset="0"/>
                <a:hlinkClick r:id="rId6">
                  <a:extLst>
                    <a:ext uri="{A12FA001-AC4F-418D-AE19-62706E023703}">
                      <ahyp:hlinkClr xmlns:ahyp="http://schemas.microsoft.com/office/drawing/2018/hyperlinkcolor" val="tx"/>
                    </a:ext>
                  </a:extLst>
                </a:hlinkClick>
              </a:rPr>
              <a:t>www.globaltesol.com</a:t>
            </a:r>
            <a:endParaRPr lang="en-US" sz="2400" dirty="0">
              <a:latin typeface="Century Gothic" panose="020B0502020202020204" pitchFamily="34" charset="0"/>
            </a:endParaRPr>
          </a:p>
          <a:p>
            <a:pPr marL="342900" indent="-342900">
              <a:buFont typeface="Arial"/>
              <a:buChar char="•"/>
            </a:pPr>
            <a:r>
              <a:rPr lang="en-US" sz="2400" b="1" dirty="0">
                <a:latin typeface="Century Gothic" panose="020B0502020202020204" pitchFamily="34" charset="0"/>
              </a:rPr>
              <a:t>Student Exchange Programs: </a:t>
            </a:r>
            <a:r>
              <a:rPr lang="en-US" sz="2400" dirty="0">
                <a:latin typeface="Century Gothic" panose="020B0502020202020204" pitchFamily="34" charset="0"/>
                <a:hlinkClick r:id="rId7">
                  <a:extLst>
                    <a:ext uri="{A12FA001-AC4F-418D-AE19-62706E023703}">
                      <ahyp:hlinkClr xmlns:ahyp="http://schemas.microsoft.com/office/drawing/2018/hyperlinkcolor" val="tx"/>
                    </a:ext>
                  </a:extLst>
                </a:hlinkClick>
              </a:rPr>
              <a:t>https://asse.com/</a:t>
            </a:r>
            <a:endParaRPr lang="en-US" sz="2400" dirty="0">
              <a:latin typeface="Century Gothic" panose="020B0502020202020204" pitchFamily="34" charset="0"/>
            </a:endParaRPr>
          </a:p>
          <a:p>
            <a:pPr marL="342900" indent="-342900">
              <a:buFont typeface="Arial"/>
              <a:buChar char="•"/>
            </a:pPr>
            <a:r>
              <a:rPr lang="en-US" sz="2400" b="1" dirty="0">
                <a:latin typeface="Century Gothic" panose="020B0502020202020204" pitchFamily="34" charset="0"/>
              </a:rPr>
              <a:t>WWOOF</a:t>
            </a:r>
            <a:r>
              <a:rPr lang="en-US" sz="2400" dirty="0">
                <a:latin typeface="Century Gothic" panose="020B0502020202020204" pitchFamily="34" charset="0"/>
              </a:rPr>
              <a:t> (live and learn on organic farms worldwide): </a:t>
            </a:r>
            <a:r>
              <a:rPr lang="en-US" sz="2400" dirty="0">
                <a:latin typeface="Century Gothic" panose="020B0502020202020204" pitchFamily="34" charset="0"/>
                <a:hlinkClick r:id="rId8">
                  <a:extLst>
                    <a:ext uri="{A12FA001-AC4F-418D-AE19-62706E023703}">
                      <ahyp:hlinkClr xmlns:ahyp="http://schemas.microsoft.com/office/drawing/2018/hyperlinkcolor" val="tx"/>
                    </a:ext>
                  </a:extLst>
                </a:hlinkClick>
              </a:rPr>
              <a:t>http://wwoof.net/</a:t>
            </a:r>
            <a:r>
              <a:rPr lang="en-US" sz="2400" dirty="0">
                <a:latin typeface="Century Gothic" panose="020B0502020202020204" pitchFamily="34" charset="0"/>
              </a:rPr>
              <a:t> </a:t>
            </a:r>
          </a:p>
          <a:p>
            <a:pPr marL="342900" indent="-342900">
              <a:buFont typeface="Arial"/>
              <a:buChar char="•"/>
            </a:pPr>
            <a:r>
              <a:rPr lang="en-US" sz="2400" b="1" dirty="0">
                <a:latin typeface="Century Gothic" panose="020B0502020202020204" pitchFamily="34" charset="0"/>
              </a:rPr>
              <a:t>Volunteer and Intern Abroad: </a:t>
            </a:r>
            <a:r>
              <a:rPr lang="en-US" sz="2400" dirty="0">
                <a:latin typeface="Century Gothic" panose="020B0502020202020204" pitchFamily="34" charset="0"/>
                <a:hlinkClick r:id="rId9">
                  <a:extLst>
                    <a:ext uri="{A12FA001-AC4F-418D-AE19-62706E023703}">
                      <ahyp:hlinkClr xmlns:ahyp="http://schemas.microsoft.com/office/drawing/2018/hyperlinkcolor" val="tx"/>
                    </a:ext>
                  </a:extLst>
                </a:hlinkClick>
              </a:rPr>
              <a:t>www.projects-abroad.ca</a:t>
            </a:r>
            <a:endParaRPr lang="en-US" sz="2400" dirty="0">
              <a:latin typeface="Century Gothic" panose="020B0502020202020204" pitchFamily="34" charset="0"/>
            </a:endParaRPr>
          </a:p>
          <a:p>
            <a:endParaRPr lang="en-US" sz="2400" b="1" dirty="0">
              <a:solidFill>
                <a:srgbClr val="262626"/>
              </a:solidFill>
            </a:endParaRPr>
          </a:p>
          <a:p>
            <a:endParaRPr lang="en-US" sz="2400" dirty="0">
              <a:solidFill>
                <a:srgbClr val="262626"/>
              </a:solidFill>
              <a:ea typeface="+mn-lt"/>
              <a:cs typeface="+mn-lt"/>
            </a:endParaRPr>
          </a:p>
          <a:p>
            <a:endParaRPr lang="en-US" sz="2400" b="1" dirty="0">
              <a:solidFill>
                <a:srgbClr val="262626"/>
              </a:solidFill>
            </a:endParaRPr>
          </a:p>
          <a:p>
            <a:endParaRPr lang="en-US" sz="2400" b="1" dirty="0">
              <a:solidFill>
                <a:srgbClr val="262626"/>
              </a:solidFill>
            </a:endParaRPr>
          </a:p>
          <a:p>
            <a:endParaRPr lang="en-US" sz="2400" b="1" dirty="0">
              <a:solidFill>
                <a:srgbClr val="262626"/>
              </a:solidFill>
            </a:endParaRPr>
          </a:p>
          <a:p>
            <a:endParaRPr lang="en-US" sz="2400" b="1" dirty="0">
              <a:solidFill>
                <a:srgbClr val="262626"/>
              </a:solidFill>
            </a:endParaRPr>
          </a:p>
          <a:p>
            <a:endParaRPr lang="en-US" sz="2400" dirty="0">
              <a:solidFill>
                <a:srgbClr val="262626"/>
              </a:solidFill>
            </a:endParaRPr>
          </a:p>
        </p:txBody>
      </p:sp>
      <p:pic>
        <p:nvPicPr>
          <p:cNvPr id="12292" name="Picture 4" descr="Choosing what to do on your Gap Year ...">
            <a:extLst>
              <a:ext uri="{FF2B5EF4-FFF2-40B4-BE49-F238E27FC236}">
                <a16:creationId xmlns:a16="http://schemas.microsoft.com/office/drawing/2014/main" id="{BDBC9612-9239-4A35-3A53-4D3EA5AC9E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9723" y="312965"/>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36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2" name="Picture 1" descr="A red arrow pointing to a building&#10;&#10;AI-generated content may be incorrect.">
            <a:extLst>
              <a:ext uri="{FF2B5EF4-FFF2-40B4-BE49-F238E27FC236}">
                <a16:creationId xmlns:a16="http://schemas.microsoft.com/office/drawing/2014/main" id="{05CAF872-322D-6520-CEDA-70D8C1A71B14}"/>
              </a:ext>
            </a:extLst>
          </p:cNvPr>
          <p:cNvPicPr>
            <a:picLocks noChangeAspect="1"/>
          </p:cNvPicPr>
          <p:nvPr/>
        </p:nvPicPr>
        <p:blipFill>
          <a:blip r:embed="rId2"/>
          <a:stretch>
            <a:fillRect/>
          </a:stretch>
        </p:blipFill>
        <p:spPr>
          <a:xfrm>
            <a:off x="1974829" y="1284394"/>
            <a:ext cx="8316633" cy="4283066"/>
          </a:xfrm>
          <a:prstGeom prst="rect">
            <a:avLst/>
          </a:prstGeom>
        </p:spPr>
      </p:pic>
    </p:spTree>
    <p:extLst>
      <p:ext uri="{BB962C8B-B14F-4D97-AF65-F5344CB8AC3E}">
        <p14:creationId xmlns:p14="http://schemas.microsoft.com/office/powerpoint/2010/main" val="2200601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9D0C-64CB-75F3-46CA-15E634BA8806}"/>
              </a:ext>
            </a:extLst>
          </p:cNvPr>
          <p:cNvSpPr>
            <a:spLocks noGrp="1"/>
          </p:cNvSpPr>
          <p:nvPr>
            <p:ph type="title"/>
          </p:nvPr>
        </p:nvSpPr>
        <p:spPr>
          <a:xfrm>
            <a:off x="1295402" y="982132"/>
            <a:ext cx="9601196" cy="1368252"/>
          </a:xfrm>
        </p:spPr>
        <p:txBody>
          <a:bodyPr>
            <a:normAutofit/>
          </a:bodyPr>
          <a:lstStyle/>
          <a:p>
            <a:r>
              <a:rPr lang="en-US"/>
              <a:t>Further Questions?</a:t>
            </a:r>
            <a:endParaRPr lang="en-US" dirty="0"/>
          </a:p>
        </p:txBody>
      </p:sp>
      <p:sp>
        <p:nvSpPr>
          <p:cNvPr id="3" name="Content Placeholder 2">
            <a:extLst>
              <a:ext uri="{FF2B5EF4-FFF2-40B4-BE49-F238E27FC236}">
                <a16:creationId xmlns:a16="http://schemas.microsoft.com/office/drawing/2014/main" id="{B77F12EE-D3ED-C81B-0DDB-933E4EF93E7F}"/>
              </a:ext>
            </a:extLst>
          </p:cNvPr>
          <p:cNvSpPr>
            <a:spLocks noGrp="1"/>
          </p:cNvSpPr>
          <p:nvPr>
            <p:ph idx="1"/>
          </p:nvPr>
        </p:nvSpPr>
        <p:spPr>
          <a:xfrm>
            <a:off x="386745" y="2341616"/>
            <a:ext cx="7494455" cy="3416300"/>
          </a:xfrm>
        </p:spPr>
        <p:txBody>
          <a:bodyPr vert="horz" lIns="91440" tIns="45720" rIns="91440" bIns="45720" rtlCol="0" anchor="t">
            <a:normAutofit fontScale="92500" lnSpcReduction="10000"/>
          </a:bodyPr>
          <a:lstStyle/>
          <a:p>
            <a:pPr marL="0" indent="0">
              <a:buNone/>
            </a:pPr>
            <a:endParaRPr lang="en-US" dirty="0"/>
          </a:p>
          <a:p>
            <a:pPr marL="0" indent="0" algn="ctr">
              <a:buNone/>
            </a:pPr>
            <a:r>
              <a:rPr lang="en-US" b="1" dirty="0"/>
              <a:t>Please contact Ms. Amato or Mr. Schreyer</a:t>
            </a:r>
            <a:endParaRPr lang="en-US" dirty="0"/>
          </a:p>
          <a:p>
            <a:pPr marL="0" indent="0">
              <a:buNone/>
            </a:pPr>
            <a:r>
              <a:rPr lang="en-US" b="1" dirty="0"/>
              <a:t>Period</a:t>
            </a:r>
            <a:r>
              <a:rPr lang="en-US" b="1" dirty="0">
                <a:ea typeface="+mn-lt"/>
                <a:cs typeface="+mn-lt"/>
              </a:rPr>
              <a:t> 1 (8:30–9:30 a.m.)</a:t>
            </a:r>
            <a:r>
              <a:rPr lang="en-US" dirty="0">
                <a:ea typeface="+mn-lt"/>
                <a:cs typeface="+mn-lt"/>
              </a:rPr>
              <a:t>:</a:t>
            </a:r>
            <a:endParaRPr lang="en-US" dirty="0"/>
          </a:p>
          <a:p>
            <a:pPr>
              <a:buFont typeface="Wingdings 3"/>
              <a:buChar char=""/>
            </a:pPr>
            <a:r>
              <a:rPr lang="en-US" b="1" dirty="0">
                <a:ea typeface="+mn-lt"/>
                <a:cs typeface="+mn-lt"/>
              </a:rPr>
              <a:t>October 20</a:t>
            </a:r>
            <a:r>
              <a:rPr lang="en-US" dirty="0">
                <a:ea typeface="+mn-lt"/>
                <a:cs typeface="+mn-lt"/>
              </a:rPr>
              <a:t> – University of Manitoba</a:t>
            </a:r>
            <a:endParaRPr lang="en-US" dirty="0"/>
          </a:p>
          <a:p>
            <a:pPr>
              <a:buFont typeface="Wingdings 3"/>
              <a:buChar char=""/>
            </a:pPr>
            <a:r>
              <a:rPr lang="en-US" b="1" dirty="0">
                <a:ea typeface="+mn-lt"/>
                <a:cs typeface="+mn-lt"/>
              </a:rPr>
              <a:t>October 27</a:t>
            </a:r>
            <a:r>
              <a:rPr lang="en-US" dirty="0">
                <a:ea typeface="+mn-lt"/>
                <a:cs typeface="+mn-lt"/>
              </a:rPr>
              <a:t> – University of Winnipeg</a:t>
            </a:r>
            <a:endParaRPr lang="en-US" dirty="0"/>
          </a:p>
          <a:p>
            <a:pPr>
              <a:buFont typeface="Wingdings 3"/>
              <a:buChar char=""/>
            </a:pPr>
            <a:r>
              <a:rPr lang="en-US" b="1" dirty="0">
                <a:ea typeface="+mn-lt"/>
                <a:cs typeface="+mn-lt"/>
              </a:rPr>
              <a:t>October 31</a:t>
            </a:r>
            <a:r>
              <a:rPr lang="en-US" dirty="0">
                <a:ea typeface="+mn-lt"/>
                <a:cs typeface="+mn-lt"/>
              </a:rPr>
              <a:t> – Université de Saint-Boniface</a:t>
            </a:r>
            <a:endParaRPr lang="en-US" dirty="0"/>
          </a:p>
          <a:p>
            <a:pPr>
              <a:buFont typeface="Wingdings 3"/>
              <a:buChar char=""/>
            </a:pPr>
            <a:r>
              <a:rPr lang="en-US" b="1" dirty="0">
                <a:ea typeface="+mn-lt"/>
                <a:cs typeface="+mn-lt"/>
              </a:rPr>
              <a:t>November 5</a:t>
            </a:r>
            <a:r>
              <a:rPr lang="en-US" dirty="0">
                <a:ea typeface="+mn-lt"/>
                <a:cs typeface="+mn-lt"/>
              </a:rPr>
              <a:t> – Red River College Polytechnic</a:t>
            </a:r>
            <a:endParaRPr lang="en-US" dirty="0"/>
          </a:p>
          <a:p>
            <a:pPr>
              <a:buFont typeface="Wingdings 3"/>
              <a:buChar char=""/>
            </a:pPr>
            <a:endParaRPr lang="en-US" dirty="0"/>
          </a:p>
          <a:p>
            <a:pPr>
              <a:buFont typeface="Wingdings 3"/>
              <a:buChar char=""/>
            </a:pPr>
            <a:r>
              <a:rPr lang="en-US" dirty="0"/>
              <a:t>Sign up on the FORMS</a:t>
            </a:r>
          </a:p>
          <a:p>
            <a:pPr marL="0" indent="0">
              <a:buNone/>
            </a:pPr>
            <a:endParaRPr lang="en-US" dirty="0"/>
          </a:p>
          <a:p>
            <a:pPr marL="0" indent="0">
              <a:buNone/>
            </a:pPr>
            <a:endParaRPr lang="en-US" b="1" dirty="0"/>
          </a:p>
          <a:p>
            <a:pPr marL="0" indent="0" algn="ctr">
              <a:buNone/>
            </a:pPr>
            <a:endParaRPr lang="en-US" dirty="0"/>
          </a:p>
        </p:txBody>
      </p:sp>
      <p:pic>
        <p:nvPicPr>
          <p:cNvPr id="5" name="Picture 4" descr="A qr code on a blue background&#10;&#10;AI-generated content may be incorrect.">
            <a:extLst>
              <a:ext uri="{FF2B5EF4-FFF2-40B4-BE49-F238E27FC236}">
                <a16:creationId xmlns:a16="http://schemas.microsoft.com/office/drawing/2014/main" id="{DB77CA0A-BCA5-6699-5A34-2937B7767C14}"/>
              </a:ext>
            </a:extLst>
          </p:cNvPr>
          <p:cNvPicPr>
            <a:picLocks noChangeAspect="1"/>
          </p:cNvPicPr>
          <p:nvPr/>
        </p:nvPicPr>
        <p:blipFill>
          <a:blip r:embed="rId3"/>
          <a:stretch>
            <a:fillRect/>
          </a:stretch>
        </p:blipFill>
        <p:spPr>
          <a:xfrm>
            <a:off x="7440283" y="3163019"/>
            <a:ext cx="3522453" cy="3522453"/>
          </a:xfrm>
          <a:prstGeom prst="rect">
            <a:avLst/>
          </a:prstGeom>
        </p:spPr>
      </p:pic>
    </p:spTree>
    <p:extLst>
      <p:ext uri="{BB962C8B-B14F-4D97-AF65-F5344CB8AC3E}">
        <p14:creationId xmlns:p14="http://schemas.microsoft.com/office/powerpoint/2010/main" val="515596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7490-05BC-8ADA-3208-75D7BC9A380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AD5BEB1-3CF4-0A3F-36DB-AAC8B665EB9F}"/>
              </a:ext>
            </a:extLst>
          </p:cNvPr>
          <p:cNvSpPr>
            <a:spLocks noGrp="1"/>
          </p:cNvSpPr>
          <p:nvPr>
            <p:ph type="body" idx="1"/>
          </p:nvPr>
        </p:nvSpPr>
        <p:spPr>
          <a:xfrm>
            <a:off x="8033339" y="2500193"/>
            <a:ext cx="3757545" cy="2283824"/>
          </a:xfrm>
        </p:spPr>
        <p:txBody>
          <a:bodyPr/>
          <a:lstStyle/>
          <a:p>
            <a:r>
              <a:rPr lang="en-US" dirty="0"/>
              <a:t>CREATE an email that is </a:t>
            </a:r>
            <a:r>
              <a:rPr lang="en-US" b="1" dirty="0"/>
              <a:t>not your CMMC school account</a:t>
            </a:r>
            <a:r>
              <a:rPr lang="en-US" dirty="0"/>
              <a:t> for all things post secondary</a:t>
            </a:r>
            <a:endParaRPr lang="en-US"/>
          </a:p>
        </p:txBody>
      </p:sp>
      <p:pic>
        <p:nvPicPr>
          <p:cNvPr id="5" name="Picture 4" descr="A screenshot of a college application&#10;&#10;AI-generated content may be incorrect.">
            <a:extLst>
              <a:ext uri="{FF2B5EF4-FFF2-40B4-BE49-F238E27FC236}">
                <a16:creationId xmlns:a16="http://schemas.microsoft.com/office/drawing/2014/main" id="{737EC70F-16A8-56C4-BC72-BEEA669C45A9}"/>
              </a:ext>
            </a:extLst>
          </p:cNvPr>
          <p:cNvPicPr>
            <a:picLocks noChangeAspect="1"/>
          </p:cNvPicPr>
          <p:nvPr/>
        </p:nvPicPr>
        <p:blipFill>
          <a:blip r:embed="rId2"/>
          <a:stretch>
            <a:fillRect/>
          </a:stretch>
        </p:blipFill>
        <p:spPr>
          <a:xfrm>
            <a:off x="639656" y="1304793"/>
            <a:ext cx="7384523" cy="4404987"/>
          </a:xfrm>
          <a:prstGeom prst="rect">
            <a:avLst/>
          </a:prstGeom>
        </p:spPr>
      </p:pic>
    </p:spTree>
    <p:extLst>
      <p:ext uri="{BB962C8B-B14F-4D97-AF65-F5344CB8AC3E}">
        <p14:creationId xmlns:p14="http://schemas.microsoft.com/office/powerpoint/2010/main" val="177468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C151EE0-B097-4809-3383-99FA15382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52" y="209820"/>
            <a:ext cx="5148166" cy="64352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53D8DE-8B61-9F0E-0320-17F5BAF1406D}"/>
              </a:ext>
            </a:extLst>
          </p:cNvPr>
          <p:cNvSpPr txBox="1"/>
          <p:nvPr/>
        </p:nvSpPr>
        <p:spPr>
          <a:xfrm>
            <a:off x="5234444" y="2019039"/>
            <a:ext cx="695846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dirty="0">
                <a:solidFill>
                  <a:srgbClr val="212121"/>
                </a:solidFill>
                <a:cs typeface="Arial"/>
              </a:rPr>
              <a:t>It is okay to be unsure as to what you want to do in the future.</a:t>
            </a:r>
            <a:r>
              <a:rPr lang="en-US" dirty="0">
                <a:cs typeface="Arial"/>
              </a:rPr>
              <a:t>​</a:t>
            </a:r>
          </a:p>
          <a:p>
            <a:pPr marL="228600" indent="-228600">
              <a:buFont typeface=""/>
              <a:buChar char="•"/>
            </a:pPr>
            <a:endParaRPr lang="en-US" dirty="0">
              <a:solidFill>
                <a:srgbClr val="000000"/>
              </a:solidFill>
              <a:cs typeface="Arial"/>
            </a:endParaRPr>
          </a:p>
          <a:p>
            <a:pPr marL="228600" indent="-228600">
              <a:buFont typeface=""/>
              <a:buChar char="•"/>
            </a:pPr>
            <a:r>
              <a:rPr lang="en-US" dirty="0">
                <a:solidFill>
                  <a:srgbClr val="212121"/>
                </a:solidFill>
                <a:cs typeface="Arial"/>
              </a:rPr>
              <a:t>It is okay to change your mind as to what you want to do.</a:t>
            </a:r>
            <a:r>
              <a:rPr lang="en-US" dirty="0">
                <a:cs typeface="Arial"/>
              </a:rPr>
              <a:t>​</a:t>
            </a:r>
          </a:p>
          <a:p>
            <a:pPr marL="228600" indent="-228600">
              <a:buFont typeface=""/>
              <a:buChar char="•"/>
            </a:pPr>
            <a:endParaRPr lang="en-US" dirty="0">
              <a:solidFill>
                <a:srgbClr val="000000"/>
              </a:solidFill>
              <a:cs typeface="Arial"/>
            </a:endParaRPr>
          </a:p>
          <a:p>
            <a:pPr marL="228600" indent="-228600">
              <a:buFont typeface=""/>
              <a:buChar char="•"/>
            </a:pPr>
            <a:r>
              <a:rPr lang="en-US" dirty="0">
                <a:solidFill>
                  <a:srgbClr val="212121"/>
                </a:solidFill>
                <a:cs typeface="Arial"/>
              </a:rPr>
              <a:t>Keep an open mind.</a:t>
            </a:r>
            <a:r>
              <a:rPr lang="en-US" dirty="0">
                <a:cs typeface="Arial"/>
              </a:rPr>
              <a:t>​</a:t>
            </a:r>
          </a:p>
          <a:p>
            <a:pPr marL="228600" indent="-228600">
              <a:buFont typeface=""/>
              <a:buChar char="•"/>
            </a:pPr>
            <a:endParaRPr lang="en-US" dirty="0">
              <a:cs typeface="Arial"/>
            </a:endParaRPr>
          </a:p>
          <a:p>
            <a:pPr marL="228600" indent="-228600">
              <a:buFont typeface=""/>
              <a:buChar char="•"/>
            </a:pPr>
            <a:r>
              <a:rPr lang="en-US" dirty="0">
                <a:solidFill>
                  <a:srgbClr val="212121"/>
                </a:solidFill>
                <a:cs typeface="Arial"/>
              </a:rPr>
              <a:t>Your path may change as you grow and change.</a:t>
            </a:r>
            <a:r>
              <a:rPr lang="en-US" dirty="0">
                <a:cs typeface="Arial"/>
              </a:rPr>
              <a:t>​</a:t>
            </a:r>
          </a:p>
          <a:p>
            <a:pPr marL="228600" indent="-228600">
              <a:buFont typeface=""/>
              <a:buChar char="•"/>
            </a:pPr>
            <a:endParaRPr lang="en-US" dirty="0">
              <a:solidFill>
                <a:srgbClr val="000000"/>
              </a:solidFill>
              <a:cs typeface="Arial"/>
            </a:endParaRPr>
          </a:p>
          <a:p>
            <a:pPr marL="228600" indent="-228600">
              <a:buFont typeface=""/>
              <a:buChar char="•"/>
            </a:pPr>
            <a:r>
              <a:rPr lang="en-US" dirty="0">
                <a:solidFill>
                  <a:srgbClr val="212121"/>
                </a:solidFill>
                <a:cs typeface="Arial"/>
              </a:rPr>
              <a:t>Students tend to change their minds up to three times in university as to what they want to major in.</a:t>
            </a:r>
          </a:p>
        </p:txBody>
      </p:sp>
    </p:spTree>
    <p:extLst>
      <p:ext uri="{BB962C8B-B14F-4D97-AF65-F5344CB8AC3E}">
        <p14:creationId xmlns:p14="http://schemas.microsoft.com/office/powerpoint/2010/main" val="8338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8"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846DCE7E-B9E9-FA6D-95F9-92427D5F04EC}"/>
              </a:ext>
            </a:extLst>
          </p:cNvPr>
          <p:cNvSpPr>
            <a:spLocks noGrp="1"/>
          </p:cNvSpPr>
          <p:nvPr>
            <p:ph type="title"/>
          </p:nvPr>
        </p:nvSpPr>
        <p:spPr>
          <a:xfrm>
            <a:off x="5613781" y="846746"/>
            <a:ext cx="5428551" cy="3153753"/>
          </a:xfrm>
        </p:spPr>
        <p:txBody>
          <a:bodyPr vert="horz" lIns="91440" tIns="45720" rIns="91440" bIns="45720" rtlCol="0" anchor="b">
            <a:normAutofit/>
          </a:bodyPr>
          <a:lstStyle/>
          <a:p>
            <a:r>
              <a:rPr lang="en-US" sz="5400" dirty="0"/>
              <a:t>Your ONE-STOP SHOP Planning tool!</a:t>
            </a:r>
          </a:p>
        </p:txBody>
      </p:sp>
      <p:sp>
        <p:nvSpPr>
          <p:cNvPr id="20" name="Rectangle 19">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3264C379-88E0-40F7-3BC0-C52D148522F4}"/>
              </a:ext>
            </a:extLst>
          </p:cNvPr>
          <p:cNvSpPr txBox="1"/>
          <p:nvPr/>
        </p:nvSpPr>
        <p:spPr>
          <a:xfrm>
            <a:off x="5892800" y="4216400"/>
            <a:ext cx="4932951"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bg1"/>
                </a:solidFill>
              </a:rPr>
              <a:t>Located on the CMMC website: under DOCUMENTS &amp; FORMS </a:t>
            </a:r>
            <a:r>
              <a:rPr lang="en-US" dirty="0">
                <a:solidFill>
                  <a:schemeClr val="bg1"/>
                </a:solidFill>
                <a:sym typeface="Wingdings" panose="05000000000000000000" pitchFamily="2" charset="2"/>
              </a:rPr>
              <a:t> Graduation Information</a:t>
            </a:r>
            <a:endParaRPr lang="en-US" dirty="0">
              <a:solidFill>
                <a:schemeClr val="bg1"/>
              </a:solidFill>
            </a:endParaRPr>
          </a:p>
        </p:txBody>
      </p:sp>
      <p:pic>
        <p:nvPicPr>
          <p:cNvPr id="7" name="Content Placeholder 6" descr="A logo and text on a white background&#10;&#10;AI-generated content may be incorrect.">
            <a:extLst>
              <a:ext uri="{FF2B5EF4-FFF2-40B4-BE49-F238E27FC236}">
                <a16:creationId xmlns:a16="http://schemas.microsoft.com/office/drawing/2014/main" id="{0C9F4C7C-C836-877C-80D4-49C3C09DB957}"/>
              </a:ext>
            </a:extLst>
          </p:cNvPr>
          <p:cNvPicPr>
            <a:picLocks noGrp="1" noChangeAspect="1"/>
          </p:cNvPicPr>
          <p:nvPr>
            <p:ph idx="1"/>
          </p:nvPr>
        </p:nvPicPr>
        <p:blipFill>
          <a:blip r:embed="rId3"/>
          <a:stretch>
            <a:fillRect/>
          </a:stretch>
        </p:blipFill>
        <p:spPr>
          <a:xfrm>
            <a:off x="1441293" y="1862377"/>
            <a:ext cx="3200817" cy="3416300"/>
          </a:xfrm>
          <a:prstGeom prst="rect">
            <a:avLst/>
          </a:prstGeom>
        </p:spPr>
      </p:pic>
    </p:spTree>
    <p:extLst>
      <p:ext uri="{BB962C8B-B14F-4D97-AF65-F5344CB8AC3E}">
        <p14:creationId xmlns:p14="http://schemas.microsoft.com/office/powerpoint/2010/main" val="292851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6" name="Freeform: Shape 15">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5" name="Content Placeholder 4">
            <a:extLst>
              <a:ext uri="{FF2B5EF4-FFF2-40B4-BE49-F238E27FC236}">
                <a16:creationId xmlns:a16="http://schemas.microsoft.com/office/drawing/2014/main" id="{4FC6D7A9-4826-68A7-4F11-5F713C8A4C7A}"/>
              </a:ext>
            </a:extLst>
          </p:cNvPr>
          <p:cNvPicPr>
            <a:picLocks noGrp="1" noChangeAspect="1"/>
          </p:cNvPicPr>
          <p:nvPr>
            <p:ph idx="1"/>
          </p:nvPr>
        </p:nvPicPr>
        <p:blipFill>
          <a:blip r:embed="rId2"/>
          <a:stretch>
            <a:fillRect/>
          </a:stretch>
        </p:blipFill>
        <p:spPr>
          <a:xfrm>
            <a:off x="4378961" y="116881"/>
            <a:ext cx="4990464" cy="6514061"/>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F2DA99D0-8E77-3E59-3B4A-023B312887F8}"/>
                  </a:ext>
                </a:extLst>
              </p14:cNvPr>
              <p14:cNvContentPartPr/>
              <p14:nvPr/>
            </p14:nvContentPartPr>
            <p14:xfrm>
              <a:off x="4480128" y="1252656"/>
              <a:ext cx="1859040" cy="73800"/>
            </p14:xfrm>
          </p:contentPart>
        </mc:Choice>
        <mc:Fallback>
          <p:pic>
            <p:nvPicPr>
              <p:cNvPr id="6" name="Ink 5">
                <a:extLst>
                  <a:ext uri="{FF2B5EF4-FFF2-40B4-BE49-F238E27FC236}">
                    <a16:creationId xmlns:a16="http://schemas.microsoft.com/office/drawing/2014/main" id="{F2DA99D0-8E77-3E59-3B4A-023B312887F8}"/>
                  </a:ext>
                </a:extLst>
              </p:cNvPr>
              <p:cNvPicPr/>
              <p:nvPr/>
            </p:nvPicPr>
            <p:blipFill>
              <a:blip r:embed="rId4"/>
              <a:stretch>
                <a:fillRect/>
              </a:stretch>
            </p:blipFill>
            <p:spPr>
              <a:xfrm>
                <a:off x="4426128" y="1144656"/>
                <a:ext cx="196668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CA8C2A5A-A8CC-E240-05AF-16AA84B6AB46}"/>
                  </a:ext>
                </a:extLst>
              </p14:cNvPr>
              <p14:cNvContentPartPr/>
              <p14:nvPr/>
            </p14:nvContentPartPr>
            <p14:xfrm>
              <a:off x="4526208" y="4177296"/>
              <a:ext cx="1814400" cy="56520"/>
            </p14:xfrm>
          </p:contentPart>
        </mc:Choice>
        <mc:Fallback>
          <p:pic>
            <p:nvPicPr>
              <p:cNvPr id="7" name="Ink 6">
                <a:extLst>
                  <a:ext uri="{FF2B5EF4-FFF2-40B4-BE49-F238E27FC236}">
                    <a16:creationId xmlns:a16="http://schemas.microsoft.com/office/drawing/2014/main" id="{CA8C2A5A-A8CC-E240-05AF-16AA84B6AB46}"/>
                  </a:ext>
                </a:extLst>
              </p:cNvPr>
              <p:cNvPicPr/>
              <p:nvPr/>
            </p:nvPicPr>
            <p:blipFill>
              <a:blip r:embed="rId6"/>
              <a:stretch>
                <a:fillRect/>
              </a:stretch>
            </p:blipFill>
            <p:spPr>
              <a:xfrm>
                <a:off x="4472208" y="4069296"/>
                <a:ext cx="192204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EBB8AA6F-FD7F-5E31-9A80-63D4AD7CAD8C}"/>
                  </a:ext>
                </a:extLst>
              </p14:cNvPr>
              <p14:cNvContentPartPr/>
              <p14:nvPr/>
            </p14:nvContentPartPr>
            <p14:xfrm>
              <a:off x="6931008" y="739296"/>
              <a:ext cx="1551600" cy="19800"/>
            </p14:xfrm>
          </p:contentPart>
        </mc:Choice>
        <mc:Fallback>
          <p:pic>
            <p:nvPicPr>
              <p:cNvPr id="8" name="Ink 7">
                <a:extLst>
                  <a:ext uri="{FF2B5EF4-FFF2-40B4-BE49-F238E27FC236}">
                    <a16:creationId xmlns:a16="http://schemas.microsoft.com/office/drawing/2014/main" id="{EBB8AA6F-FD7F-5E31-9A80-63D4AD7CAD8C}"/>
                  </a:ext>
                </a:extLst>
              </p:cNvPr>
              <p:cNvPicPr/>
              <p:nvPr/>
            </p:nvPicPr>
            <p:blipFill>
              <a:blip r:embed="rId8"/>
              <a:stretch>
                <a:fillRect/>
              </a:stretch>
            </p:blipFill>
            <p:spPr>
              <a:xfrm>
                <a:off x="6877008" y="631296"/>
                <a:ext cx="1659240" cy="235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245E9DFC-FBF5-CB22-04A4-39DFC2473B3E}"/>
                  </a:ext>
                </a:extLst>
              </p14:cNvPr>
              <p14:cNvContentPartPr/>
              <p14:nvPr/>
            </p14:nvContentPartPr>
            <p14:xfrm>
              <a:off x="6885288" y="3547296"/>
              <a:ext cx="1590840" cy="28080"/>
            </p14:xfrm>
          </p:contentPart>
        </mc:Choice>
        <mc:Fallback>
          <p:pic>
            <p:nvPicPr>
              <p:cNvPr id="9" name="Ink 8">
                <a:extLst>
                  <a:ext uri="{FF2B5EF4-FFF2-40B4-BE49-F238E27FC236}">
                    <a16:creationId xmlns:a16="http://schemas.microsoft.com/office/drawing/2014/main" id="{245E9DFC-FBF5-CB22-04A4-39DFC2473B3E}"/>
                  </a:ext>
                </a:extLst>
              </p:cNvPr>
              <p:cNvPicPr/>
              <p:nvPr/>
            </p:nvPicPr>
            <p:blipFill>
              <a:blip r:embed="rId10"/>
              <a:stretch>
                <a:fillRect/>
              </a:stretch>
            </p:blipFill>
            <p:spPr>
              <a:xfrm>
                <a:off x="6831276" y="3439296"/>
                <a:ext cx="1698504"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C9DC075E-6F63-0D32-F5C4-E0AA800E8142}"/>
                  </a:ext>
                </a:extLst>
              </p14:cNvPr>
              <p14:cNvContentPartPr/>
              <p14:nvPr/>
            </p14:nvContentPartPr>
            <p14:xfrm>
              <a:off x="6857928" y="4207896"/>
              <a:ext cx="1609200" cy="118440"/>
            </p14:xfrm>
          </p:contentPart>
        </mc:Choice>
        <mc:Fallback>
          <p:pic>
            <p:nvPicPr>
              <p:cNvPr id="11" name="Ink 10">
                <a:extLst>
                  <a:ext uri="{FF2B5EF4-FFF2-40B4-BE49-F238E27FC236}">
                    <a16:creationId xmlns:a16="http://schemas.microsoft.com/office/drawing/2014/main" id="{C9DC075E-6F63-0D32-F5C4-E0AA800E8142}"/>
                  </a:ext>
                </a:extLst>
              </p:cNvPr>
              <p:cNvPicPr/>
              <p:nvPr/>
            </p:nvPicPr>
            <p:blipFill>
              <a:blip r:embed="rId12"/>
              <a:stretch>
                <a:fillRect/>
              </a:stretch>
            </p:blipFill>
            <p:spPr>
              <a:xfrm>
                <a:off x="6803928" y="4099896"/>
                <a:ext cx="1716840" cy="3340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22172ED6-36B7-6A4C-37B0-224451DF1516}"/>
                  </a:ext>
                </a:extLst>
              </p14:cNvPr>
              <p14:cNvContentPartPr/>
              <p14:nvPr/>
            </p14:nvContentPartPr>
            <p14:xfrm>
              <a:off x="6839568" y="5512536"/>
              <a:ext cx="1799640" cy="66240"/>
            </p14:xfrm>
          </p:contentPart>
        </mc:Choice>
        <mc:Fallback>
          <p:pic>
            <p:nvPicPr>
              <p:cNvPr id="13" name="Ink 12">
                <a:extLst>
                  <a:ext uri="{FF2B5EF4-FFF2-40B4-BE49-F238E27FC236}">
                    <a16:creationId xmlns:a16="http://schemas.microsoft.com/office/drawing/2014/main" id="{22172ED6-36B7-6A4C-37B0-224451DF1516}"/>
                  </a:ext>
                </a:extLst>
              </p:cNvPr>
              <p:cNvPicPr/>
              <p:nvPr/>
            </p:nvPicPr>
            <p:blipFill>
              <a:blip r:embed="rId14"/>
              <a:stretch>
                <a:fillRect/>
              </a:stretch>
            </p:blipFill>
            <p:spPr>
              <a:xfrm>
                <a:off x="6785557" y="5404536"/>
                <a:ext cx="1907302" cy="281880"/>
              </a:xfrm>
              <a:prstGeom prst="rect">
                <a:avLst/>
              </a:prstGeom>
            </p:spPr>
          </p:pic>
        </mc:Fallback>
      </mc:AlternateContent>
    </p:spTree>
    <p:extLst>
      <p:ext uri="{BB962C8B-B14F-4D97-AF65-F5344CB8AC3E}">
        <p14:creationId xmlns:p14="http://schemas.microsoft.com/office/powerpoint/2010/main" val="7630116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517</TotalTime>
  <Words>4046</Words>
  <Application>Microsoft Office PowerPoint</Application>
  <PresentationFormat>Widescreen</PresentationFormat>
  <Paragraphs>417</Paragraphs>
  <Slides>58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Aptos</vt:lpstr>
      <vt:lpstr>Arial</vt:lpstr>
      <vt:lpstr>Arial,Sans-Serif</vt:lpstr>
      <vt:lpstr>Calibri</vt:lpstr>
      <vt:lpstr>Century Gothic</vt:lpstr>
      <vt:lpstr>Courier New</vt:lpstr>
      <vt:lpstr>Garamond</vt:lpstr>
      <vt:lpstr>PT Sans</vt:lpstr>
      <vt:lpstr>Segoe UI</vt:lpstr>
      <vt:lpstr>Wingdings</vt:lpstr>
      <vt:lpstr>Wingdings 3</vt:lpstr>
      <vt:lpstr>Ion Boardroom</vt:lpstr>
      <vt:lpstr>CMMC Planning Beyond Graduation </vt:lpstr>
      <vt:lpstr>PowerPoint Presentation</vt:lpstr>
      <vt:lpstr>SUIT UP &amp; GOWNS FOR GRAD- COMING SOON</vt:lpstr>
      <vt:lpstr>Grad Requirements</vt:lpstr>
      <vt:lpstr>PowerPoint Presentation</vt:lpstr>
      <vt:lpstr>PowerPoint Presentation</vt:lpstr>
      <vt:lpstr>PowerPoint Presentation</vt:lpstr>
      <vt:lpstr>Your ONE-STOP SHOP Planning tool!</vt:lpstr>
      <vt:lpstr>PowerPoint Presentation</vt:lpstr>
      <vt:lpstr>PowerPoint Presentation</vt:lpstr>
      <vt:lpstr>PowerPoint Presentation</vt:lpstr>
      <vt:lpstr>PowerPoint Presentation</vt:lpstr>
      <vt:lpstr>PowerPoint Presentation</vt:lpstr>
      <vt:lpstr>PowerPoint Presentation</vt:lpstr>
      <vt:lpstr>COLLEGE &amp; UNIVERSITY</vt:lpstr>
      <vt:lpstr>University of Manitoba</vt:lpstr>
      <vt:lpstr>University of Manitoba- Useful Websites</vt:lpstr>
      <vt:lpstr>University of Winnipeg</vt:lpstr>
      <vt:lpstr>University of Winnipeg- Useful Websites</vt:lpstr>
      <vt:lpstr>CMU (Canadian Mennonite University)</vt:lpstr>
      <vt:lpstr>CMU – Useful Websites</vt:lpstr>
      <vt:lpstr>MITT (Manitoba Institute of Trades and Technology)</vt:lpstr>
      <vt:lpstr>MITT - Useful Websites</vt:lpstr>
      <vt:lpstr>Université of St. Boniface- Useful Websites</vt:lpstr>
      <vt:lpstr>Reserved Spaces for USB Students</vt:lpstr>
      <vt:lpstr>St Boniface – Important Dates</vt:lpstr>
      <vt:lpstr>Red River College Polytech</vt:lpstr>
      <vt:lpstr>Red River College Polytech -                   Useful Websites</vt:lpstr>
      <vt:lpstr>Other Manitoba Universities</vt:lpstr>
      <vt:lpstr>Going to University or College Outside of Manitoba?</vt:lpstr>
      <vt:lpstr>PowerPoint Presentation</vt:lpstr>
      <vt:lpstr>PowerPoint Presentation</vt:lpstr>
      <vt:lpstr>CONSIDERATIONS for when APPLYING</vt:lpstr>
      <vt:lpstr>Tips and Tricks for APPLYING    (October to March 1st)</vt:lpstr>
      <vt:lpstr>Self-Reporting Grades</vt:lpstr>
      <vt:lpstr>Transcripts</vt:lpstr>
      <vt:lpstr>Proof of English Language Proficiency</vt:lpstr>
      <vt:lpstr>Examples of English Exempt Countries</vt:lpstr>
      <vt:lpstr>How does AP credit transfer work  for Universities? </vt:lpstr>
      <vt:lpstr>PowerPoint Presentation</vt:lpstr>
      <vt:lpstr>Specialized Training: Colleges, Trade Schools, &amp; Continuing Education</vt:lpstr>
      <vt:lpstr>APPRENTICESHIP</vt:lpstr>
      <vt:lpstr>PowerPoint Presentation</vt:lpstr>
      <vt:lpstr>PowerPoint Presentation</vt:lpstr>
      <vt:lpstr>Fire &amp; Paramedic college </vt:lpstr>
      <vt:lpstr>Funding Your Education</vt:lpstr>
      <vt:lpstr>PowerPoint Presentation</vt:lpstr>
      <vt:lpstr>PowerPoint Presentation</vt:lpstr>
      <vt:lpstr>Tips For Applying For Awards, Scholarships &amp; Bursaries</vt:lpstr>
      <vt:lpstr>PowerPoint Presentation</vt:lpstr>
      <vt:lpstr>Canada-Manitoba Integrated Student Aid</vt:lpstr>
      <vt:lpstr>Benefits of Student Aid</vt:lpstr>
      <vt:lpstr>PowerPoint Presentation</vt:lpstr>
      <vt:lpstr>PowerPoint Presentation</vt:lpstr>
      <vt:lpstr>GAP YEAR</vt:lpstr>
      <vt:lpstr>PowerPoint Presentation</vt:lpstr>
      <vt:lpstr>PowerPoint Presentation</vt:lpstr>
      <vt:lpstr>Further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Shelley Morran</dc:creator>
  <cp:lastModifiedBy>Adrienne Salem</cp:lastModifiedBy>
  <cp:revision>789</cp:revision>
  <dcterms:created xsi:type="dcterms:W3CDTF">2023-09-21T13:14:15Z</dcterms:created>
  <dcterms:modified xsi:type="dcterms:W3CDTF">2025-10-06T15:35:40Z</dcterms:modified>
</cp:coreProperties>
</file>