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1"/>
  </p:notesMasterIdLst>
  <p:handoutMasterIdLst>
    <p:handoutMasterId r:id="rId42"/>
  </p:handoutMasterIdLst>
  <p:sldIdLst>
    <p:sldId id="256" r:id="rId5"/>
    <p:sldId id="257" r:id="rId6"/>
    <p:sldId id="353" r:id="rId7"/>
    <p:sldId id="268" r:id="rId8"/>
    <p:sldId id="341" r:id="rId9"/>
    <p:sldId id="262" r:id="rId10"/>
    <p:sldId id="270" r:id="rId11"/>
    <p:sldId id="342" r:id="rId12"/>
    <p:sldId id="289" r:id="rId13"/>
    <p:sldId id="357" r:id="rId14"/>
    <p:sldId id="286" r:id="rId15"/>
    <p:sldId id="339" r:id="rId16"/>
    <p:sldId id="304" r:id="rId17"/>
    <p:sldId id="288" r:id="rId18"/>
    <p:sldId id="303" r:id="rId19"/>
    <p:sldId id="305" r:id="rId20"/>
    <p:sldId id="285" r:id="rId21"/>
    <p:sldId id="346" r:id="rId22"/>
    <p:sldId id="290" r:id="rId23"/>
    <p:sldId id="354" r:id="rId24"/>
    <p:sldId id="355" r:id="rId25"/>
    <p:sldId id="362" r:id="rId26"/>
    <p:sldId id="368" r:id="rId27"/>
    <p:sldId id="363" r:id="rId28"/>
    <p:sldId id="364" r:id="rId29"/>
    <p:sldId id="365" r:id="rId30"/>
    <p:sldId id="367" r:id="rId31"/>
    <p:sldId id="369" r:id="rId32"/>
    <p:sldId id="348" r:id="rId33"/>
    <p:sldId id="349" r:id="rId34"/>
    <p:sldId id="350" r:id="rId35"/>
    <p:sldId id="351" r:id="rId36"/>
    <p:sldId id="370" r:id="rId37"/>
    <p:sldId id="281" r:id="rId38"/>
    <p:sldId id="338" r:id="rId39"/>
    <p:sldId id="336" r:id="rId4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rgbClr val="FF0000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0000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0000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0000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FF0000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0000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0000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0000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0000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CC3300"/>
    <a:srgbClr val="969696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DE5A7-7C76-BDDA-DB96-259EBED36936}" v="32" dt="2023-01-31T17:33:46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65185" autoAdjust="0"/>
  </p:normalViewPr>
  <p:slideViewPr>
    <p:cSldViewPr>
      <p:cViewPr varScale="1">
        <p:scale>
          <a:sx n="74" d="100"/>
          <a:sy n="74" d="100"/>
        </p:scale>
        <p:origin x="271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notesViewPr>
    <p:cSldViewPr>
      <p:cViewPr varScale="1">
        <p:scale>
          <a:sx n="81" d="100"/>
          <a:sy n="81" d="100"/>
        </p:scale>
        <p:origin x="202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8" rIns="91557" bIns="457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8" rIns="91557" bIns="457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8" rIns="91557" bIns="457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7" tIns="45778" rIns="91557" bIns="457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136832-5158-4210-88B0-BF59A0FA27E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28963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137" tIns="45569" rIns="91137" bIns="45569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2C18BC2-D474-48BC-AED0-C7456DC8439E}" type="datetimeFigureOut">
              <a:rPr lang="en-CA"/>
              <a:pPr>
                <a:defRPr/>
              </a:pPr>
              <a:t>2023-01-31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7" tIns="45569" rIns="91137" bIns="4556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8488"/>
            <a:ext cx="5600700" cy="4178300"/>
          </a:xfrm>
          <a:prstGeom prst="rect">
            <a:avLst/>
          </a:prstGeom>
        </p:spPr>
        <p:txBody>
          <a:bodyPr vert="horz" lIns="91137" tIns="45569" rIns="91137" bIns="4556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137" tIns="45569" rIns="91137" bIns="45569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93F063D2-EEEC-46F4-A48D-D8041B1F8A8A}" type="slidenum">
              <a:rPr lang="en-CA" altLang="fr-FR"/>
              <a:pPr>
                <a:defRPr/>
              </a:pPr>
              <a:t>‹#›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50627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CA" dirty="0"/>
          </a:p>
          <a:p>
            <a:pPr marL="0" indent="0">
              <a:buFontTx/>
              <a:buNone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6FA7775D-D74B-43BE-80C8-828C4C68F0E1}" type="slidenum">
              <a:rPr lang="en-CA" altLang="fr-FR" sz="1200" smtClean="0"/>
              <a:pPr>
                <a:defRPr/>
              </a:pPr>
              <a:t>1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679721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2053EB7C-4FD3-4EBB-8F73-36516399D37F}" type="slidenum">
              <a:rPr lang="en-CA" altLang="fr-FR" sz="1200" smtClean="0"/>
              <a:pPr>
                <a:defRPr/>
              </a:pPr>
              <a:t>10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420211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AD473872-D04C-4DA2-ACC5-337E2F9C2621}" type="slidenum">
              <a:rPr lang="en-CA" altLang="fr-FR" sz="1200" smtClean="0"/>
              <a:pPr>
                <a:defRPr/>
              </a:pPr>
              <a:t>11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828416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AD473872-D04C-4DA2-ACC5-337E2F9C2621}" type="slidenum">
              <a:rPr lang="en-CA" altLang="fr-FR" sz="1200" smtClean="0"/>
              <a:pPr>
                <a:defRPr/>
              </a:pPr>
              <a:t>12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3426463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0815D045-5EE9-497B-BA4D-02DAD2E433BB}" type="slidenum">
              <a:rPr lang="en-CA" altLang="fr-FR" sz="1200" smtClean="0"/>
              <a:pPr>
                <a:defRPr/>
              </a:pPr>
              <a:t>13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099369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56067086-4B3A-4265-AF0F-4C3AA8590F5A}" type="slidenum">
              <a:rPr lang="en-CA" altLang="fr-FR" sz="1200" smtClean="0"/>
              <a:pPr>
                <a:defRPr/>
              </a:pPr>
              <a:t>14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2551087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348F98E9-E91D-4011-84CE-A77AC79E06D8}" type="slidenum">
              <a:rPr lang="en-CA" altLang="fr-FR" sz="1200" smtClean="0"/>
              <a:pPr>
                <a:defRPr/>
              </a:pPr>
              <a:t>15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3735340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F0204406-36A3-4F39-9CD4-2BA2224ADA10}" type="slidenum">
              <a:rPr lang="en-CA" altLang="fr-FR" sz="1200" smtClean="0"/>
              <a:pPr>
                <a:defRPr/>
              </a:pPr>
              <a:t>16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068094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77D039B0-73D3-4C3D-AD19-C64FB66594EF}" type="slidenum">
              <a:rPr lang="en-CA" altLang="fr-FR" sz="1200" smtClean="0"/>
              <a:pPr>
                <a:defRPr/>
              </a:pPr>
              <a:t>17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492877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77D039B0-73D3-4C3D-AD19-C64FB66594EF}" type="slidenum">
              <a:rPr lang="en-CA" altLang="fr-FR" sz="1200" smtClean="0"/>
              <a:pPr>
                <a:defRPr/>
              </a:pPr>
              <a:t>18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622750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D15A429D-A142-4E44-AE34-8EC457F2DC36}" type="slidenum">
              <a:rPr lang="en-CA" altLang="fr-FR" sz="1200" smtClean="0"/>
              <a:pPr>
                <a:defRPr/>
              </a:pPr>
              <a:t>19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313955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333333"/>
              </a:buClr>
              <a:defRPr/>
            </a:pPr>
            <a:endParaRPr lang="en-CA" dirty="0"/>
          </a:p>
          <a:p>
            <a:pPr eaLnBrk="1" hangingPunct="1">
              <a:spcBef>
                <a:spcPct val="0"/>
              </a:spcBef>
              <a:buClr>
                <a:srgbClr val="333333"/>
              </a:buCl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C5CF1F6-1C72-4E0B-A586-A85E322998D2}" type="slidenum">
              <a:rPr lang="en-CA" altLang="fr-FR" sz="1200" smtClean="0"/>
              <a:pPr>
                <a:defRPr/>
              </a:pPr>
              <a:t>2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3704153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D15A429D-A142-4E44-AE34-8EC457F2DC36}" type="slidenum">
              <a:rPr lang="en-CA" altLang="fr-FR" sz="1200" smtClean="0"/>
              <a:pPr>
                <a:defRPr/>
              </a:pPr>
              <a:t>20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3732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D15A429D-A142-4E44-AE34-8EC457F2DC36}" type="slidenum">
              <a:rPr lang="en-CA" altLang="fr-FR" sz="1200" smtClean="0"/>
              <a:pPr>
                <a:defRPr/>
              </a:pPr>
              <a:t>21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896544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  <a:p>
            <a:endParaRPr lang="en-CA" altLang="fr-FR" dirty="0"/>
          </a:p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ED1675E1-0647-40A1-A9F2-AF81537A68CC}" type="slidenum">
              <a:rPr lang="en-CA" altLang="fr-FR" sz="1200" smtClean="0"/>
              <a:pPr>
                <a:defRPr/>
              </a:pPr>
              <a:t>22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2446356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ED1675E1-0647-40A1-A9F2-AF81537A68CC}" type="slidenum">
              <a:rPr lang="en-CA" altLang="fr-FR" sz="1200" smtClean="0"/>
              <a:pPr>
                <a:defRPr/>
              </a:pPr>
              <a:t>23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340789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62685D2B-84D2-4AA5-A7C2-54C8BB452BE0}" type="slidenum">
              <a:rPr lang="en-CA" altLang="fr-FR" sz="1200" smtClean="0"/>
              <a:pPr>
                <a:defRPr/>
              </a:pPr>
              <a:t>24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4287512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F553E390-7771-4391-942B-0306A0608EF1}" type="slidenum">
              <a:rPr lang="en-CA" altLang="fr-FR" sz="1200" smtClean="0"/>
              <a:pPr>
                <a:defRPr/>
              </a:pPr>
              <a:t>25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340151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62685D2B-84D2-4AA5-A7C2-54C8BB452BE0}" type="slidenum">
              <a:rPr lang="en-CA" altLang="fr-FR" sz="1200" smtClean="0"/>
              <a:pPr>
                <a:defRPr/>
              </a:pPr>
              <a:t>26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023248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7E3D8D2B-53BC-4300-9069-373508E2A348}" type="slidenum">
              <a:rPr lang="en-CA" altLang="fr-FR" sz="1200" smtClean="0"/>
              <a:pPr>
                <a:defRPr/>
              </a:pPr>
              <a:t>27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02181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7E3D8D2B-53BC-4300-9069-373508E2A348}" type="slidenum">
              <a:rPr lang="en-CA" altLang="fr-FR" sz="1200" smtClean="0"/>
              <a:pPr>
                <a:defRPr/>
              </a:pPr>
              <a:t>28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99448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72FDB9AA-838A-4369-B6C5-71C16A220987}" type="slidenum">
              <a:rPr lang="en-CA" altLang="fr-FR" sz="1200" smtClean="0"/>
              <a:pPr>
                <a:defRPr/>
              </a:pPr>
              <a:t>29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422600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333333"/>
              </a:buClr>
              <a:defRPr/>
            </a:pPr>
            <a:endParaRPr lang="en-CA" dirty="0"/>
          </a:p>
          <a:p>
            <a:pPr eaLnBrk="1" hangingPunct="1">
              <a:spcBef>
                <a:spcPct val="0"/>
              </a:spcBef>
              <a:buClr>
                <a:srgbClr val="333333"/>
              </a:buCl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C5CF1F6-1C72-4E0B-A586-A85E322998D2}" type="slidenum">
              <a:rPr lang="en-CA" altLang="fr-FR" sz="1200" smtClean="0"/>
              <a:pPr>
                <a:defRPr/>
              </a:pPr>
              <a:t>3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342156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5F51498-5DBD-46F6-B399-6EDC128BF470}" type="slidenum">
              <a:rPr lang="en-CA" altLang="fr-FR" sz="1200" smtClean="0"/>
              <a:pPr>
                <a:defRPr/>
              </a:pPr>
              <a:t>30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269921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40CB3CD-8263-43DB-A0A2-76A5B36F6BCA}" type="slidenum">
              <a:rPr lang="en-CA" altLang="fr-FR" sz="1200" smtClean="0"/>
              <a:pPr>
                <a:defRPr/>
              </a:pPr>
              <a:t>31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3527545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7B791883-F7DF-45EE-9D5F-CB62E9BF9083}" type="slidenum">
              <a:rPr lang="en-CA" altLang="fr-FR" sz="1200" smtClean="0"/>
              <a:pPr>
                <a:defRPr/>
              </a:pPr>
              <a:t>32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78300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49436CC9-B3CD-4BF7-95F8-FCD0E4A4C623}" type="slidenum">
              <a:rPr lang="en-CA" altLang="fr-FR" sz="1200" smtClean="0"/>
              <a:pPr>
                <a:defRPr/>
              </a:pPr>
              <a:t>34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46463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60C8A6E-06C0-4515-B5E9-3B1CBC8C03BE}" type="slidenum">
              <a:rPr lang="en-CA" altLang="fr-FR" sz="1200" smtClean="0"/>
              <a:pPr>
                <a:defRPr/>
              </a:pPr>
              <a:t>35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339667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4F7E8327-30C4-45EB-86E9-91A1A696BFD2}" type="slidenum">
              <a:rPr lang="en-CA" altLang="fr-FR" sz="1200" smtClean="0"/>
              <a:pPr>
                <a:defRPr/>
              </a:pPr>
              <a:t>36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34292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AA9F38A0-C715-40E1-A3CD-0CEA313D7CCD}" type="slidenum">
              <a:rPr lang="en-CA" altLang="fr-FR" sz="1200" smtClean="0"/>
              <a:pPr>
                <a:defRPr/>
              </a:pPr>
              <a:t>4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367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  <a:p>
            <a:endParaRPr lang="en-CA" altLang="fr-FR" dirty="0"/>
          </a:p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EB0F2AAA-44C9-4FCB-8495-79A6898A9AD6}" type="slidenum">
              <a:rPr lang="en-CA" altLang="fr-FR" sz="1200" smtClean="0"/>
              <a:pPr>
                <a:defRPr/>
              </a:pPr>
              <a:t>5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29452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1525B140-7171-435C-9324-7B6CE9CFBDEB}" type="slidenum">
              <a:rPr lang="en-CA" altLang="fr-FR" sz="1200" smtClean="0"/>
              <a:pPr>
                <a:defRPr/>
              </a:pPr>
              <a:t>6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69335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  <a:p>
            <a:r>
              <a:rPr lang="en-CA" altLang="fr-FR" baseline="0" dirty="0"/>
              <a:t>.</a:t>
            </a:r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52B79988-0AD1-4B12-BF01-3283791CFD01}" type="slidenum">
              <a:rPr lang="en-CA" altLang="fr-FR" sz="1200" smtClean="0"/>
              <a:pPr>
                <a:defRPr/>
              </a:pPr>
              <a:t>7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113632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2053EB7C-4FD3-4EBB-8F73-36516399D37F}" type="slidenum">
              <a:rPr lang="en-CA" altLang="fr-FR" sz="1200" smtClean="0"/>
              <a:pPr>
                <a:defRPr/>
              </a:pPr>
              <a:t>8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285229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174C4B6E-F4A3-4492-AFFA-0F5ED6CCFF18}" type="slidenum">
              <a:rPr lang="en-CA" altLang="fr-FR" sz="1200" smtClean="0"/>
              <a:pPr>
                <a:defRPr/>
              </a:pPr>
              <a:t>9</a:t>
            </a:fld>
            <a:endParaRPr lang="en-CA" altLang="fr-FR" sz="1200"/>
          </a:p>
        </p:txBody>
      </p:sp>
    </p:spTree>
    <p:extLst>
      <p:ext uri="{BB962C8B-B14F-4D97-AF65-F5344CB8AC3E}">
        <p14:creationId xmlns:p14="http://schemas.microsoft.com/office/powerpoint/2010/main" val="54838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F0CD01C-AB51-4BF7-B8FD-080531D2C53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4307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76B38-1BA2-41C6-BFFE-F7B9653555A7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7350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5169B-AF0B-4AC0-BB75-E09F8BD45BF3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7487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74F0A-EF14-4990-B3D3-157A745638A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5936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965F0-D25C-4BC5-BF19-82CEA82DB88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698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81D9C-C58E-4623-86BE-23DB9669BBD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5516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A277-AB7B-412E-947E-6B010158DFF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600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0E99-BB3A-4B4C-B684-9656374906D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946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E01F-0232-4ED2-B44B-F9E183183B9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8816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9E946-524A-41EC-AB26-06AED5983390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4102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F1680-98BE-44A8-85B2-41EC84A59E9D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4161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77CCD0-F2A9-496C-BDCB-8DF5C0FEF8D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sd.mb.ca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>
                <a:solidFill>
                  <a:srgbClr val="96969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Collège </a:t>
            </a:r>
            <a:br>
              <a:rPr lang="fr-CA" dirty="0">
                <a:solidFill>
                  <a:srgbClr val="96969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fr-CA" dirty="0">
                <a:solidFill>
                  <a:srgbClr val="96969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Pierre-Elliott-Trudeau</a:t>
            </a:r>
            <a:endParaRPr lang="en-US" dirty="0">
              <a:solidFill>
                <a:srgbClr val="96969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3124200"/>
            <a:ext cx="3733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fr-CA" sz="6000" dirty="0">
                <a:effectLst>
                  <a:outerShdw blurRad="38100" dist="38100" dir="2700000" algn="tl">
                    <a:srgbClr val="5B5D6B"/>
                  </a:outerShdw>
                </a:effectLst>
              </a:rPr>
              <a:t>2023</a:t>
            </a:r>
            <a:endParaRPr lang="fr-CA" sz="6000" dirty="0">
              <a:effectLst>
                <a:outerShdw blurRad="38100" dist="38100" dir="2700000" algn="tl">
                  <a:srgbClr val="5B5D6B"/>
                </a:outerShdw>
              </a:effectLst>
              <a:ea typeface="Tahoma"/>
              <a:cs typeface="Tahoma"/>
            </a:endParaRPr>
          </a:p>
        </p:txBody>
      </p:sp>
      <p:pic>
        <p:nvPicPr>
          <p:cNvPr id="5124" name="Picture 6" descr="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1" y="2590800"/>
            <a:ext cx="561637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dirty="0">
                <a:solidFill>
                  <a:srgbClr val="FFC000"/>
                </a:solidFill>
              </a:rPr>
              <a:t>Yearbook Committee</a:t>
            </a:r>
            <a:br>
              <a:rPr lang="en-CA" sz="4000" dirty="0">
                <a:solidFill>
                  <a:srgbClr val="FFC000"/>
                </a:solidFill>
              </a:rPr>
            </a:b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066800"/>
            <a:ext cx="8540750" cy="53340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CA" dirty="0" err="1"/>
              <a:t>Responsible</a:t>
            </a:r>
            <a:r>
              <a:rPr lang="fr-CA" dirty="0"/>
              <a:t> for </a:t>
            </a:r>
            <a:r>
              <a:rPr lang="fr-CA" dirty="0" err="1"/>
              <a:t>collecting</a:t>
            </a:r>
            <a:r>
              <a:rPr lang="fr-CA" dirty="0"/>
              <a:t> photos and planning </a:t>
            </a:r>
            <a:r>
              <a:rPr lang="fr-CA" dirty="0" err="1"/>
              <a:t>Yearbook</a:t>
            </a:r>
            <a:r>
              <a:rPr lang="fr-CA" dirty="0"/>
              <a:t> </a:t>
            </a:r>
            <a:r>
              <a:rPr lang="fr-CA" dirty="0" err="1"/>
              <a:t>layout</a:t>
            </a:r>
            <a:r>
              <a:rPr lang="fr-CA" dirty="0"/>
              <a:t>.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endParaRPr lang="fr-CA" dirty="0"/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endParaRPr lang="fr-CA" dirty="0"/>
          </a:p>
          <a:p>
            <a:pPr marL="0" indent="0"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fr-CA" dirty="0"/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endParaRPr lang="fr-CA" dirty="0"/>
          </a:p>
          <a:p>
            <a:pPr marL="0" indent="0"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fr-CA" dirty="0"/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39594"/>
            <a:ext cx="4590608" cy="3438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24668"/>
            <a:ext cx="3029718" cy="22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dirty="0">
                <a:solidFill>
                  <a:srgbClr val="FFC000"/>
                </a:solidFill>
              </a:rPr>
              <a:t>UNESCO </a:t>
            </a:r>
            <a:r>
              <a:rPr lang="en-CA" sz="4000" dirty="0" err="1">
                <a:solidFill>
                  <a:srgbClr val="FFC000"/>
                </a:solidFill>
              </a:rPr>
              <a:t>ASPNet</a:t>
            </a:r>
            <a:r>
              <a:rPr lang="en-CA" sz="4000" dirty="0">
                <a:solidFill>
                  <a:srgbClr val="FFC000"/>
                </a:solidFill>
              </a:rPr>
              <a:t> Committee: </a:t>
            </a:r>
            <a:br>
              <a:rPr lang="en-CA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90600"/>
            <a:ext cx="8689975" cy="5108575"/>
          </a:xfrm>
        </p:spPr>
        <p:txBody>
          <a:bodyPr/>
          <a:lstStyle/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Students meet approximately once a week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Student-directed and teacher-facilitated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School-related activities to increase student awareness of human right</a:t>
            </a:r>
            <a:r>
              <a:rPr lang="fr-CA" sz="3200" dirty="0"/>
              <a:t>s</a:t>
            </a:r>
            <a:r>
              <a:rPr lang="en-CA" sz="3200" dirty="0"/>
              <a:t> issues, promoting a culture of peace, sustainable development, and global citizenship.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3" r="14660" b="51150"/>
          <a:stretch/>
        </p:blipFill>
        <p:spPr bwMode="auto">
          <a:xfrm>
            <a:off x="6019800" y="4343398"/>
            <a:ext cx="190500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dirty="0">
                <a:solidFill>
                  <a:srgbClr val="FFC000"/>
                </a:solidFill>
              </a:rPr>
              <a:t>UNESCO Committee: </a:t>
            </a:r>
            <a:br>
              <a:rPr lang="en-CA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990600"/>
            <a:ext cx="8763000" cy="5334000"/>
          </a:xfrm>
        </p:spPr>
        <p:txBody>
          <a:bodyPr/>
          <a:lstStyle/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Community outreach projects include: soup kitchen, clothing drives, food drives, hygienic and educational kits for developing countries, Habitat for Humanity, …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Friends of </a:t>
            </a:r>
            <a:r>
              <a:rPr lang="en-CA" sz="3200" dirty="0" err="1"/>
              <a:t>Stansberry</a:t>
            </a:r>
            <a:r>
              <a:rPr lang="en-CA" sz="3200" dirty="0"/>
              <a:t>, Bolivia</a:t>
            </a:r>
            <a:endParaRPr lang="en-CA" sz="3600" dirty="0"/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1800-minute Famine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Ethics Bowl 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758463"/>
            <a:ext cx="1981200" cy="25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2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81000" y="1371600"/>
            <a:ext cx="85407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sz="5400" b="1" dirty="0">
                <a:solidFill>
                  <a:schemeClr val="tx1"/>
                </a:solidFill>
              </a:rPr>
              <a:t>Team name: Canadiens </a:t>
            </a:r>
            <a:br>
              <a:rPr lang="en-CA" sz="5400" b="1" dirty="0">
                <a:solidFill>
                  <a:schemeClr val="tx1"/>
                </a:solidFill>
              </a:rPr>
            </a:br>
            <a:r>
              <a:rPr lang="en-CA" sz="5400" b="1" dirty="0">
                <a:solidFill>
                  <a:schemeClr val="tx1"/>
                </a:solidFill>
              </a:rPr>
              <a:t>Mascot : Pierre le </a:t>
            </a:r>
            <a:r>
              <a:rPr lang="en-CA" sz="5400" b="1" dirty="0" err="1">
                <a:solidFill>
                  <a:schemeClr val="tx1"/>
                </a:solidFill>
              </a:rPr>
              <a:t>loup</a:t>
            </a:r>
            <a:br>
              <a:rPr lang="en-CA" sz="5400" dirty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6564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en-CA" dirty="0"/>
          </a:p>
          <a:p>
            <a:pPr eaLnBrk="1" hangingPunct="1">
              <a:buClr>
                <a:srgbClr val="333333"/>
              </a:buClr>
              <a:buFont typeface="Arial" charset="0"/>
              <a:buChar char="►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CA" dirty="0">
                <a:solidFill>
                  <a:srgbClr val="FFC000"/>
                </a:solidFill>
              </a:rPr>
              <a:t>Sports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53968"/>
            <a:ext cx="8540750" cy="4498975"/>
          </a:xfrm>
        </p:spPr>
        <p:txBody>
          <a:bodyPr/>
          <a:lstStyle/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fr-CA" sz="3600" dirty="0"/>
              <a:t>Canadiens : </a:t>
            </a:r>
            <a:r>
              <a:rPr lang="fr-CA" sz="3600" dirty="0" err="1"/>
              <a:t>Members</a:t>
            </a:r>
            <a:r>
              <a:rPr lang="fr-CA" sz="3600" dirty="0"/>
              <a:t> of SCAC (South Central </a:t>
            </a:r>
            <a:r>
              <a:rPr lang="fr-CA" sz="3600" dirty="0" err="1"/>
              <a:t>Athletic</a:t>
            </a:r>
            <a:r>
              <a:rPr lang="fr-CA" sz="3600" dirty="0"/>
              <a:t> </a:t>
            </a:r>
            <a:r>
              <a:rPr lang="fr-CA" sz="3600" dirty="0" err="1"/>
              <a:t>Conference</a:t>
            </a:r>
            <a:r>
              <a:rPr lang="fr-CA" sz="3600" dirty="0"/>
              <a:t>)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sz="3600" dirty="0"/>
          </a:p>
        </p:txBody>
      </p:sp>
      <p:pic>
        <p:nvPicPr>
          <p:cNvPr id="48132" name="Picture 5" descr="DSC_01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360778"/>
            <a:ext cx="3885705" cy="28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DSC_09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360778"/>
            <a:ext cx="4227787" cy="28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75" y="341707"/>
            <a:ext cx="662940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5407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dirty="0" err="1">
                <a:solidFill>
                  <a:srgbClr val="FFC000"/>
                </a:solidFill>
              </a:rPr>
              <a:t>School</a:t>
            </a:r>
            <a:r>
              <a:rPr lang="fr-CA" dirty="0">
                <a:solidFill>
                  <a:srgbClr val="FFC000"/>
                </a:solidFill>
              </a:rPr>
              <a:t> teams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066800"/>
            <a:ext cx="3432175" cy="5489575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Blip>
                <a:blip r:embed="rId3"/>
              </a:buBlip>
              <a:defRPr/>
            </a:pPr>
            <a:r>
              <a:rPr lang="en-CA" dirty="0"/>
              <a:t>Golf</a:t>
            </a:r>
          </a:p>
          <a:p>
            <a:pPr eaLnBrk="1" hangingPunct="1">
              <a:buClr>
                <a:srgbClr val="000000"/>
              </a:buClr>
              <a:buBlip>
                <a:blip r:embed="rId3"/>
              </a:buBlip>
              <a:defRPr/>
            </a:pPr>
            <a:r>
              <a:rPr lang="en-CA" dirty="0"/>
              <a:t>Volleyball</a:t>
            </a:r>
          </a:p>
          <a:p>
            <a:pPr eaLnBrk="1" hangingPunct="1">
              <a:buClr>
                <a:srgbClr val="000000"/>
              </a:buClr>
              <a:buBlip>
                <a:blip r:embed="rId3"/>
              </a:buBlip>
              <a:defRPr/>
            </a:pPr>
            <a:r>
              <a:rPr lang="en-CA" dirty="0"/>
              <a:t>Hockey</a:t>
            </a:r>
          </a:p>
          <a:p>
            <a:pPr eaLnBrk="1" hangingPunct="1">
              <a:buClr>
                <a:srgbClr val="000000"/>
              </a:buClr>
              <a:buBlip>
                <a:blip r:embed="rId3"/>
              </a:buBlip>
              <a:defRPr/>
            </a:pPr>
            <a:r>
              <a:rPr lang="en-CA" dirty="0"/>
              <a:t>Curling</a:t>
            </a:r>
          </a:p>
          <a:p>
            <a:pPr eaLnBrk="1" hangingPunct="1">
              <a:buClr>
                <a:srgbClr val="000000"/>
              </a:buClr>
              <a:buBlip>
                <a:blip r:embed="rId3"/>
              </a:buBlip>
              <a:defRPr/>
            </a:pPr>
            <a:r>
              <a:rPr lang="en-CA" dirty="0"/>
              <a:t>Basketball</a:t>
            </a:r>
          </a:p>
          <a:p>
            <a:pPr eaLnBrk="1" hangingPunct="1">
              <a:buClr>
                <a:srgbClr val="000000"/>
              </a:buClr>
              <a:buBlip>
                <a:blip r:embed="rId3"/>
              </a:buBlip>
              <a:defRPr/>
            </a:pPr>
            <a:r>
              <a:rPr lang="en-CA" dirty="0"/>
              <a:t>Track and Field</a:t>
            </a:r>
          </a:p>
          <a:p>
            <a:pPr eaLnBrk="1" hangingPunct="1">
              <a:buClr>
                <a:srgbClr val="000000"/>
              </a:buClr>
              <a:buBlip>
                <a:blip r:embed="rId3"/>
              </a:buBlip>
              <a:defRPr/>
            </a:pPr>
            <a:r>
              <a:rPr lang="en-CA" dirty="0"/>
              <a:t>Badminton </a:t>
            </a:r>
          </a:p>
          <a:p>
            <a:pPr eaLnBrk="1" hangingPunct="1">
              <a:buClr>
                <a:srgbClr val="000000"/>
              </a:buClr>
              <a:buBlip>
                <a:blip r:embed="rId3"/>
              </a:buBlip>
              <a:defRPr/>
            </a:pPr>
            <a:r>
              <a:rPr lang="en-CA" dirty="0"/>
              <a:t>Soccer</a:t>
            </a:r>
          </a:p>
          <a:p>
            <a:pPr eaLnBrk="1" hangingPunct="1">
              <a:buClr>
                <a:srgbClr val="000000"/>
              </a:buClr>
              <a:buBlip>
                <a:blip r:embed="rId3"/>
              </a:buBlip>
              <a:defRPr/>
            </a:pPr>
            <a:r>
              <a:rPr lang="en-CA" dirty="0"/>
              <a:t>Cross Country</a:t>
            </a:r>
          </a:p>
          <a:p>
            <a:pPr marL="0" indent="0" eaLnBrk="1" hangingPunct="1">
              <a:buClr>
                <a:srgbClr val="000000"/>
              </a:buClr>
              <a:buFont typeface="Arial" charset="0"/>
              <a:buNone/>
              <a:defRPr/>
            </a:pPr>
            <a:r>
              <a:rPr lang="en-CA" dirty="0"/>
              <a:t>  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CA" dirty="0"/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endParaRPr lang="en-US" dirty="0"/>
          </a:p>
          <a:p>
            <a:pPr eaLnBrk="1" hangingPunct="1">
              <a:buFont typeface="Arial" charset="0"/>
              <a:buChar char="►"/>
              <a:defRPr/>
            </a:pPr>
            <a:endParaRPr lang="en-US" dirty="0"/>
          </a:p>
        </p:txBody>
      </p:sp>
      <p:sp>
        <p:nvSpPr>
          <p:cNvPr id="65541" name="Rectangle 5"/>
          <p:cNvSpPr>
            <a:spLocks noRot="1" noChangeArrowheads="1"/>
          </p:cNvSpPr>
          <p:nvPr/>
        </p:nvSpPr>
        <p:spPr bwMode="auto">
          <a:xfrm>
            <a:off x="4191000" y="1600200"/>
            <a:ext cx="41148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>
                <a:solidFill>
                  <a:srgbClr val="FFC000"/>
                </a:solidFill>
              </a:rPr>
              <a:t>Possible </a:t>
            </a:r>
            <a:r>
              <a:rPr lang="fr-CA" dirty="0" err="1">
                <a:solidFill>
                  <a:srgbClr val="FFC000"/>
                </a:solidFill>
              </a:rPr>
              <a:t>Intramural</a:t>
            </a:r>
            <a:r>
              <a:rPr lang="fr-CA" dirty="0">
                <a:solidFill>
                  <a:srgbClr val="FFC000"/>
                </a:solidFill>
              </a:rPr>
              <a:t> </a:t>
            </a:r>
            <a:r>
              <a:rPr lang="fr-CA" dirty="0" err="1">
                <a:solidFill>
                  <a:srgbClr val="FFC000"/>
                </a:solidFill>
              </a:rPr>
              <a:t>Activities</a:t>
            </a:r>
            <a:endParaRPr lang="en-US" dirty="0" err="1">
              <a:solidFill>
                <a:srgbClr val="FFC000"/>
              </a:solidFill>
            </a:endParaRP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CA" dirty="0"/>
              <a:t>Volleyball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CA" dirty="0"/>
              <a:t>3 on 3 Basketball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CA" dirty="0"/>
              <a:t>Voyageur </a:t>
            </a:r>
            <a:r>
              <a:rPr lang="fr-CA" dirty="0" err="1"/>
              <a:t>Games</a:t>
            </a:r>
            <a:endParaRPr lang="fr-CA" dirty="0"/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CA" dirty="0" err="1"/>
              <a:t>Floor</a:t>
            </a:r>
            <a:r>
              <a:rPr lang="fr-CA" dirty="0"/>
              <a:t> Hockey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CA" dirty="0" err="1"/>
              <a:t>Dodgeball</a:t>
            </a:r>
            <a:endParaRPr lang="fr-CA" dirty="0"/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CA" dirty="0"/>
              <a:t>Badminton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CA" dirty="0"/>
              <a:t>Table Tennis</a:t>
            </a:r>
          </a:p>
          <a:p>
            <a:pPr marL="0" indent="0"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fr-CA" dirty="0"/>
          </a:p>
          <a:p>
            <a:pPr eaLnBrk="1" hangingPunct="1">
              <a:buFont typeface="Arial" charset="0"/>
              <a:buChar char="►"/>
              <a:defRPr/>
            </a:pPr>
            <a:endParaRPr lang="en-US" dirty="0"/>
          </a:p>
        </p:txBody>
      </p:sp>
      <p:pic>
        <p:nvPicPr>
          <p:cNvPr id="52228" name="Picture 4" descr="volleyball gy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88" y="3849687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dirty="0">
                <a:solidFill>
                  <a:srgbClr val="FFC000"/>
                </a:solidFill>
              </a:rPr>
              <a:t>Music Program</a:t>
            </a:r>
            <a:br>
              <a:rPr lang="en-CA" sz="4000" dirty="0">
                <a:solidFill>
                  <a:srgbClr val="FFC000"/>
                </a:solidFill>
              </a:rPr>
            </a:b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066800"/>
            <a:ext cx="854075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>
                <a:solidFill>
                  <a:srgbClr val="FFC000"/>
                </a:solidFill>
              </a:rPr>
              <a:t>Courses include: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Band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sz="3200" dirty="0"/>
              <a:t>Jazz</a:t>
            </a:r>
            <a:endParaRPr lang="en-CA" dirty="0"/>
          </a:p>
          <a:p>
            <a:pPr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>
                <a:ea typeface="Tahoma"/>
                <a:cs typeface="Tahoma"/>
              </a:rPr>
              <a:t>Choir</a:t>
            </a:r>
            <a:endParaRPr lang="en-CA" sz="3200" dirty="0">
              <a:ea typeface="Tahoma"/>
              <a:cs typeface="Tahoma"/>
            </a:endParaRPr>
          </a:p>
          <a:p>
            <a:pPr marL="0" indent="0" eaLnBrk="1" hangingPunct="1">
              <a:lnSpc>
                <a:spcPct val="90000"/>
              </a:lnSpc>
              <a:buClr>
                <a:srgbClr val="000000"/>
              </a:buClr>
              <a:buNone/>
              <a:defRPr/>
            </a:pPr>
            <a:endParaRPr lang="en-CA" dirty="0">
              <a:ea typeface="Tahoma"/>
              <a:cs typeface="Tahoma"/>
            </a:endParaRPr>
          </a:p>
        </p:txBody>
      </p:sp>
      <p:pic>
        <p:nvPicPr>
          <p:cNvPr id="44036" name="Picture 5" descr="DSC_1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8100"/>
            <a:ext cx="3649933" cy="242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551C95-1AC3-41BC-8CEE-6D90B86C3A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6241" r="19167" b="21242"/>
          <a:stretch/>
        </p:blipFill>
        <p:spPr>
          <a:xfrm>
            <a:off x="3915704" y="1100419"/>
            <a:ext cx="5035550" cy="27342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dirty="0">
                <a:solidFill>
                  <a:srgbClr val="FFC000"/>
                </a:solidFill>
              </a:rPr>
              <a:t>Music Program</a:t>
            </a:r>
            <a:br>
              <a:rPr lang="en-CA" sz="4000" dirty="0">
                <a:solidFill>
                  <a:srgbClr val="FFC000"/>
                </a:solidFill>
              </a:rPr>
            </a:b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066800"/>
            <a:ext cx="854075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>
                <a:solidFill>
                  <a:srgbClr val="FFC000"/>
                </a:solidFill>
              </a:rPr>
              <a:t>Special events may include: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Grade 9 Fall Band Camp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Winter &amp; Spring Concerts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Jazz Cabaret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Brandon Jazz Festival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Optimist Band Festival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Music Monday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Montreal trip</a:t>
            </a:r>
          </a:p>
        </p:txBody>
      </p:sp>
      <p:pic>
        <p:nvPicPr>
          <p:cNvPr id="440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96068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9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>
                <a:solidFill>
                  <a:srgbClr val="FFC000"/>
                </a:solidFill>
              </a:rPr>
              <a:t>Excursions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FR" dirty="0" err="1"/>
              <a:t>Fall</a:t>
            </a:r>
            <a:r>
              <a:rPr lang="fr-FR" dirty="0"/>
              <a:t> Band Camp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5715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C000"/>
                </a:solidFill>
              </a:rPr>
              <a:t>Demographics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31127"/>
            <a:ext cx="8686800" cy="4038600"/>
          </a:xfrm>
        </p:spPr>
        <p:txBody>
          <a:bodyPr/>
          <a:lstStyle/>
          <a:p>
            <a:pPr eaLnBrk="1" hangingPunct="1">
              <a:buClr>
                <a:srgbClr val="333333"/>
              </a:buClr>
              <a:buFont typeface="Arial" charset="0"/>
              <a:buChar char="►"/>
              <a:defRPr/>
            </a:pPr>
            <a:r>
              <a:rPr lang="en-CA" sz="3600" dirty="0"/>
              <a:t>370 students from grades 9-12</a:t>
            </a:r>
          </a:p>
          <a:p>
            <a:pPr eaLnBrk="1" hangingPunct="1">
              <a:buClr>
                <a:srgbClr val="333333"/>
              </a:buClr>
              <a:buFont typeface="Arial" charset="0"/>
              <a:buChar char="►"/>
              <a:defRPr/>
            </a:pPr>
            <a:r>
              <a:rPr lang="en-CA" sz="3600" dirty="0"/>
              <a:t>25 staff members</a:t>
            </a:r>
          </a:p>
          <a:p>
            <a:pPr eaLnBrk="1" hangingPunct="1">
              <a:buClr>
                <a:srgbClr val="333333"/>
              </a:buClr>
              <a:buFont typeface="Arial" charset="0"/>
              <a:buChar char="►"/>
              <a:defRPr/>
            </a:pPr>
            <a:r>
              <a:rPr lang="en-CA" sz="3600" dirty="0"/>
              <a:t>Main feeder schools are École Regent Park and École Dugald School.</a:t>
            </a:r>
          </a:p>
        </p:txBody>
      </p:sp>
      <p:pic>
        <p:nvPicPr>
          <p:cNvPr id="7172" name="Picture 5" descr="DSCN27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28" y="3795889"/>
            <a:ext cx="3526677" cy="264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>
                <a:solidFill>
                  <a:srgbClr val="FFC000"/>
                </a:solidFill>
              </a:rPr>
              <a:t>Excursions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FR" dirty="0" err="1"/>
              <a:t>B’Nai</a:t>
            </a:r>
            <a:r>
              <a:rPr lang="fr-FR" dirty="0"/>
              <a:t> </a:t>
            </a:r>
            <a:r>
              <a:rPr lang="fr-FR" dirty="0" err="1"/>
              <a:t>Brith</a:t>
            </a:r>
            <a:r>
              <a:rPr lang="fr-FR" dirty="0"/>
              <a:t> Grade 9 Camp (</a:t>
            </a:r>
            <a:r>
              <a:rPr lang="fr-FR" dirty="0" err="1"/>
              <a:t>Spring</a:t>
            </a:r>
            <a:r>
              <a:rPr lang="fr-FR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4444"/>
          <a:stretch/>
        </p:blipFill>
        <p:spPr>
          <a:xfrm>
            <a:off x="5143015" y="3429000"/>
            <a:ext cx="3788709" cy="232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BE96FC-A894-4294-95A0-B1DAA7035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2673"/>
            <a:ext cx="4417767" cy="33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>
                <a:solidFill>
                  <a:srgbClr val="FFC000"/>
                </a:solidFill>
              </a:rPr>
              <a:t>Excursions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FR" dirty="0"/>
              <a:t>Spruce Woods </a:t>
            </a:r>
            <a:r>
              <a:rPr lang="fr-FR" dirty="0" err="1"/>
              <a:t>Hiking</a:t>
            </a:r>
            <a:r>
              <a:rPr lang="fr-FR" dirty="0"/>
              <a:t> / </a:t>
            </a:r>
            <a:r>
              <a:rPr lang="fr-FR" dirty="0" err="1"/>
              <a:t>Canoeing</a:t>
            </a:r>
            <a:r>
              <a:rPr lang="fr-FR" dirty="0"/>
              <a:t> (</a:t>
            </a:r>
            <a:r>
              <a:rPr lang="fr-FR" dirty="0" err="1"/>
              <a:t>Outdoor</a:t>
            </a:r>
            <a:r>
              <a:rPr lang="fr-FR" dirty="0"/>
              <a:t> Physical Education)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18415"/>
            <a:ext cx="5063802" cy="41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C000"/>
                </a:solidFill>
              </a:rPr>
              <a:t>Transition to high school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447800"/>
            <a:ext cx="8540750" cy="4956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sz="3600" dirty="0">
                <a:solidFill>
                  <a:srgbClr val="FFC000"/>
                </a:solidFill>
              </a:rPr>
              <a:t>Question :</a:t>
            </a:r>
            <a:r>
              <a:rPr lang="en-CA" sz="3600" dirty="0"/>
              <a:t> What are some of the challenges transitioning from grade 8 Middle Years to grade 9 High School?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36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77009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C000"/>
                </a:solidFill>
              </a:rPr>
              <a:t>Transition to high school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447800"/>
            <a:ext cx="8540750" cy="4956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>
                <a:solidFill>
                  <a:srgbClr val="FFC000"/>
                </a:solidFill>
              </a:rPr>
              <a:t>Answers :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Increased academic workload 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Varied teachers and expectations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Increased privileges and responsibilities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Every credit must be earned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Exams / Final assessments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endParaRPr lang="en-CA" dirty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>
                <a:solidFill>
                  <a:srgbClr val="FFC000"/>
                </a:solidFill>
              </a:rPr>
              <a:t>Grade 9 teachers work with our Student Services team to assist students’ transition over the year.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52191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dirty="0">
                <a:solidFill>
                  <a:srgbClr val="FFC000"/>
                </a:solidFill>
              </a:rPr>
              <a:t>Student Services : </a:t>
            </a:r>
            <a:br>
              <a:rPr lang="en-CA" sz="4000" dirty="0">
                <a:solidFill>
                  <a:srgbClr val="FFC000"/>
                </a:solidFill>
              </a:rPr>
            </a:br>
            <a:r>
              <a:rPr lang="en-CA" sz="4000" dirty="0">
                <a:solidFill>
                  <a:srgbClr val="FFC000"/>
                </a:solidFill>
              </a:rPr>
              <a:t>Resource Teacher</a:t>
            </a:r>
            <a:br>
              <a:rPr lang="en-CA" sz="4000" dirty="0"/>
            </a:br>
            <a:endParaRPr lang="en-US" sz="4000" dirty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Homework assistance 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Test preparation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Credit recovery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Curriculum adaptations when required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Classroom support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Individual assistance</a:t>
            </a:r>
            <a:endParaRPr lang="en-US" sz="3200" dirty="0"/>
          </a:p>
        </p:txBody>
      </p:sp>
      <p:pic>
        <p:nvPicPr>
          <p:cNvPr id="35844" name="Picture 5" descr="MCj033411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7605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7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13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dirty="0">
                <a:solidFill>
                  <a:srgbClr val="FFC000"/>
                </a:solidFill>
              </a:rPr>
              <a:t>Student Services : </a:t>
            </a:r>
            <a:br>
              <a:rPr lang="en-CA" sz="4000" dirty="0">
                <a:solidFill>
                  <a:srgbClr val="FFC000"/>
                </a:solidFill>
              </a:rPr>
            </a:br>
            <a:r>
              <a:rPr lang="en-CA" sz="4000" dirty="0">
                <a:solidFill>
                  <a:srgbClr val="FFC000"/>
                </a:solidFill>
              </a:rPr>
              <a:t>Guidance Counsellor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800600"/>
          </a:xfrm>
        </p:spPr>
        <p:txBody>
          <a:bodyPr/>
          <a:lstStyle/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Educational planning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Vocational exploration 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Career Planning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Personal counselling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Grad tracking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Schedule changes</a:t>
            </a:r>
            <a:endParaRPr lang="en-US" sz="3200" dirty="0"/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Bursaries and scholarships availability</a:t>
            </a:r>
          </a:p>
        </p:txBody>
      </p:sp>
    </p:spTree>
    <p:extLst>
      <p:ext uri="{BB962C8B-B14F-4D97-AF65-F5344CB8AC3E}">
        <p14:creationId xmlns:p14="http://schemas.microsoft.com/office/powerpoint/2010/main" val="1172634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dirty="0">
                <a:solidFill>
                  <a:srgbClr val="FFC000"/>
                </a:solidFill>
              </a:rPr>
              <a:t>Teacher Advisor/Homeroom Teacher </a:t>
            </a:r>
            <a:endParaRPr lang="en-US" sz="4000" dirty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Student orientation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Distribution of information and documents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Grad tracking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Course selection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CA" sz="3200" dirty="0"/>
              <a:t>Adult advocacy</a:t>
            </a:r>
          </a:p>
        </p:txBody>
      </p:sp>
      <p:pic>
        <p:nvPicPr>
          <p:cNvPr id="35844" name="Picture 5" descr="MCj033411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399"/>
            <a:ext cx="2438400" cy="252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4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C000"/>
                </a:solidFill>
              </a:rPr>
              <a:t>Semester System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4876800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3600" dirty="0"/>
              <a:t>Terms 1 and 2 comprise Semester 1.</a:t>
            </a:r>
            <a:endParaRPr lang="en-US" sz="3600" dirty="0">
              <a:ea typeface="Tahoma"/>
              <a:cs typeface="Tahoma"/>
            </a:endParaRPr>
          </a:p>
          <a:p>
            <a:pPr eaLnBrk="1" hangingPunct="1">
              <a:buFont typeface="Arial" charset="0"/>
              <a:buChar char="►"/>
              <a:defRPr/>
            </a:pPr>
            <a:endParaRPr lang="en-US" sz="36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sz="3600" dirty="0"/>
              <a:t>Terms 3 and 4 comprise Semester 2.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3600" dirty="0"/>
          </a:p>
          <a:p>
            <a:pPr eaLnBrk="1" hangingPunct="1">
              <a:buFont typeface="Arial" charset="0"/>
              <a:buChar char="►"/>
              <a:defRPr/>
            </a:pPr>
            <a:endParaRPr lang="en-US" dirty="0"/>
          </a:p>
          <a:p>
            <a:pPr eaLnBrk="1" hangingPunct="1">
              <a:buFont typeface="Arial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358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C000"/>
                </a:solidFill>
              </a:rPr>
              <a:t>Daily Schedule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27138"/>
            <a:ext cx="8540750" cy="5097462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400" dirty="0"/>
              <a:t>Five instructional periods per day (65 minutes each), identified as “periods”  or “bands”     (</a:t>
            </a:r>
            <a:r>
              <a:rPr lang="en-US" sz="2400" i="1" dirty="0"/>
              <a:t>Blocs</a:t>
            </a:r>
            <a:r>
              <a:rPr lang="en-US" sz="2400" dirty="0"/>
              <a:t> in French)</a:t>
            </a:r>
            <a:endParaRPr lang="en-US" sz="2400" dirty="0">
              <a:ea typeface="Tahoma"/>
              <a:cs typeface="Tahoma"/>
            </a:endParaRPr>
          </a:p>
          <a:p>
            <a:pPr lvl="2" eaLnBrk="1" hangingPunct="1">
              <a:buFont typeface="Arial" charset="0"/>
              <a:buChar char="►"/>
              <a:defRPr/>
            </a:pPr>
            <a:r>
              <a:rPr lang="en-US" dirty="0"/>
              <a:t>Bloc 1: Begins 8:45</a:t>
            </a:r>
            <a:endParaRPr lang="en-US" dirty="0">
              <a:ea typeface="Tahoma"/>
              <a:cs typeface="Tahoma"/>
            </a:endParaRPr>
          </a:p>
          <a:p>
            <a:pPr lvl="2" eaLnBrk="1" hangingPunct="1">
              <a:buFont typeface="Arial" charset="0"/>
              <a:buChar char="►"/>
              <a:defRPr/>
            </a:pPr>
            <a:r>
              <a:rPr lang="en-US" dirty="0"/>
              <a:t>Bloc 2 : </a:t>
            </a:r>
            <a:endParaRPr lang="en-US" dirty="0">
              <a:ea typeface="Tahoma"/>
              <a:cs typeface="Tahoma"/>
            </a:endParaRPr>
          </a:p>
          <a:p>
            <a:pPr lvl="2" eaLnBrk="1" hangingPunct="1">
              <a:buFont typeface="Arial" charset="0"/>
              <a:buChar char="►"/>
              <a:defRPr/>
            </a:pPr>
            <a:r>
              <a:rPr lang="en-US" dirty="0"/>
              <a:t>Bloc 3 : </a:t>
            </a:r>
            <a:endParaRPr lang="en-US" dirty="0">
              <a:ea typeface="Tahoma"/>
              <a:cs typeface="Tahoma"/>
            </a:endParaRPr>
          </a:p>
          <a:p>
            <a:pPr lvl="2" eaLnBrk="1" hangingPunct="1">
              <a:buFont typeface="Arial" charset="0"/>
              <a:buChar char="►"/>
              <a:defRPr/>
            </a:pPr>
            <a:r>
              <a:rPr lang="en-US" dirty="0"/>
              <a:t>Lunch  :</a:t>
            </a:r>
            <a:endParaRPr lang="en-US" dirty="0">
              <a:ea typeface="Tahoma"/>
              <a:cs typeface="Tahoma"/>
            </a:endParaRPr>
          </a:p>
          <a:p>
            <a:pPr lvl="2">
              <a:buFont typeface="Arial" charset="0"/>
              <a:buChar char="►"/>
              <a:defRPr/>
            </a:pPr>
            <a:r>
              <a:rPr lang="en-US" dirty="0"/>
              <a:t>Bloc 5 : Ends at 3:25</a:t>
            </a:r>
            <a:endParaRPr lang="en-US" dirty="0">
              <a:ea typeface="Tahoma"/>
              <a:cs typeface="Tahoma"/>
            </a:endParaRPr>
          </a:p>
          <a:p>
            <a:pPr marL="914400" lvl="2" indent="0">
              <a:buNone/>
              <a:defRPr/>
            </a:pPr>
            <a:endParaRPr lang="en-US" dirty="0">
              <a:ea typeface="Tahoma"/>
              <a:cs typeface="Tahoma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0574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C000"/>
                </a:solidFill>
              </a:rPr>
              <a:t>Credit System: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CA" sz="3600" dirty="0"/>
              <a:t>Minimum of </a:t>
            </a:r>
            <a:r>
              <a:rPr lang="en-CA" sz="3600" dirty="0">
                <a:solidFill>
                  <a:srgbClr val="FFC000"/>
                </a:solidFill>
              </a:rPr>
              <a:t>30 credits to graduate</a:t>
            </a:r>
            <a:r>
              <a:rPr lang="en-CA" sz="3600" dirty="0"/>
              <a:t>: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CA" dirty="0"/>
              <a:t>These 30 credits comprise compulsory and optional courses.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CA" dirty="0">
                <a:solidFill>
                  <a:srgbClr val="FFC000"/>
                </a:solidFill>
              </a:rPr>
              <a:t>14</a:t>
            </a:r>
            <a:r>
              <a:rPr lang="en-CA" dirty="0"/>
              <a:t> of these courses must be instructed in French to receive the provincial </a:t>
            </a:r>
            <a:r>
              <a:rPr lang="en-CA" dirty="0">
                <a:solidFill>
                  <a:srgbClr val="FFC000"/>
                </a:solidFill>
              </a:rPr>
              <a:t>French immersion diploma</a:t>
            </a:r>
            <a:r>
              <a:rPr lang="en-CA" dirty="0"/>
              <a:t>.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CA" dirty="0">
                <a:solidFill>
                  <a:srgbClr val="FFC000"/>
                </a:solidFill>
              </a:rPr>
              <a:t>22</a:t>
            </a:r>
            <a:r>
              <a:rPr lang="en-CA" dirty="0"/>
              <a:t> of these courses must be instructed in French to receive the </a:t>
            </a:r>
            <a:r>
              <a:rPr lang="en-CA" dirty="0">
                <a:solidFill>
                  <a:srgbClr val="FFC000"/>
                </a:solidFill>
              </a:rPr>
              <a:t>CPET diploma</a:t>
            </a:r>
            <a:r>
              <a:rPr lang="en-CA" dirty="0"/>
              <a:t>.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CA" dirty="0"/>
              <a:t>Minimum of 4  40-level courses to graduate.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C000"/>
                </a:solidFill>
              </a:rPr>
              <a:t>History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406185"/>
            <a:ext cx="8540750" cy="4038600"/>
          </a:xfrm>
        </p:spPr>
        <p:txBody>
          <a:bodyPr/>
          <a:lstStyle/>
          <a:p>
            <a:pPr eaLnBrk="1" hangingPunct="1">
              <a:buClr>
                <a:srgbClr val="333333"/>
              </a:buClr>
              <a:buFont typeface="Arial" charset="0"/>
              <a:buChar char="►"/>
              <a:defRPr/>
            </a:pPr>
            <a:r>
              <a:rPr lang="en-CA" sz="3600" dirty="0"/>
              <a:t>Located on </a:t>
            </a:r>
            <a:r>
              <a:rPr lang="en-CA" sz="3600" dirty="0">
                <a:solidFill>
                  <a:srgbClr val="FF0000"/>
                </a:solidFill>
              </a:rPr>
              <a:t>Treaty One</a:t>
            </a:r>
            <a:r>
              <a:rPr lang="en-CA" sz="3600" dirty="0"/>
              <a:t> land</a:t>
            </a:r>
          </a:p>
          <a:p>
            <a:pPr eaLnBrk="1" hangingPunct="1">
              <a:buClr>
                <a:srgbClr val="333333"/>
              </a:buClr>
              <a:buFont typeface="Arial" charset="0"/>
              <a:buChar char="►"/>
              <a:defRPr/>
            </a:pPr>
            <a:r>
              <a:rPr lang="en-CA" sz="3600" dirty="0"/>
              <a:t>Opened in 1990 as the first French Immersion high school in the former </a:t>
            </a:r>
            <a:r>
              <a:rPr lang="en-CA" sz="3600" dirty="0">
                <a:solidFill>
                  <a:srgbClr val="00B0F0"/>
                </a:solidFill>
              </a:rPr>
              <a:t>Transcona-Springfield School Division</a:t>
            </a:r>
            <a:r>
              <a:rPr lang="en-CA" sz="3600" dirty="0"/>
              <a:t>.</a:t>
            </a:r>
          </a:p>
          <a:p>
            <a:pPr eaLnBrk="1" hangingPunct="1">
              <a:buClr>
                <a:srgbClr val="333333"/>
              </a:buClr>
              <a:buFont typeface="Arial" charset="0"/>
              <a:buChar char="►"/>
              <a:defRPr/>
            </a:pPr>
            <a:r>
              <a:rPr lang="en-CA" sz="3600" dirty="0"/>
              <a:t>Became one of six high schools in the </a:t>
            </a:r>
            <a:r>
              <a:rPr lang="en-CA" sz="3600" dirty="0">
                <a:solidFill>
                  <a:srgbClr val="FFFF00"/>
                </a:solidFill>
              </a:rPr>
              <a:t>River East Transcona School Division </a:t>
            </a:r>
            <a:r>
              <a:rPr lang="en-CA" sz="3600" dirty="0"/>
              <a:t>at Amalgamation in 2002.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36557"/>
            <a:ext cx="2590800" cy="20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0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The suggested pattern for credit :</a:t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66024"/>
            <a:ext cx="8540750" cy="54102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/>
              <a:t>Grade 9	=  9.5 credits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/>
              <a:t>Grade 10	=  8 credits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/>
              <a:t>Grade 11	=  7 credits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/>
              <a:t>Grade 12	=</a:t>
            </a:r>
            <a:r>
              <a:rPr lang="en-US" sz="3200" u="sng" dirty="0"/>
              <a:t>  6 credits</a:t>
            </a:r>
            <a:endParaRPr lang="en-US" sz="3200" dirty="0"/>
          </a:p>
          <a:p>
            <a:pPr eaLnBrk="1" hangingPunct="1">
              <a:buFont typeface="Arial" charset="0"/>
              <a:buNone/>
              <a:defRPr/>
            </a:pPr>
            <a:r>
              <a:rPr lang="en-US" dirty="0"/>
              <a:t>	       TOTAL  </a:t>
            </a:r>
            <a:r>
              <a:rPr lang="en-US"/>
              <a:t>= 30.5 </a:t>
            </a:r>
            <a:r>
              <a:rPr lang="en-US" dirty="0"/>
              <a:t>credits*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r>
              <a:rPr lang="en-CA" sz="2400" dirty="0"/>
              <a:t>*Students are encouraged to take more than the 30 credit requirement.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sz="2400" dirty="0"/>
          </a:p>
        </p:txBody>
      </p:sp>
      <p:pic>
        <p:nvPicPr>
          <p:cNvPr id="21508" name="Picture 5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66024"/>
            <a:ext cx="29718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95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C000"/>
                </a:solidFill>
              </a:rPr>
              <a:t>Grade 9 compulsory courses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US" sz="2400" dirty="0"/>
              <a:t>2.5 credits: Français11G/Vie Carri</a:t>
            </a:r>
            <a:r>
              <a:rPr lang="fr-CA" sz="2400" dirty="0"/>
              <a:t>ère(</a:t>
            </a:r>
            <a:r>
              <a:rPr lang="en-US" sz="2400" dirty="0"/>
              <a:t>Career Development-Life/Work Exploration 10S)  and Français10F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US" sz="2400" dirty="0"/>
              <a:t>1 credit:  Mathematics 10F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US" sz="2400" dirty="0"/>
              <a:t>1 credit:  English Language Arts 10F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US" sz="2400" dirty="0"/>
              <a:t>1 credit:  Social Studies 10F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US" sz="2400" dirty="0"/>
              <a:t>1 credit:  Science 10F</a:t>
            </a:r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US" sz="2400" dirty="0"/>
              <a:t>1 credit:  Physical Education/Health 10F</a:t>
            </a:r>
            <a:endParaRPr lang="en-US" sz="2400" b="1" dirty="0"/>
          </a:p>
          <a:p>
            <a:pPr lvl="1" eaLnBrk="1" hangingPunct="1">
              <a:buClr>
                <a:srgbClr val="000000"/>
              </a:buClr>
              <a:buSzPct val="80000"/>
              <a:buFont typeface="Arial" charset="0"/>
              <a:buChar char="►"/>
              <a:defRPr/>
            </a:pPr>
            <a:r>
              <a:rPr lang="en-US" sz="2400" b="1" dirty="0"/>
              <a:t>Plus</a:t>
            </a:r>
            <a:r>
              <a:rPr lang="en-US" sz="2400" dirty="0"/>
              <a:t>       2 optional credits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C000"/>
                </a:solidFill>
              </a:rPr>
              <a:t>Total = 9.5 credits</a:t>
            </a:r>
          </a:p>
        </p:txBody>
      </p:sp>
    </p:spTree>
    <p:extLst>
      <p:ext uri="{BB962C8B-B14F-4D97-AF65-F5344CB8AC3E}">
        <p14:creationId xmlns:p14="http://schemas.microsoft.com/office/powerpoint/2010/main" val="163657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825" y="353122"/>
            <a:ext cx="854075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C000"/>
                </a:solidFill>
              </a:rPr>
              <a:t>Grade 9 Optional courses </a:t>
            </a:r>
            <a:br>
              <a:rPr lang="en-US" sz="4000" dirty="0"/>
            </a:br>
            <a:endParaRPr lang="en-US" sz="2400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000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dirty="0"/>
              <a:t>Applying Information and Communication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/>
              <a:t>   Technology 1 and 2 15F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dirty="0"/>
              <a:t>Visual Arts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dirty="0">
                <a:ea typeface="Tahoma"/>
                <a:cs typeface="Tahoma"/>
              </a:rPr>
              <a:t>Drama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dirty="0"/>
              <a:t>Music courses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/>
              <a:t>Band 10S</a:t>
            </a:r>
            <a:endParaRPr lang="en-US" sz="3200" dirty="0">
              <a:ea typeface="Tahoma"/>
              <a:cs typeface="Tahoma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/>
              <a:t>Jazz Band 10S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fr-CA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en-US" sz="2200" dirty="0"/>
          </a:p>
        </p:txBody>
      </p:sp>
      <p:sp>
        <p:nvSpPr>
          <p:cNvPr id="41989" name="Rectangle 5"/>
          <p:cNvSpPr>
            <a:spLocks noRot="1" noChangeArrowheads="1"/>
          </p:cNvSpPr>
          <p:nvPr/>
        </p:nvSpPr>
        <p:spPr bwMode="auto">
          <a:xfrm>
            <a:off x="4343400" y="762000"/>
            <a:ext cx="480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fr-C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430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A631-4D60-4874-A51D-D39EC09A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Honour Roll Criteria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3BBED-117F-481F-A09D-6977644E0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Minimum of 3 courses completed in the semester</a:t>
            </a:r>
          </a:p>
          <a:p>
            <a:r>
              <a:rPr lang="en-US" dirty="0">
                <a:ea typeface="Tahoma"/>
                <a:cs typeface="Tahoma"/>
              </a:rPr>
              <a:t>Average of 80% or higher</a:t>
            </a:r>
          </a:p>
          <a:p>
            <a:r>
              <a:rPr lang="en-US" dirty="0">
                <a:ea typeface="Tahoma"/>
                <a:cs typeface="Tahoma"/>
              </a:rPr>
              <a:t>Minimum of 70% in each course</a:t>
            </a:r>
          </a:p>
        </p:txBody>
      </p:sp>
    </p:spTree>
    <p:extLst>
      <p:ext uri="{BB962C8B-B14F-4D97-AF65-F5344CB8AC3E}">
        <p14:creationId xmlns:p14="http://schemas.microsoft.com/office/powerpoint/2010/main" val="1900366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>
                <a:solidFill>
                  <a:srgbClr val="FFC000"/>
                </a:solidFill>
              </a:rPr>
              <a:t>RETSD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Code of Conduct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Policies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Programming and schools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/>
              <a:t>Registration information</a:t>
            </a:r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dirty="0">
                <a:hlinkClick r:id="rId3"/>
              </a:rPr>
              <a:t>http://www.retsd.mb.ca</a:t>
            </a:r>
            <a:r>
              <a:rPr lang="en-CA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33400"/>
            <a:ext cx="3002905" cy="145703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err="1">
                <a:solidFill>
                  <a:srgbClr val="FFC000"/>
                </a:solidFill>
              </a:rPr>
              <a:t>Next</a:t>
            </a:r>
            <a:r>
              <a:rPr lang="fr-CA" dirty="0">
                <a:solidFill>
                  <a:srgbClr val="FFC000"/>
                </a:solidFill>
              </a:rPr>
              <a:t> </a:t>
            </a:r>
            <a:r>
              <a:rPr lang="fr-CA" dirty="0" err="1">
                <a:solidFill>
                  <a:srgbClr val="FFC000"/>
                </a:solidFill>
              </a:rPr>
              <a:t>Steps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610600" cy="48006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en-US" u="sng" dirty="0">
                <a:ea typeface="Tahoma"/>
                <a:cs typeface="Tahoma"/>
              </a:rPr>
              <a:t>The 2023 Program of Studies is posted on the CPET School Website for review.</a:t>
            </a:r>
            <a:endParaRPr lang="en-US" u="sng" dirty="0"/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u="sng" dirty="0">
                <a:ea typeface="Tahoma"/>
                <a:cs typeface="Tahoma"/>
              </a:rPr>
              <a:t>Registration Packages are sent to MY schools for distribution to grade 8 students by January 25,2023.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u="sng" dirty="0">
                <a:ea typeface="Tahoma"/>
                <a:cs typeface="Tahoma"/>
              </a:rPr>
              <a:t>Completed Registration Packages should be handed in at MY schools by </a:t>
            </a:r>
            <a:r>
              <a:rPr lang="en-US" u="sng" dirty="0">
                <a:solidFill>
                  <a:srgbClr val="FF0000"/>
                </a:solidFill>
                <a:ea typeface="Tahoma"/>
                <a:cs typeface="Tahoma"/>
              </a:rPr>
              <a:t>March 10, 2023.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u="sng" dirty="0"/>
              <a:t>School of Choice </a:t>
            </a:r>
            <a:r>
              <a:rPr lang="en-US" dirty="0"/>
              <a:t>applications are received in May and approvals or denials are communicated in June.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fr-CA">
                <a:solidFill>
                  <a:srgbClr val="969696"/>
                </a:solidFill>
              </a:rPr>
              <a:t>Collège </a:t>
            </a:r>
            <a:br>
              <a:rPr lang="fr-CA">
                <a:solidFill>
                  <a:srgbClr val="969696"/>
                </a:solidFill>
              </a:rPr>
            </a:br>
            <a:r>
              <a:rPr lang="fr-CA">
                <a:solidFill>
                  <a:srgbClr val="969696"/>
                </a:solidFill>
              </a:rPr>
              <a:t>Pierre-Elliott-Trudeau</a:t>
            </a:r>
            <a:endParaRPr lang="en-US">
              <a:solidFill>
                <a:srgbClr val="969696"/>
              </a:solidFill>
            </a:endParaRPr>
          </a:p>
        </p:txBody>
      </p:sp>
      <p:pic>
        <p:nvPicPr>
          <p:cNvPr id="6861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724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0670" y="15875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C000"/>
                </a:solidFill>
              </a:rPr>
              <a:t>CPET…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3050" y="943097"/>
            <a:ext cx="8540750" cy="4956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r>
              <a:rPr lang="en-CA" sz="2800" dirty="0">
                <a:solidFill>
                  <a:srgbClr val="FFC000"/>
                </a:solidFill>
              </a:rPr>
              <a:t>…</a:t>
            </a:r>
            <a:r>
              <a:rPr lang="en-CA" sz="4400" dirty="0">
                <a:solidFill>
                  <a:srgbClr val="FFC000"/>
                </a:solidFill>
              </a:rPr>
              <a:t>is a French immersion milieu centre.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sz="4400" dirty="0"/>
              <a:t> </a:t>
            </a:r>
            <a:r>
              <a:rPr lang="en-CA" sz="4000" dirty="0"/>
              <a:t>All courses, other than English and Music, are taught in French</a:t>
            </a:r>
            <a:r>
              <a:rPr lang="en-CA" sz="4400" dirty="0"/>
              <a:t>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</p:txBody>
      </p:sp>
      <p:sp>
        <p:nvSpPr>
          <p:cNvPr id="2" name="AutoShape 2" descr="Résultats de recherche d'images pour « immersion francaise »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421185"/>
            <a:ext cx="5791200" cy="3255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rgbClr val="FFC000"/>
                </a:solidFill>
              </a:rPr>
              <a:t>CPET…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4956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Char char="►"/>
              <a:defRPr/>
            </a:pPr>
            <a:r>
              <a:rPr lang="en-CA" sz="2400" dirty="0"/>
              <a:t>…</a:t>
            </a:r>
            <a:r>
              <a:rPr lang="en-CA" sz="4000" dirty="0"/>
              <a:t>is a UNESCO </a:t>
            </a:r>
            <a:r>
              <a:rPr lang="en-CA" sz="4000" dirty="0" err="1"/>
              <a:t>ASPnet</a:t>
            </a:r>
            <a:r>
              <a:rPr lang="en-CA" sz="4000" dirty="0"/>
              <a:t> International School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marL="0" indent="0"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Arial" charset="0"/>
              <a:buNone/>
              <a:defRPr/>
            </a:pPr>
            <a:endParaRPr lang="en-CA" sz="28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682728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45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4059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>
                <a:solidFill>
                  <a:srgbClr val="FFC000"/>
                </a:solidFill>
              </a:rPr>
              <a:t>Mission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14400"/>
            <a:ext cx="8842375" cy="2378098"/>
          </a:xfrm>
        </p:spPr>
        <p:txBody>
          <a:bodyPr/>
          <a:lstStyle/>
          <a:p>
            <a:pPr eaLnBrk="1" hangingPunct="1">
              <a:buClr>
                <a:srgbClr val="333333"/>
              </a:buClr>
              <a:buFont typeface="Arial" charset="0"/>
              <a:buChar char="►"/>
              <a:defRPr/>
            </a:pPr>
            <a:r>
              <a:rPr lang="en-C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school's mission is to develop proud Canadian bilingual learners while fostering a student appreciation for education, French, social justice, and for his or her own identity as a young adult in the contemporary world</a:t>
            </a:r>
            <a:r>
              <a:rPr lang="en-CA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buClr>
                <a:srgbClr val="333333"/>
              </a:buClr>
              <a:buFont typeface="Arial" charset="0"/>
              <a:buChar char="►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7BB4C-2107-4E7F-BA70-043DDECA3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6" y="3299221"/>
            <a:ext cx="3857626" cy="2893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err="1">
                <a:solidFill>
                  <a:srgbClr val="FFC000"/>
                </a:solidFill>
              </a:rPr>
              <a:t>School</a:t>
            </a:r>
            <a:r>
              <a:rPr lang="fr-CA" dirty="0">
                <a:solidFill>
                  <a:srgbClr val="FFC000"/>
                </a:solidFill>
              </a:rPr>
              <a:t> Goals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19200"/>
            <a:ext cx="8620125" cy="5181600"/>
          </a:xfrm>
        </p:spPr>
        <p:txBody>
          <a:bodyPr/>
          <a:lstStyle/>
          <a:p>
            <a:pPr eaLnBrk="1" hangingPunct="1">
              <a:buBlip>
                <a:blip r:embed="rId3"/>
              </a:buBlip>
              <a:defRPr/>
            </a:pPr>
            <a:r>
              <a:rPr lang="en-CA" sz="3000" dirty="0"/>
              <a:t>To</a:t>
            </a:r>
            <a:r>
              <a:rPr lang="en-US" sz="3000" dirty="0"/>
              <a:t> enhance the acquisition and awareness of the </a:t>
            </a:r>
            <a:r>
              <a:rPr lang="en-US" sz="3000" dirty="0">
                <a:solidFill>
                  <a:srgbClr val="FFC000"/>
                </a:solidFill>
              </a:rPr>
              <a:t>French</a:t>
            </a:r>
            <a:r>
              <a:rPr lang="en-US" sz="3000" dirty="0"/>
              <a:t> language and culture within our students.</a:t>
            </a:r>
          </a:p>
          <a:p>
            <a:pPr eaLnBrk="1" hangingPunct="1">
              <a:buBlip>
                <a:blip r:embed="rId3"/>
              </a:buBlip>
              <a:defRPr/>
            </a:pPr>
            <a:r>
              <a:rPr lang="en-CA" sz="3000" dirty="0"/>
              <a:t> To promote caring, safe and </a:t>
            </a:r>
            <a:r>
              <a:rPr lang="en-CA" sz="3000" dirty="0">
                <a:solidFill>
                  <a:srgbClr val="FFC000"/>
                </a:solidFill>
              </a:rPr>
              <a:t>inclusive</a:t>
            </a:r>
            <a:r>
              <a:rPr lang="en-CA" sz="3000" dirty="0"/>
              <a:t> schools with the divisional</a:t>
            </a:r>
            <a:r>
              <a:rPr lang="en-CA" sz="3000" i="1" dirty="0"/>
              <a:t> Positive behaviours and Intervention Strategies </a:t>
            </a:r>
            <a:r>
              <a:rPr lang="en-CA" sz="3000" dirty="0"/>
              <a:t>residency program.</a:t>
            </a:r>
          </a:p>
          <a:p>
            <a:pPr eaLnBrk="1" hangingPunct="1">
              <a:buBlip>
                <a:blip r:embed="rId3"/>
              </a:buBlip>
              <a:defRPr/>
            </a:pPr>
            <a:r>
              <a:rPr lang="en-US" sz="3000" dirty="0"/>
              <a:t>Enhance </a:t>
            </a:r>
            <a:r>
              <a:rPr lang="en-US" sz="3000" dirty="0">
                <a:solidFill>
                  <a:srgbClr val="FFC000"/>
                </a:solidFill>
              </a:rPr>
              <a:t>numeracy and literacy </a:t>
            </a:r>
            <a:r>
              <a:rPr lang="en-US" sz="3000" dirty="0"/>
              <a:t>as per our Divisional priorities.</a:t>
            </a:r>
          </a:p>
          <a:p>
            <a:pPr eaLnBrk="1" hangingPunct="1">
              <a:buBlip>
                <a:blip r:embed="rId3"/>
              </a:buBlip>
              <a:defRPr/>
            </a:pPr>
            <a:r>
              <a:rPr lang="en-US" sz="3000" dirty="0"/>
              <a:t>As a UNESCO </a:t>
            </a:r>
            <a:r>
              <a:rPr lang="en-US" sz="3000" dirty="0" err="1"/>
              <a:t>ASPnet</a:t>
            </a:r>
            <a:r>
              <a:rPr lang="en-US" sz="3000" dirty="0"/>
              <a:t> school, promote a culture of </a:t>
            </a:r>
            <a:r>
              <a:rPr lang="en-US" sz="3000" dirty="0">
                <a:solidFill>
                  <a:srgbClr val="FFC000"/>
                </a:solidFill>
              </a:rPr>
              <a:t>peace and respect</a:t>
            </a:r>
            <a:r>
              <a:rPr lang="en-US" sz="3000" dirty="0"/>
              <a:t>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CA" dirty="0"/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dirty="0">
                <a:solidFill>
                  <a:srgbClr val="FFC000"/>
                </a:solidFill>
              </a:rPr>
              <a:t>Student Committees:</a:t>
            </a:r>
            <a:br>
              <a:rPr lang="en-CA" sz="4000" dirty="0">
                <a:solidFill>
                  <a:srgbClr val="FFC000"/>
                </a:solidFill>
              </a:rPr>
            </a:b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066800"/>
            <a:ext cx="8540750" cy="53340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r>
              <a:rPr lang="fr-CA" dirty="0" err="1"/>
              <a:t>Student</a:t>
            </a:r>
            <a:r>
              <a:rPr lang="fr-CA" dirty="0"/>
              <a:t> Council</a:t>
            </a:r>
          </a:p>
          <a:p>
            <a:pPr marL="0" indent="0"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fr-CA" dirty="0"/>
          </a:p>
          <a:p>
            <a:pPr marL="0" indent="0"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fr-CA" dirty="0"/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endParaRPr lang="fr-CA" dirty="0"/>
          </a:p>
          <a:p>
            <a:pPr marL="0" indent="0"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fr-CA" dirty="0"/>
          </a:p>
          <a:p>
            <a:pPr eaLnBrk="1" hangingPunct="1">
              <a:buClr>
                <a:srgbClr val="000000"/>
              </a:buClr>
              <a:buFont typeface="Arial" charset="0"/>
              <a:buChar char="►"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333" r="14166"/>
          <a:stretch/>
        </p:blipFill>
        <p:spPr>
          <a:xfrm>
            <a:off x="189018" y="1828800"/>
            <a:ext cx="3733800" cy="3821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3935010" y="826120"/>
            <a:ext cx="4806462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1111" r="11667" b="21111"/>
          <a:stretch/>
        </p:blipFill>
        <p:spPr>
          <a:xfrm>
            <a:off x="4095506" y="4191000"/>
            <a:ext cx="4838700" cy="254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4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 sz="4000" dirty="0" err="1">
                <a:solidFill>
                  <a:srgbClr val="FFC000"/>
                </a:solidFill>
              </a:rPr>
              <a:t>Student</a:t>
            </a:r>
            <a:r>
              <a:rPr lang="fr-CA" sz="4000" dirty="0">
                <a:solidFill>
                  <a:srgbClr val="FFC000"/>
                </a:solidFill>
              </a:rPr>
              <a:t> Council Possible </a:t>
            </a:r>
            <a:r>
              <a:rPr lang="fr-CA" sz="4000" dirty="0" err="1">
                <a:solidFill>
                  <a:srgbClr val="FFC000"/>
                </a:solidFill>
              </a:rPr>
              <a:t>Activities</a:t>
            </a:r>
            <a:br>
              <a:rPr lang="fr-CA" sz="2400" dirty="0">
                <a:solidFill>
                  <a:srgbClr val="FF0000"/>
                </a:solidFill>
              </a:rPr>
            </a:b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FR" sz="2600" dirty="0">
                <a:solidFill>
                  <a:srgbClr val="333333"/>
                </a:solidFill>
              </a:rPr>
              <a:t>L'Association des étudiants du collège Pierre-Elliott-Trudeau</a:t>
            </a:r>
            <a:endParaRPr lang="en-US" sz="2600" dirty="0">
              <a:solidFill>
                <a:srgbClr val="333333"/>
              </a:solidFill>
            </a:endParaRPr>
          </a:p>
        </p:txBody>
      </p:sp>
      <p:sp>
        <p:nvSpPr>
          <p:cNvPr id="51206" name="Rectangle 6"/>
          <p:cNvSpPr>
            <a:spLocks noRot="1" noChangeArrowheads="1"/>
          </p:cNvSpPr>
          <p:nvPr/>
        </p:nvSpPr>
        <p:spPr bwMode="auto">
          <a:xfrm>
            <a:off x="4724400" y="1600200"/>
            <a:ext cx="42672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3333"/>
              </a:buClr>
              <a:buSzPct val="80000"/>
              <a:buFont typeface="Arial" charset="0"/>
              <a:buChar char="►"/>
              <a:defRPr/>
            </a:pPr>
            <a:r>
              <a:rPr lang="en-C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School fundraisers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33"/>
              </a:buClr>
              <a:buSzPct val="80000"/>
              <a:buFont typeface="Arial" charset="0"/>
              <a:buChar char="►"/>
              <a:defRPr/>
            </a:pPr>
            <a:r>
              <a:rPr lang="en-C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Assemblies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33"/>
              </a:buClr>
              <a:buSzPct val="80000"/>
              <a:buFont typeface="Arial" charset="0"/>
              <a:buChar char="►"/>
              <a:defRPr/>
            </a:pPr>
            <a:r>
              <a:rPr lang="en-C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Year End Barbecue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154A7-4DCC-46E4-9E0C-CA8EBA5A7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3905076"/>
            <a:ext cx="3675856" cy="2754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3BC48-33CD-4302-9B19-8F8EDCB2D5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17037" r="18889" b="10000"/>
          <a:stretch/>
        </p:blipFill>
        <p:spPr>
          <a:xfrm rot="5400000">
            <a:off x="5128462" y="3320299"/>
            <a:ext cx="3097125" cy="29908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0BE5D42B2B94BA089BAD3F0A94B2F" ma:contentTypeVersion="14" ma:contentTypeDescription="Create a new document." ma:contentTypeScope="" ma:versionID="91cc2bdc955c0a41717cebc9ce211cd8">
  <xsd:schema xmlns:xsd="http://www.w3.org/2001/XMLSchema" xmlns:xs="http://www.w3.org/2001/XMLSchema" xmlns:p="http://schemas.microsoft.com/office/2006/metadata/properties" xmlns:ns1="http://schemas.microsoft.com/sharepoint/v3" xmlns:ns2="c19983f4-50ea-4373-8c82-2e01c19caf70" xmlns:ns3="8d4e279e-4b91-4af1-8c00-33df2f7b913e" targetNamespace="http://schemas.microsoft.com/office/2006/metadata/properties" ma:root="true" ma:fieldsID="3d4fbfbad9149497d8e67b3ced2ac29e" ns1:_="" ns2:_="" ns3:_="">
    <xsd:import namespace="http://schemas.microsoft.com/sharepoint/v3"/>
    <xsd:import namespace="c19983f4-50ea-4373-8c82-2e01c19caf70"/>
    <xsd:import namespace="8d4e279e-4b91-4af1-8c00-33df2f7b91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983f4-50ea-4373-8c82-2e01c19caf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e279e-4b91-4af1-8c00-33df2f7b91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9006B2-45F5-476E-818A-6B7CF2971ADF}">
  <ds:schemaRefs>
    <ds:schemaRef ds:uri="c19983f4-50ea-4373-8c82-2e01c19caf70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d4e279e-4b91-4af1-8c00-33df2f7b913e"/>
  </ds:schemaRefs>
</ds:datastoreItem>
</file>

<file path=customXml/itemProps2.xml><?xml version="1.0" encoding="utf-8"?>
<ds:datastoreItem xmlns:ds="http://schemas.openxmlformats.org/officeDocument/2006/customXml" ds:itemID="{F633F37F-5766-4B56-8E97-2D97F9867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9983f4-50ea-4373-8c82-2e01c19caf70"/>
    <ds:schemaRef ds:uri="8d4e279e-4b91-4af1-8c00-33df2f7b91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D98D6B-6057-4A5A-B232-D73099C6E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7655</TotalTime>
  <Words>974</Words>
  <Application>Microsoft Office PowerPoint</Application>
  <PresentationFormat>On-screen Show (4:3)</PresentationFormat>
  <Paragraphs>233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Compass</vt:lpstr>
      <vt:lpstr>Collège  Pierre-Elliott-Trudeau</vt:lpstr>
      <vt:lpstr>Demographics</vt:lpstr>
      <vt:lpstr>History</vt:lpstr>
      <vt:lpstr>CPET…</vt:lpstr>
      <vt:lpstr>CPET…</vt:lpstr>
      <vt:lpstr>Mission</vt:lpstr>
      <vt:lpstr>School Goals </vt:lpstr>
      <vt:lpstr>Student Committees: </vt:lpstr>
      <vt:lpstr>Student Council Possible Activities  L'Association des étudiants du collège Pierre-Elliott-Trudeau</vt:lpstr>
      <vt:lpstr>Yearbook Committee </vt:lpstr>
      <vt:lpstr>UNESCO ASPNet Committee:  </vt:lpstr>
      <vt:lpstr>UNESCO Committee:  </vt:lpstr>
      <vt:lpstr>Team name: Canadiens  Mascot : Pierre le loup </vt:lpstr>
      <vt:lpstr>Sports</vt:lpstr>
      <vt:lpstr>School teams</vt:lpstr>
      <vt:lpstr>Possible Intramural Activities</vt:lpstr>
      <vt:lpstr>Music Program </vt:lpstr>
      <vt:lpstr>Music Program </vt:lpstr>
      <vt:lpstr>Excursions</vt:lpstr>
      <vt:lpstr>Excursions</vt:lpstr>
      <vt:lpstr>Excursions</vt:lpstr>
      <vt:lpstr>Transition to high school</vt:lpstr>
      <vt:lpstr>Transition to high school</vt:lpstr>
      <vt:lpstr>Student Services :  Resource Teacher </vt:lpstr>
      <vt:lpstr>Student Services :  Guidance Counsellor</vt:lpstr>
      <vt:lpstr>Teacher Advisor/Homeroom Teacher </vt:lpstr>
      <vt:lpstr>Semester System</vt:lpstr>
      <vt:lpstr>Daily Schedule</vt:lpstr>
      <vt:lpstr>Credit System:</vt:lpstr>
      <vt:lpstr> The suggested pattern for credit : </vt:lpstr>
      <vt:lpstr>Grade 9 compulsory courses </vt:lpstr>
      <vt:lpstr>Grade 9 Optional courses  </vt:lpstr>
      <vt:lpstr>Honour Roll Criteria</vt:lpstr>
      <vt:lpstr>RETSD</vt:lpstr>
      <vt:lpstr>Next Steps</vt:lpstr>
      <vt:lpstr>Collège  Pierre-Elliott-Trudeau</vt:lpstr>
    </vt:vector>
  </TitlesOfParts>
  <Company>River East Transcona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Collège  Pierre-Elliott-Trudeau</dc:title>
  <dc:creator>rcadieux</dc:creator>
  <cp:lastModifiedBy>Nancy Kunkel</cp:lastModifiedBy>
  <cp:revision>414</cp:revision>
  <cp:lastPrinted>2014-02-19T23:14:47Z</cp:lastPrinted>
  <dcterms:created xsi:type="dcterms:W3CDTF">2007-01-11T18:24:50Z</dcterms:created>
  <dcterms:modified xsi:type="dcterms:W3CDTF">2023-01-31T17:40:56Z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0x010100FA80BE5D42B2B94BA089BAD3F0A94B2F</vt:lpwstr>
  </property>
  <property fmtid="{D5CDD505-2E9C-101B-9397-08002B2CF9AE}" pid="3" name="Order">
    <vt:r8>829800</vt:r8>
  </property>
</Properties>
</file>