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4"/>
  </p:sldMasterIdLst>
  <p:notesMasterIdLst>
    <p:notesMasterId r:id="rId16"/>
  </p:notesMasterIdLst>
  <p:sldIdLst>
    <p:sldId id="256" r:id="rId5"/>
    <p:sldId id="258" r:id="rId6"/>
    <p:sldId id="259" r:id="rId7"/>
    <p:sldId id="264" r:id="rId8"/>
    <p:sldId id="270" r:id="rId9"/>
    <p:sldId id="268" r:id="rId10"/>
    <p:sldId id="269" r:id="rId11"/>
    <p:sldId id="271" r:id="rId12"/>
    <p:sldId id="260" r:id="rId13"/>
    <p:sldId id="261" r:id="rId14"/>
    <p:sldId id="283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2" name="Google Shape;252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" name="Google Shape;7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rgbClr val="000000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body" idx="1"/>
          </p:nvPr>
        </p:nvSpPr>
        <p:spPr>
          <a:xfrm>
            <a:off x="333900" y="4197075"/>
            <a:ext cx="84762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1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1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utsideplay.ca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ada.ca/en/public-health/services/publications/healthy-living/lets-get-moving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lobalnews.ca/news/5027337/indoor-recess-canada-winter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pekkatahkola/status/822075138892038144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pekkatahkola/status/1093297261604265985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lobalnews.ca/news/5027337/indoor-recess-canada-winter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n-rsp.ca/aop-position-jae/index-eng.php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2362945" y="638928"/>
            <a:ext cx="4992796" cy="1377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2400" dirty="0">
                <a:solidFill>
                  <a:schemeClr val="bg1"/>
                </a:solidFill>
              </a:rPr>
              <a:t>Birds Hill School’s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2400" dirty="0">
                <a:solidFill>
                  <a:schemeClr val="bg1"/>
                </a:solidFill>
              </a:rPr>
              <a:t>POLAR BEAR CLUB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24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2023-24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1145943" y="2096341"/>
            <a:ext cx="7426800" cy="21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FFFFFF"/>
              </a:solidFill>
              <a:highlight>
                <a:srgbClr val="000000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</a:pPr>
            <a:r>
              <a:rPr lang="en-GB" sz="1800" b="0" i="0" u="none" strike="noStrike" cap="none" dirty="0">
                <a:solidFill>
                  <a:srgbClr val="FFFFFF"/>
                </a:solidFill>
                <a:highlight>
                  <a:srgbClr val="000000"/>
                </a:highlight>
                <a:latin typeface="Arial"/>
                <a:ea typeface="Arial"/>
                <a:cs typeface="Arial"/>
                <a:sym typeface="Arial"/>
              </a:rPr>
              <a:t>What is polar bear recess and why does it matter?</a:t>
            </a:r>
            <a:endParaRPr sz="1800" b="0" i="0" u="none" strike="noStrike" cap="none" dirty="0">
              <a:solidFill>
                <a:srgbClr val="FFFFFF"/>
              </a:solidFill>
              <a:highlight>
                <a:srgbClr val="000000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</a:pPr>
            <a:r>
              <a:rPr lang="en-GB" sz="1800" b="0" i="0" u="none" strike="noStrike" cap="none" dirty="0">
                <a:solidFill>
                  <a:srgbClr val="FFFFFF"/>
                </a:solidFill>
                <a:highlight>
                  <a:srgbClr val="000000"/>
                </a:highlight>
                <a:latin typeface="Arial"/>
                <a:ea typeface="Arial"/>
                <a:cs typeface="Arial"/>
                <a:sym typeface="Arial"/>
              </a:rPr>
              <a:t>How do social norms determine our response to cold weather?</a:t>
            </a:r>
            <a:endParaRPr sz="1800" b="0" i="0" u="none" strike="noStrike" cap="none" dirty="0">
              <a:solidFill>
                <a:srgbClr val="FFFFFF"/>
              </a:solidFill>
              <a:highlight>
                <a:srgbClr val="000000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</a:pPr>
            <a:r>
              <a:rPr lang="en-GB" sz="1800" b="0" i="0" u="none" strike="noStrike" cap="none" dirty="0">
                <a:solidFill>
                  <a:srgbClr val="FFFFFF"/>
                </a:solidFill>
                <a:highlight>
                  <a:srgbClr val="000000"/>
                </a:highlight>
                <a:latin typeface="Arial"/>
                <a:ea typeface="Arial"/>
                <a:cs typeface="Arial"/>
                <a:sym typeface="Arial"/>
              </a:rPr>
              <a:t>How can we shift social norms in a healthier direction?</a:t>
            </a:r>
            <a:endParaRPr sz="1800" b="0" i="0" u="none" strike="noStrike" cap="none" dirty="0">
              <a:solidFill>
                <a:srgbClr val="FFFFFF"/>
              </a:solidFill>
              <a:highlight>
                <a:srgbClr val="0000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8CF9309-8A4E-A97B-BB5A-1AD679CB24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693" y="558767"/>
            <a:ext cx="1298863" cy="153757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>
            <a:spLocks noGrp="1"/>
          </p:cNvSpPr>
          <p:nvPr>
            <p:ph type="body" idx="1"/>
          </p:nvPr>
        </p:nvSpPr>
        <p:spPr>
          <a:xfrm>
            <a:off x="333900" y="4197075"/>
            <a:ext cx="84762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 u="sng" dirty="0">
                <a:solidFill>
                  <a:schemeClr val="hlink"/>
                </a:solidFill>
                <a:hlinkClick r:id="rId3"/>
              </a:rPr>
              <a:t>https://outsideplay.ca/</a:t>
            </a:r>
            <a:endParaRPr dirty="0"/>
          </a:p>
        </p:txBody>
      </p:sp>
      <p:sp>
        <p:nvSpPr>
          <p:cNvPr id="95" name="Google Shape;95;p18"/>
          <p:cNvSpPr txBox="1"/>
          <p:nvPr/>
        </p:nvSpPr>
        <p:spPr>
          <a:xfrm>
            <a:off x="6340900" y="521925"/>
            <a:ext cx="2609100" cy="36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" name="Google Shape;96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9138" y="345650"/>
            <a:ext cx="5325720" cy="389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0"/>
          <p:cNvSpPr txBox="1"/>
          <p:nvPr/>
        </p:nvSpPr>
        <p:spPr>
          <a:xfrm>
            <a:off x="1370300" y="733300"/>
            <a:ext cx="6698100" cy="34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GB" sz="17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TO RECAP:</a:t>
            </a:r>
            <a:endParaRPr sz="17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AutoNum type="arabicPeriod"/>
            </a:pPr>
            <a:r>
              <a:rPr lang="en-GB" sz="17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Health experts are calling for policy change to enable outdoor play</a:t>
            </a:r>
            <a:endParaRPr sz="17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AutoNum type="arabicPeriod"/>
            </a:pPr>
            <a:r>
              <a:rPr lang="en-GB" sz="17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Our rates of walking to school in Canada, even within feasible distances, is far too low, with 72% of kids within a 15-minute walk being driven.</a:t>
            </a:r>
            <a:endParaRPr sz="17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AutoNum type="arabicPeriod"/>
            </a:pPr>
            <a:r>
              <a:rPr lang="en-GB" sz="17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Perceptions of “too cold” to play outside/walk to school are subjective, varying around the world and even within Canada.</a:t>
            </a:r>
            <a:endParaRPr sz="17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AutoNum type="arabicPeriod"/>
            </a:pPr>
            <a:r>
              <a:rPr lang="en-GB" sz="17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Social norms are malleable and are capable of changing rapidly (Hello, COVID-19!)</a:t>
            </a:r>
            <a:endParaRPr sz="17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AutoNum type="arabicPeriod"/>
            </a:pPr>
            <a:r>
              <a:rPr lang="en-GB" sz="17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 Polar Bear Recess/Club can help to reverse the drop in children’s physical activity and mental resilience.</a:t>
            </a:r>
            <a:endParaRPr sz="17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/>
        </p:nvSpPr>
        <p:spPr>
          <a:xfrm>
            <a:off x="2156150" y="88782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percentage drops to 28% for a “5-to-15-minute” commute.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5"/>
          <p:cNvSpPr txBox="1"/>
          <p:nvPr/>
        </p:nvSpPr>
        <p:spPr>
          <a:xfrm>
            <a:off x="534600" y="244099"/>
            <a:ext cx="8074800" cy="444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en-GB" sz="4500" b="0" i="0" u="none" strike="noStrike" cap="none" dirty="0">
                <a:solidFill>
                  <a:srgbClr val="FFFFFF"/>
                </a:solidFill>
                <a:highlight>
                  <a:srgbClr val="000000"/>
                </a:highlight>
                <a:latin typeface="Arial"/>
                <a:ea typeface="Arial"/>
                <a:cs typeface="Arial"/>
                <a:sym typeface="Arial"/>
              </a:rPr>
              <a:t>WHAT IS IT?</a:t>
            </a:r>
            <a:endParaRPr sz="4500" b="0" i="0" u="none" strike="noStrike" cap="none" dirty="0">
              <a:solidFill>
                <a:srgbClr val="FFFFFF"/>
              </a:solidFill>
              <a:highlight>
                <a:srgbClr val="000000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GB" sz="3000" b="0" i="0" u="none" strike="noStrike" cap="none" dirty="0">
                <a:solidFill>
                  <a:srgbClr val="FFFFFF"/>
                </a:solidFill>
                <a:highlight>
                  <a:srgbClr val="000000"/>
                </a:highlight>
                <a:latin typeface="Arial"/>
                <a:ea typeface="Arial"/>
                <a:cs typeface="Arial"/>
                <a:sym typeface="Arial"/>
              </a:rPr>
              <a:t>Voluntary club where kids can go outside for recess rather than stay indoors (-27 generally down to -40C). </a:t>
            </a: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GB" sz="3000" dirty="0">
                <a:solidFill>
                  <a:srgbClr val="FFFFFF"/>
                </a:solidFill>
                <a:highlight>
                  <a:srgbClr val="000000"/>
                </a:highlight>
              </a:rPr>
              <a:t>Students can return indoors at anytime.</a:t>
            </a:r>
            <a:endParaRPr lang="en-GB" sz="3000" b="0" i="0" u="none" strike="noStrike" cap="none" dirty="0">
              <a:solidFill>
                <a:srgbClr val="FFFFFF"/>
              </a:solidFill>
              <a:highlight>
                <a:srgbClr val="000000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GB" sz="3000" b="0" i="0" u="none" strike="noStrike" cap="none" dirty="0">
                <a:solidFill>
                  <a:srgbClr val="FFFFFF"/>
                </a:solidFill>
                <a:highlight>
                  <a:srgbClr val="000000"/>
                </a:highlight>
                <a:latin typeface="Arial"/>
                <a:ea typeface="Arial"/>
                <a:cs typeface="Arial"/>
                <a:sym typeface="Arial"/>
              </a:rPr>
              <a:t>Parental consent required for participation.</a:t>
            </a: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3000"/>
              <a:buFont typeface="Arial"/>
              <a:buNone/>
            </a:pPr>
            <a:endParaRPr lang="en-GB" sz="3000" b="0" i="0" u="none" strike="noStrike" cap="none" dirty="0">
              <a:solidFill>
                <a:srgbClr val="FFFFFF"/>
              </a:solidFill>
              <a:highlight>
                <a:srgbClr val="000000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3000"/>
              <a:buFont typeface="Arial"/>
              <a:buNone/>
            </a:pPr>
            <a:endParaRPr lang="en-GB" sz="3000" b="0" i="0" u="none" strike="noStrike" cap="none" dirty="0">
              <a:solidFill>
                <a:srgbClr val="FFFFFF"/>
              </a:solidFill>
              <a:highlight>
                <a:srgbClr val="000000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3000"/>
              <a:buFont typeface="Arial"/>
              <a:buNone/>
            </a:pPr>
            <a:endParaRPr lang="en-GB" sz="3000" b="0" i="0" u="none" strike="noStrike" cap="none" dirty="0">
              <a:solidFill>
                <a:srgbClr val="FFFFFF"/>
              </a:solidFill>
              <a:highlight>
                <a:srgbClr val="000000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FFFFFF"/>
              </a:solidFill>
              <a:highlight>
                <a:srgbClr val="000000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/>
        </p:nvSpPr>
        <p:spPr>
          <a:xfrm>
            <a:off x="2156150" y="88782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percentage drops to 28% for a “5-to-15-minute” commute.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6"/>
          <p:cNvSpPr txBox="1"/>
          <p:nvPr/>
        </p:nvSpPr>
        <p:spPr>
          <a:xfrm>
            <a:off x="534600" y="123300"/>
            <a:ext cx="8074800" cy="35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FFFFFF"/>
              </a:solidFill>
              <a:highlight>
                <a:srgbClr val="000000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en-GB" sz="4500" b="0" i="0" u="none" strike="noStrike" cap="none" dirty="0">
                <a:solidFill>
                  <a:srgbClr val="FFFFFF"/>
                </a:solidFill>
                <a:highlight>
                  <a:srgbClr val="000000"/>
                </a:highlight>
                <a:latin typeface="Arial"/>
                <a:ea typeface="Arial"/>
                <a:cs typeface="Arial"/>
                <a:sym typeface="Arial"/>
              </a:rPr>
              <a:t>WHY?</a:t>
            </a:r>
            <a:endParaRPr sz="4500" b="0" i="0" u="none" strike="noStrike" cap="none" dirty="0">
              <a:solidFill>
                <a:srgbClr val="FFFFFF"/>
              </a:solidFill>
              <a:highlight>
                <a:srgbClr val="000000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GB" sz="3800" b="0" i="0" u="none" strike="noStrike" cap="none" dirty="0">
                <a:solidFill>
                  <a:srgbClr val="FFFFFF"/>
                </a:solidFill>
                <a:highlight>
                  <a:srgbClr val="000000"/>
                </a:highlight>
                <a:latin typeface="Arial"/>
                <a:ea typeface="Arial"/>
                <a:cs typeface="Arial"/>
                <a:sym typeface="Arial"/>
              </a:rPr>
              <a:t>Children’s inactivity is at crisis levels, and we are seeing the impact of worsening physical and mental health in kids.</a:t>
            </a:r>
          </a:p>
          <a:p>
            <a:pPr marL="0" marR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3800"/>
              <a:buFont typeface="Arial"/>
              <a:buNone/>
            </a:pPr>
            <a:endParaRPr sz="3800" b="0" i="0" u="none" strike="noStrike" cap="none" dirty="0">
              <a:solidFill>
                <a:srgbClr val="FFFFFF"/>
              </a:solidFill>
              <a:highlight>
                <a:srgbClr val="000000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>
            <a:spLocks noGrp="1"/>
          </p:cNvSpPr>
          <p:nvPr>
            <p:ph type="body" idx="1"/>
          </p:nvPr>
        </p:nvSpPr>
        <p:spPr>
          <a:xfrm>
            <a:off x="333900" y="4197075"/>
            <a:ext cx="84762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https://www.canada.ca/en/public-health/services/publications/healthy-living/lets-get-moving.html</a:t>
            </a:r>
            <a:endParaRPr/>
          </a:p>
        </p:txBody>
      </p:sp>
      <p:sp>
        <p:nvSpPr>
          <p:cNvPr id="116" name="Google Shape;116;p21"/>
          <p:cNvSpPr txBox="1"/>
          <p:nvPr/>
        </p:nvSpPr>
        <p:spPr>
          <a:xfrm>
            <a:off x="2156150" y="88782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percentage drops to 28% for a “5-to-15-minute” commute.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1"/>
          <p:cNvSpPr txBox="1"/>
          <p:nvPr/>
        </p:nvSpPr>
        <p:spPr>
          <a:xfrm>
            <a:off x="585150" y="600450"/>
            <a:ext cx="7742700" cy="31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-GB" sz="3100" b="0" i="0" u="none" strike="noStrike" cap="none">
                <a:solidFill>
                  <a:srgbClr val="FFFFFF"/>
                </a:solidFill>
                <a:highlight>
                  <a:srgbClr val="000000"/>
                </a:highlight>
                <a:latin typeface="Arial"/>
                <a:ea typeface="Arial"/>
                <a:cs typeface="Arial"/>
                <a:sym typeface="Arial"/>
              </a:rPr>
              <a:t>Public Health Agency of Canada:</a:t>
            </a:r>
            <a:endParaRPr sz="3100" b="0" i="0" u="none" strike="noStrike" cap="none">
              <a:solidFill>
                <a:srgbClr val="FFFFFF"/>
              </a:solidFill>
              <a:highlight>
                <a:srgbClr val="000000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3100" b="0" i="0" u="none" strike="noStrike" cap="none">
              <a:solidFill>
                <a:srgbClr val="FFFFFF"/>
              </a:solidFill>
              <a:highlight>
                <a:srgbClr val="000000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-GB" sz="3100" b="0" i="0" u="none" strike="noStrike" cap="none">
                <a:solidFill>
                  <a:srgbClr val="FFFFFF"/>
                </a:solidFill>
                <a:highlight>
                  <a:srgbClr val="000000"/>
                </a:highlight>
                <a:latin typeface="Arial"/>
                <a:ea typeface="Arial"/>
                <a:cs typeface="Arial"/>
                <a:sym typeface="Arial"/>
              </a:rPr>
              <a:t>While 42% of kids with a 5-minute commute walk to school, </a:t>
            </a:r>
            <a:r>
              <a:rPr lang="en-GB" sz="3100" b="1" i="1" u="sng" strike="noStrike" cap="none">
                <a:solidFill>
                  <a:srgbClr val="FFFFFF"/>
                </a:solidFill>
                <a:highlight>
                  <a:srgbClr val="000000"/>
                </a:highlight>
                <a:latin typeface="Arial"/>
                <a:ea typeface="Arial"/>
                <a:cs typeface="Arial"/>
                <a:sym typeface="Arial"/>
              </a:rPr>
              <a:t>the percentage drops to 28% for a “5-to-15-minute” commute.</a:t>
            </a:r>
            <a:endParaRPr sz="3100" b="1" i="1" u="sng" strike="noStrike" cap="none" baseline="30000">
              <a:solidFill>
                <a:srgbClr val="FFFFFF"/>
              </a:solidFill>
              <a:highlight>
                <a:srgbClr val="000000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7"/>
          <p:cNvSpPr txBox="1">
            <a:spLocks noGrp="1"/>
          </p:cNvSpPr>
          <p:nvPr>
            <p:ph type="body" idx="1"/>
          </p:nvPr>
        </p:nvSpPr>
        <p:spPr>
          <a:xfrm>
            <a:off x="333900" y="4197075"/>
            <a:ext cx="84762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https://globalnews.ca/news/5027337/indoor-recess-canada-winter/</a:t>
            </a:r>
            <a:endParaRPr/>
          </a:p>
        </p:txBody>
      </p:sp>
      <p:pic>
        <p:nvPicPr>
          <p:cNvPr id="159" name="Google Shape;159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10963" y="516450"/>
            <a:ext cx="6122076" cy="344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5"/>
          <p:cNvSpPr txBox="1">
            <a:spLocks noGrp="1"/>
          </p:cNvSpPr>
          <p:nvPr>
            <p:ph type="body" idx="1"/>
          </p:nvPr>
        </p:nvSpPr>
        <p:spPr>
          <a:xfrm>
            <a:off x="333900" y="4197075"/>
            <a:ext cx="84762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https://twitter.com/pekkatahkola/status/822075138892038144</a:t>
            </a:r>
            <a:endParaRPr/>
          </a:p>
        </p:txBody>
      </p:sp>
      <p:pic>
        <p:nvPicPr>
          <p:cNvPr id="145" name="Google Shape;145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58075" y="304800"/>
            <a:ext cx="3027845" cy="389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5"/>
          <p:cNvSpPr txBox="1"/>
          <p:nvPr/>
        </p:nvSpPr>
        <p:spPr>
          <a:xfrm>
            <a:off x="6340900" y="521925"/>
            <a:ext cx="2609100" cy="36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 some places, the culture never changed...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6"/>
          <p:cNvSpPr txBox="1">
            <a:spLocks noGrp="1"/>
          </p:cNvSpPr>
          <p:nvPr>
            <p:ph type="body" idx="1"/>
          </p:nvPr>
        </p:nvSpPr>
        <p:spPr>
          <a:xfrm>
            <a:off x="333900" y="4197075"/>
            <a:ext cx="84762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https://twitter.com/pekkatahkola/status/1093297261604265985</a:t>
            </a:r>
            <a:endParaRPr/>
          </a:p>
        </p:txBody>
      </p:sp>
      <p:pic>
        <p:nvPicPr>
          <p:cNvPr id="152" name="Google Shape;152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9150" y="1276875"/>
            <a:ext cx="4761902" cy="1941051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6"/>
          <p:cNvSpPr txBox="1"/>
          <p:nvPr/>
        </p:nvSpPr>
        <p:spPr>
          <a:xfrm>
            <a:off x="5386650" y="612525"/>
            <a:ext cx="3388200" cy="3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“It’s normal; always been like that.</a:t>
            </a: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 cycled and kicksledded to school when I was a kid, too...And it’s the same thing even in minus 30 C.”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-Pekka Takhola, Cycling Coordinator for Oulu, Finland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----1000 of 1200 kids at this school cycle daily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8"/>
          <p:cNvSpPr txBox="1">
            <a:spLocks noGrp="1"/>
          </p:cNvSpPr>
          <p:nvPr>
            <p:ph type="body" idx="1"/>
          </p:nvPr>
        </p:nvSpPr>
        <p:spPr>
          <a:xfrm>
            <a:off x="333900" y="4197075"/>
            <a:ext cx="84762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https://globalnews.ca/news/5027337/indoor-recess-canada-winter/</a:t>
            </a:r>
            <a:endParaRPr/>
          </a:p>
        </p:txBody>
      </p:sp>
      <p:sp>
        <p:nvSpPr>
          <p:cNvPr id="165" name="Google Shape;165;p28"/>
          <p:cNvSpPr txBox="1"/>
          <p:nvPr/>
        </p:nvSpPr>
        <p:spPr>
          <a:xfrm>
            <a:off x="5694675" y="727275"/>
            <a:ext cx="3115500" cy="31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“You’ll find even on blizzard days, if the temperature reaches -50 C with the wind chill — they’re outside playing,”</a:t>
            </a:r>
            <a:endParaRPr sz="2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-Doug Workman, Iqaluit District Education Authority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6" name="Google Shape;166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4200" y="744325"/>
            <a:ext cx="5089275" cy="3138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body" idx="1"/>
          </p:nvPr>
        </p:nvSpPr>
        <p:spPr>
          <a:xfrm>
            <a:off x="333900" y="4197075"/>
            <a:ext cx="84762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http://www.phn-rsp.ca/aop-position-jae/index-eng.php</a:t>
            </a:r>
            <a:endParaRPr/>
          </a:p>
        </p:txBody>
      </p:sp>
      <p:sp>
        <p:nvSpPr>
          <p:cNvPr id="88" name="Google Shape;88;p17"/>
          <p:cNvSpPr txBox="1"/>
          <p:nvPr/>
        </p:nvSpPr>
        <p:spPr>
          <a:xfrm>
            <a:off x="2156150" y="88782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percentage drops to 28% for a “5-to-15-minute” commute.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7"/>
          <p:cNvSpPr txBox="1"/>
          <p:nvPr/>
        </p:nvSpPr>
        <p:spPr>
          <a:xfrm>
            <a:off x="252950" y="219950"/>
            <a:ext cx="8074800" cy="35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FFFFFF"/>
                </a:solidFill>
                <a:highlight>
                  <a:srgbClr val="000000"/>
                </a:highlight>
                <a:latin typeface="Arial"/>
                <a:ea typeface="Arial"/>
                <a:cs typeface="Arial"/>
                <a:sym typeface="Arial"/>
              </a:rPr>
              <a:t>The Council of Chief Medical Officers of Health Endorses the 2015 Position Statement on Active Outdoor Play:</a:t>
            </a:r>
            <a:endParaRPr sz="1800" b="0" i="0" u="none" strike="noStrike" cap="none">
              <a:solidFill>
                <a:srgbClr val="FFFFFF"/>
              </a:solidFill>
              <a:highlight>
                <a:srgbClr val="000000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“Access to active play in nature and outdoors-with its risks-is essential for healthy child development. We recommend increasing children's opportunities for self-directed play outdoors in all settings-at home, at school, in child care, the community and nature.”</a:t>
            </a:r>
            <a:endParaRPr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Suggestions for School Divisions:</a:t>
            </a:r>
            <a:endParaRPr sz="2100" b="0" i="0" u="none" strike="noStrike" cap="none">
              <a:solidFill>
                <a:srgbClr val="FFFFFF"/>
              </a:solidFill>
              <a:highlight>
                <a:srgbClr val="000000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●"/>
            </a:pPr>
            <a:r>
              <a:rPr lang="en-GB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Examine existing policies and by-laws and reconsider those that pose a barrier to active outdoor play.</a:t>
            </a:r>
            <a:endParaRPr sz="1400" b="0" i="0" u="none" strike="noStrike" cap="none" baseline="30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●"/>
            </a:pPr>
            <a:r>
              <a:rPr lang="en-GB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Encourage and enable children to travel to and from school using active modes.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highlight>
                <a:srgbClr val="000000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D64BCE82EB284CAD0E5EFAE693AFB7" ma:contentTypeVersion="35" ma:contentTypeDescription="Create a new document." ma:contentTypeScope="" ma:versionID="de1641e3a4d5e7800078d1f75a585de2">
  <xsd:schema xmlns:xsd="http://www.w3.org/2001/XMLSchema" xmlns:xs="http://www.w3.org/2001/XMLSchema" xmlns:p="http://schemas.microsoft.com/office/2006/metadata/properties" xmlns:ns2="2f007a51-e670-4be2-b118-dfcffdc68058" xmlns:ns3="825dc570-4ee0-493b-b9c7-488ad3a30381" targetNamespace="http://schemas.microsoft.com/office/2006/metadata/properties" ma:root="true" ma:fieldsID="a77704821e9aa46da9fb47f1b1e735ab" ns2:_="" ns3:_="">
    <xsd:import namespace="2f007a51-e670-4be2-b118-dfcffdc68058"/>
    <xsd:import namespace="825dc570-4ee0-493b-b9c7-488ad3a303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007a51-e670-4be2-b118-dfcffdc680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NotebookType" ma:index="16" nillable="true" ma:displayName="Notebook Type" ma:internalName="NotebookType">
      <xsd:simpleType>
        <xsd:restriction base="dms:Text"/>
      </xsd:simpleType>
    </xsd:element>
    <xsd:element name="FolderType" ma:index="17" nillable="true" ma:displayName="Folder Type" ma:internalName="FolderType">
      <xsd:simpleType>
        <xsd:restriction base="dms:Text"/>
      </xsd:simpleType>
    </xsd:element>
    <xsd:element name="CultureName" ma:index="18" nillable="true" ma:displayName="Culture Name" ma:internalName="CultureName">
      <xsd:simpleType>
        <xsd:restriction base="dms:Text"/>
      </xsd:simpleType>
    </xsd:element>
    <xsd:element name="AppVersion" ma:index="19" nillable="true" ma:displayName="App Version" ma:internalName="AppVersion">
      <xsd:simpleType>
        <xsd:restriction base="dms:Text"/>
      </xsd:simpleType>
    </xsd:element>
    <xsd:element name="TeamsChannelId" ma:index="20" nillable="true" ma:displayName="Teams Channel Id" ma:internalName="TeamsChannelId">
      <xsd:simpleType>
        <xsd:restriction base="dms:Text"/>
      </xsd:simpleType>
    </xsd:element>
    <xsd:element name="Owner" ma:index="21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2" nillable="true" ma:displayName="Math Settings" ma:internalName="Math_Settings">
      <xsd:simpleType>
        <xsd:restriction base="dms:Text"/>
      </xsd:simpleType>
    </xsd:element>
    <xsd:element name="DefaultSectionNames" ma:index="23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4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25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26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27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8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9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30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31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32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33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34" nillable="true" ma:displayName="Is Collaboration Space Locked" ma:internalName="Is_Collaboration_Space_Locked">
      <xsd:simpleType>
        <xsd:restriction base="dms:Boolean"/>
      </xsd:simpleType>
    </xsd:element>
    <xsd:element name="IsNotebookLocked" ma:index="35" nillable="true" ma:displayName="Is Notebook Locked" ma:internalName="IsNotebookLocked">
      <xsd:simpleType>
        <xsd:restriction base="dms:Boolean"/>
      </xsd:simpleType>
    </xsd:element>
    <xsd:element name="MediaServiceAutoKeyPoints" ma:index="3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3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40" nillable="true" ma:taxonomy="true" ma:internalName="lcf76f155ced4ddcb4097134ff3c332f" ma:taxonomyFieldName="MediaServiceImageTags" ma:displayName="Image Tags" ma:readOnly="false" ma:fieldId="{5cf76f15-5ced-4ddc-b409-7134ff3c332f}" ma:taxonomyMulti="true" ma:sspId="e8d913a7-1d0b-4374-9724-15dc2750973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4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5dc570-4ee0-493b-b9c7-488ad3a3038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41" nillable="true" ma:displayName="Taxonomy Catch All Column" ma:hidden="true" ma:list="{3f14fd18-f319-442e-b932-440554b58324}" ma:internalName="TaxCatchAll" ma:showField="CatchAllData" ma:web="825dc570-4ee0-493b-b9c7-488ad3a303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vited_Members xmlns="2f007a51-e670-4be2-b118-dfcffdc68058" xsi:nil="true"/>
    <TeamsChannelId xmlns="2f007a51-e670-4be2-b118-dfcffdc68058" xsi:nil="true"/>
    <Math_Settings xmlns="2f007a51-e670-4be2-b118-dfcffdc68058" xsi:nil="true"/>
    <Self_Registration_Enabled xmlns="2f007a51-e670-4be2-b118-dfcffdc68058" xsi:nil="true"/>
    <AppVersion xmlns="2f007a51-e670-4be2-b118-dfcffdc68058" xsi:nil="true"/>
    <LMS_Mappings xmlns="2f007a51-e670-4be2-b118-dfcffdc68058" xsi:nil="true"/>
    <IsNotebookLocked xmlns="2f007a51-e670-4be2-b118-dfcffdc68058" xsi:nil="true"/>
    <NotebookType xmlns="2f007a51-e670-4be2-b118-dfcffdc68058" xsi:nil="true"/>
    <FolderType xmlns="2f007a51-e670-4be2-b118-dfcffdc68058" xsi:nil="true"/>
    <Templates xmlns="2f007a51-e670-4be2-b118-dfcffdc68058" xsi:nil="true"/>
    <DefaultSectionNames xmlns="2f007a51-e670-4be2-b118-dfcffdc68058" xsi:nil="true"/>
    <Owner xmlns="2f007a51-e670-4be2-b118-dfcffdc68058">
      <UserInfo>
        <DisplayName/>
        <AccountId xsi:nil="true"/>
        <AccountType/>
      </UserInfo>
    </Owner>
    <Has_Leaders_Only_SectionGroup xmlns="2f007a51-e670-4be2-b118-dfcffdc68058" xsi:nil="true"/>
    <Is_Collaboration_Space_Locked xmlns="2f007a51-e670-4be2-b118-dfcffdc68058" xsi:nil="true"/>
    <Distribution_Groups xmlns="2f007a51-e670-4be2-b118-dfcffdc68058" xsi:nil="true"/>
    <Invited_Leaders xmlns="2f007a51-e670-4be2-b118-dfcffdc68058" xsi:nil="true"/>
    <CultureName xmlns="2f007a51-e670-4be2-b118-dfcffdc68058" xsi:nil="true"/>
    <Leaders xmlns="2f007a51-e670-4be2-b118-dfcffdc68058">
      <UserInfo>
        <DisplayName/>
        <AccountId xsi:nil="true"/>
        <AccountType/>
      </UserInfo>
    </Leaders>
    <Members xmlns="2f007a51-e670-4be2-b118-dfcffdc68058">
      <UserInfo>
        <DisplayName/>
        <AccountId xsi:nil="true"/>
        <AccountType/>
      </UserInfo>
    </Members>
    <Member_Groups xmlns="2f007a51-e670-4be2-b118-dfcffdc68058">
      <UserInfo>
        <DisplayName/>
        <AccountId xsi:nil="true"/>
        <AccountType/>
      </UserInfo>
    </Member_Groups>
    <TaxCatchAll xmlns="825dc570-4ee0-493b-b9c7-488ad3a30381" xsi:nil="true"/>
    <lcf76f155ced4ddcb4097134ff3c332f xmlns="2f007a51-e670-4be2-b118-dfcffdc68058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13746BF-1005-4C6D-926C-A071DA3531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007a51-e670-4be2-b118-dfcffdc68058"/>
    <ds:schemaRef ds:uri="825dc570-4ee0-493b-b9c7-488ad3a303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489E01C-2FF3-48EF-B7EF-C9E7450D0186}">
  <ds:schemaRefs>
    <ds:schemaRef ds:uri="http://schemas.microsoft.com/office/2006/metadata/properties"/>
    <ds:schemaRef ds:uri="http://schemas.microsoft.com/office/infopath/2007/PartnerControls"/>
    <ds:schemaRef ds:uri="2f007a51-e670-4be2-b118-dfcffdc68058"/>
    <ds:schemaRef ds:uri="825dc570-4ee0-493b-b9c7-488ad3a30381"/>
  </ds:schemaRefs>
</ds:datastoreItem>
</file>

<file path=customXml/itemProps3.xml><?xml version="1.0" encoding="utf-8"?>
<ds:datastoreItem xmlns:ds="http://schemas.openxmlformats.org/officeDocument/2006/customXml" ds:itemID="{F5287929-0FB0-467A-8FF7-BB6A0A1B6CB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569</Words>
  <Application>Microsoft Office PowerPoint</Application>
  <PresentationFormat>On-screen Show (16:9)</PresentationFormat>
  <Paragraphs>55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Anita Maharaj</dc:creator>
  <cp:lastModifiedBy>Jodie Chance</cp:lastModifiedBy>
  <cp:revision>2</cp:revision>
  <dcterms:modified xsi:type="dcterms:W3CDTF">2024-01-09T19:46:46Z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0x010100D4D64BCE82EB284CAD0E5EFAE693AFB7</vt:lpwstr>
  </property>
</Properties>
</file>