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18.xml" ContentType="application/vnd.openxmlformats-officedocument.presentationml.notesSlide+xml"/>
  <Override PartName="/ppt/ink/ink3.xml" ContentType="application/inkml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7" r:id="rId2"/>
    <p:sldId id="299" r:id="rId3"/>
    <p:sldId id="298" r:id="rId4"/>
    <p:sldId id="259" r:id="rId5"/>
    <p:sldId id="271" r:id="rId6"/>
    <p:sldId id="272" r:id="rId7"/>
    <p:sldId id="261" r:id="rId8"/>
    <p:sldId id="295" r:id="rId9"/>
    <p:sldId id="282" r:id="rId10"/>
    <p:sldId id="300" r:id="rId11"/>
    <p:sldId id="294" r:id="rId12"/>
    <p:sldId id="290" r:id="rId13"/>
    <p:sldId id="258" r:id="rId14"/>
    <p:sldId id="279" r:id="rId15"/>
    <p:sldId id="291" r:id="rId16"/>
    <p:sldId id="264" r:id="rId17"/>
    <p:sldId id="303" r:id="rId18"/>
    <p:sldId id="302" r:id="rId19"/>
    <p:sldId id="265" r:id="rId20"/>
    <p:sldId id="280" r:id="rId21"/>
    <p:sldId id="296" r:id="rId22"/>
    <p:sldId id="289" r:id="rId23"/>
    <p:sldId id="307" r:id="rId24"/>
    <p:sldId id="297" r:id="rId25"/>
    <p:sldId id="273" r:id="rId26"/>
    <p:sldId id="292" r:id="rId27"/>
    <p:sldId id="281" r:id="rId28"/>
    <p:sldId id="274" r:id="rId29"/>
    <p:sldId id="308" r:id="rId30"/>
    <p:sldId id="269" r:id="rId31"/>
    <p:sldId id="262" r:id="rId32"/>
    <p:sldId id="268" r:id="rId33"/>
    <p:sldId id="284" r:id="rId34"/>
    <p:sldId id="309" r:id="rId35"/>
    <p:sldId id="266" r:id="rId36"/>
    <p:sldId id="270" r:id="rId37"/>
    <p:sldId id="283" r:id="rId38"/>
    <p:sldId id="306" r:id="rId39"/>
    <p:sldId id="305" r:id="rId40"/>
    <p:sldId id="301" r:id="rId41"/>
    <p:sldId id="278" r:id="rId42"/>
    <p:sldId id="304" r:id="rId43"/>
    <p:sldId id="2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7725CC-0C1E-43DD-865D-99B23A51FC44}" v="1" dt="2025-09-22T20:34:13.982"/>
    <p1510:client id="{95FD2970-32CB-43FA-93CC-0DE3BA16CC95}" v="242" dt="2025-09-22T19:14:33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://indspire.ca/" TargetMode="External"/><Relationship Id="rId2" Type="http://schemas.openxmlformats.org/officeDocument/2006/relationships/hyperlink" Target="http://www.universitystudy.ca/indigenous-students/" TargetMode="External"/><Relationship Id="rId1" Type="http://schemas.openxmlformats.org/officeDocument/2006/relationships/hyperlink" Target="https://yconic.com/" TargetMode="External"/><Relationship Id="rId5" Type="http://schemas.openxmlformats.org/officeDocument/2006/relationships/hyperlink" Target="https://universitystudy.ca/scholarships-grants-and-bursaries-for-canadian-students/" TargetMode="External"/><Relationship Id="rId4" Type="http://schemas.openxmlformats.org/officeDocument/2006/relationships/hyperlink" Target="https://www.rmc-cmr.ca/en/registrars-office/prizes-awards" TargetMode="Externa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://indspire.ca/" TargetMode="External"/><Relationship Id="rId2" Type="http://schemas.openxmlformats.org/officeDocument/2006/relationships/hyperlink" Target="http://www.universitystudy.ca/indigenous-students/" TargetMode="External"/><Relationship Id="rId1" Type="http://schemas.openxmlformats.org/officeDocument/2006/relationships/hyperlink" Target="https://yconic.com/" TargetMode="External"/><Relationship Id="rId5" Type="http://schemas.openxmlformats.org/officeDocument/2006/relationships/hyperlink" Target="https://universitystudy.ca/scholarships-grants-and-bursaries-for-canadian-students/" TargetMode="External"/><Relationship Id="rId4" Type="http://schemas.openxmlformats.org/officeDocument/2006/relationships/hyperlink" Target="https://www.rmc-cmr.ca/en/registrars-office/prizes-awards" TargetMode="External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8DB1B-65F5-4F7F-A008-CAB75D63F64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8466F3EE-FDE1-4BDE-B57E-9CC4A0CCCAF0}">
      <dgm:prSet custT="1"/>
      <dgm:spPr>
        <a:solidFill>
          <a:srgbClr val="9999FF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Georgia" panose="02040502050405020303" pitchFamily="18" charset="0"/>
            </a:rPr>
            <a:t>Internal scholarships – mix of grades, clubs, school and community participation – decided by a committee of teachers and staff</a:t>
          </a:r>
          <a:endParaRPr lang="en-US" sz="1600" dirty="0">
            <a:latin typeface="Georgia" panose="02040502050405020303" pitchFamily="18" charset="0"/>
          </a:endParaRPr>
        </a:p>
      </dgm:t>
    </dgm:pt>
    <dgm:pt modelId="{CC1BB03A-910C-4010-BC0A-3F7529994D4A}" type="parTrans" cxnId="{3C1D9133-B94D-4C82-BA48-430461BAB1BE}">
      <dgm:prSet/>
      <dgm:spPr/>
      <dgm:t>
        <a:bodyPr/>
        <a:lstStyle/>
        <a:p>
          <a:endParaRPr lang="en-US"/>
        </a:p>
      </dgm:t>
    </dgm:pt>
    <dgm:pt modelId="{10850B07-B753-4B9B-8022-23748F74E96C}" type="sibTrans" cxnId="{3C1D9133-B94D-4C82-BA48-430461BAB1BE}">
      <dgm:prSet/>
      <dgm:spPr/>
      <dgm:t>
        <a:bodyPr/>
        <a:lstStyle/>
        <a:p>
          <a:endParaRPr lang="en-US"/>
        </a:p>
      </dgm:t>
    </dgm:pt>
    <dgm:pt modelId="{5694C449-1312-487F-B00F-CC28900AE453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Georgia" panose="02040502050405020303" pitchFamily="18" charset="0"/>
            </a:rPr>
            <a:t>Entrance Awards and Scholarships – usually require a minimum average of +85%
When you apply to university</a:t>
          </a:r>
          <a:endParaRPr lang="en-US" sz="1600" dirty="0">
            <a:latin typeface="Georgia" panose="02040502050405020303" pitchFamily="18" charset="0"/>
          </a:endParaRPr>
        </a:p>
      </dgm:t>
    </dgm:pt>
    <dgm:pt modelId="{2B62FC6A-D62D-40C3-B6CD-792246DB6A0D}" type="parTrans" cxnId="{B85F8CE7-AC80-4207-88BA-E52AA1775E51}">
      <dgm:prSet/>
      <dgm:spPr/>
      <dgm:t>
        <a:bodyPr/>
        <a:lstStyle/>
        <a:p>
          <a:endParaRPr lang="en-US"/>
        </a:p>
      </dgm:t>
    </dgm:pt>
    <dgm:pt modelId="{28B33376-5393-4C1C-9043-5FBE11A846FC}" type="sibTrans" cxnId="{B85F8CE7-AC80-4207-88BA-E52AA1775E51}">
      <dgm:prSet/>
      <dgm:spPr/>
      <dgm:t>
        <a:bodyPr/>
        <a:lstStyle/>
        <a:p>
          <a:endParaRPr lang="en-US"/>
        </a:p>
      </dgm:t>
    </dgm:pt>
    <dgm:pt modelId="{4DE709A8-1D69-473D-B537-7DE4AB8DB61C}" type="pres">
      <dgm:prSet presAssocID="{1E38DB1B-65F5-4F7F-A008-CAB75D63F64C}" presName="root" presStyleCnt="0">
        <dgm:presLayoutVars>
          <dgm:dir/>
          <dgm:resizeHandles val="exact"/>
        </dgm:presLayoutVars>
      </dgm:prSet>
      <dgm:spPr/>
    </dgm:pt>
    <dgm:pt modelId="{5E63C602-63A3-4FF5-99CF-87DAA022B8A8}" type="pres">
      <dgm:prSet presAssocID="{8466F3EE-FDE1-4BDE-B57E-9CC4A0CCCAF0}" presName="compNode" presStyleCnt="0"/>
      <dgm:spPr/>
    </dgm:pt>
    <dgm:pt modelId="{210687BC-1F37-4119-B1EA-65DC379804D0}" type="pres">
      <dgm:prSet presAssocID="{8466F3EE-FDE1-4BDE-B57E-9CC4A0CCCAF0}" presName="iconRect" presStyleLbl="node1" presStyleIdx="0" presStyleCnt="2" custLinFactX="100000" custLinFactNeighborX="149912" custLinFactNeighborY="-84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5A45620-7CE6-4F0B-BDAB-2DFF42809932}" type="pres">
      <dgm:prSet presAssocID="{8466F3EE-FDE1-4BDE-B57E-9CC4A0CCCAF0}" presName="spaceRect" presStyleCnt="0"/>
      <dgm:spPr/>
    </dgm:pt>
    <dgm:pt modelId="{F5753947-0080-4E61-B19C-BE3D7F34581D}" type="pres">
      <dgm:prSet presAssocID="{8466F3EE-FDE1-4BDE-B57E-9CC4A0CCCAF0}" presName="textRect" presStyleLbl="revTx" presStyleIdx="0" presStyleCnt="2" custScaleY="147630">
        <dgm:presLayoutVars>
          <dgm:chMax val="1"/>
          <dgm:chPref val="1"/>
        </dgm:presLayoutVars>
      </dgm:prSet>
      <dgm:spPr/>
    </dgm:pt>
    <dgm:pt modelId="{E22C5D32-9D2E-4127-95B7-85C21C75B071}" type="pres">
      <dgm:prSet presAssocID="{10850B07-B753-4B9B-8022-23748F74E96C}" presName="sibTrans" presStyleCnt="0"/>
      <dgm:spPr/>
    </dgm:pt>
    <dgm:pt modelId="{42A7A07E-49DC-4D5C-95A1-4227A6213AF3}" type="pres">
      <dgm:prSet presAssocID="{5694C449-1312-487F-B00F-CC28900AE453}" presName="compNode" presStyleCnt="0"/>
      <dgm:spPr/>
    </dgm:pt>
    <dgm:pt modelId="{CCD96B03-20A0-44CF-841E-E575C217A3C5}" type="pres">
      <dgm:prSet presAssocID="{5694C449-1312-487F-B00F-CC28900AE453}" presName="iconRect" presStyleLbl="node1" presStyleIdx="1" presStyleCnt="2" custLinFactX="-100000" custLinFactNeighborX="-180063" custLinFactNeighborY="482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7E832C24-CAA4-4BF1-B7FE-D39F96E74649}" type="pres">
      <dgm:prSet presAssocID="{5694C449-1312-487F-B00F-CC28900AE453}" presName="spaceRect" presStyleCnt="0"/>
      <dgm:spPr/>
    </dgm:pt>
    <dgm:pt modelId="{7C875407-FE56-49F3-AF0C-2EA702734FBE}" type="pres">
      <dgm:prSet presAssocID="{5694C449-1312-487F-B00F-CC28900AE453}" presName="textRect" presStyleLbl="revTx" presStyleIdx="1" presStyleCnt="2" custScaleY="148947">
        <dgm:presLayoutVars>
          <dgm:chMax val="1"/>
          <dgm:chPref val="1"/>
        </dgm:presLayoutVars>
      </dgm:prSet>
      <dgm:spPr/>
    </dgm:pt>
  </dgm:ptLst>
  <dgm:cxnLst>
    <dgm:cxn modelId="{3C1D9133-B94D-4C82-BA48-430461BAB1BE}" srcId="{1E38DB1B-65F5-4F7F-A008-CAB75D63F64C}" destId="{8466F3EE-FDE1-4BDE-B57E-9CC4A0CCCAF0}" srcOrd="0" destOrd="0" parTransId="{CC1BB03A-910C-4010-BC0A-3F7529994D4A}" sibTransId="{10850B07-B753-4B9B-8022-23748F74E96C}"/>
    <dgm:cxn modelId="{37FF8C37-AF6E-456F-81E1-A0F071348990}" type="presOf" srcId="{8466F3EE-FDE1-4BDE-B57E-9CC4A0CCCAF0}" destId="{F5753947-0080-4E61-B19C-BE3D7F34581D}" srcOrd="0" destOrd="0" presId="urn:microsoft.com/office/officeart/2018/2/layout/IconLabelList"/>
    <dgm:cxn modelId="{A0CA279D-F44D-4E0F-B5DD-A4121F80E919}" type="presOf" srcId="{1E38DB1B-65F5-4F7F-A008-CAB75D63F64C}" destId="{4DE709A8-1D69-473D-B537-7DE4AB8DB61C}" srcOrd="0" destOrd="0" presId="urn:microsoft.com/office/officeart/2018/2/layout/IconLabelList"/>
    <dgm:cxn modelId="{B85F8CE7-AC80-4207-88BA-E52AA1775E51}" srcId="{1E38DB1B-65F5-4F7F-A008-CAB75D63F64C}" destId="{5694C449-1312-487F-B00F-CC28900AE453}" srcOrd="1" destOrd="0" parTransId="{2B62FC6A-D62D-40C3-B6CD-792246DB6A0D}" sibTransId="{28B33376-5393-4C1C-9043-5FBE11A846FC}"/>
    <dgm:cxn modelId="{53BAEDFD-BC6C-48B2-8DBD-8C0440D4B882}" type="presOf" srcId="{5694C449-1312-487F-B00F-CC28900AE453}" destId="{7C875407-FE56-49F3-AF0C-2EA702734FBE}" srcOrd="0" destOrd="0" presId="urn:microsoft.com/office/officeart/2018/2/layout/IconLabelList"/>
    <dgm:cxn modelId="{132912E3-2309-40A6-AB9C-222E02AEF14C}" type="presParOf" srcId="{4DE709A8-1D69-473D-B537-7DE4AB8DB61C}" destId="{5E63C602-63A3-4FF5-99CF-87DAA022B8A8}" srcOrd="0" destOrd="0" presId="urn:microsoft.com/office/officeart/2018/2/layout/IconLabelList"/>
    <dgm:cxn modelId="{9E05B1DB-905A-4505-99F2-499788734386}" type="presParOf" srcId="{5E63C602-63A3-4FF5-99CF-87DAA022B8A8}" destId="{210687BC-1F37-4119-B1EA-65DC379804D0}" srcOrd="0" destOrd="0" presId="urn:microsoft.com/office/officeart/2018/2/layout/IconLabelList"/>
    <dgm:cxn modelId="{135188B0-12AF-4341-A9A7-DA774DD1F541}" type="presParOf" srcId="{5E63C602-63A3-4FF5-99CF-87DAA022B8A8}" destId="{55A45620-7CE6-4F0B-BDAB-2DFF42809932}" srcOrd="1" destOrd="0" presId="urn:microsoft.com/office/officeart/2018/2/layout/IconLabelList"/>
    <dgm:cxn modelId="{855E066F-0C84-4A5D-9297-8AF730A1F3FE}" type="presParOf" srcId="{5E63C602-63A3-4FF5-99CF-87DAA022B8A8}" destId="{F5753947-0080-4E61-B19C-BE3D7F34581D}" srcOrd="2" destOrd="0" presId="urn:microsoft.com/office/officeart/2018/2/layout/IconLabelList"/>
    <dgm:cxn modelId="{5529A696-073C-42B5-BE9E-44752DA21EE5}" type="presParOf" srcId="{4DE709A8-1D69-473D-B537-7DE4AB8DB61C}" destId="{E22C5D32-9D2E-4127-95B7-85C21C75B071}" srcOrd="1" destOrd="0" presId="urn:microsoft.com/office/officeart/2018/2/layout/IconLabelList"/>
    <dgm:cxn modelId="{D8B51B74-BBAF-4E6F-9A38-FF5D4FA6C61A}" type="presParOf" srcId="{4DE709A8-1D69-473D-B537-7DE4AB8DB61C}" destId="{42A7A07E-49DC-4D5C-95A1-4227A6213AF3}" srcOrd="2" destOrd="0" presId="urn:microsoft.com/office/officeart/2018/2/layout/IconLabelList"/>
    <dgm:cxn modelId="{FF300019-53EE-41DD-9FD5-4728B1A9E341}" type="presParOf" srcId="{42A7A07E-49DC-4D5C-95A1-4227A6213AF3}" destId="{CCD96B03-20A0-44CF-841E-E575C217A3C5}" srcOrd="0" destOrd="0" presId="urn:microsoft.com/office/officeart/2018/2/layout/IconLabelList"/>
    <dgm:cxn modelId="{7C2FEB8C-573D-4889-A907-42D02BACD77E}" type="presParOf" srcId="{42A7A07E-49DC-4D5C-95A1-4227A6213AF3}" destId="{7E832C24-CAA4-4BF1-B7FE-D39F96E74649}" srcOrd="1" destOrd="0" presId="urn:microsoft.com/office/officeart/2018/2/layout/IconLabelList"/>
    <dgm:cxn modelId="{FD52DD70-BFF7-4E00-9608-D2F15C84AEFB}" type="presParOf" srcId="{42A7A07E-49DC-4D5C-95A1-4227A6213AF3}" destId="{7C875407-FE56-49F3-AF0C-2EA702734FBE}" srcOrd="2" destOrd="0" presId="urn:microsoft.com/office/officeart/2018/2/layout/IconLabelList"/>
  </dgm:cxnLst>
  <dgm:bg>
    <a:solidFill>
      <a:schemeClr val="accent6">
        <a:lumMod val="20000"/>
        <a:lumOff val="80000"/>
      </a:schemeClr>
    </a:solidFill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4EC27-4F53-4804-BC15-580E4DB5EF20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87B2E78-292A-4806-8793-81D8FE862DB2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Please listen to the announcements and check in – Graduates at TEAMS</a:t>
          </a:r>
        </a:p>
      </dgm:t>
    </dgm:pt>
    <dgm:pt modelId="{C5FB5452-F901-44E4-BE6F-C79561B9EEFE}" type="parTrans" cxnId="{63FD14BD-34B1-483F-AC6C-DBD2C44B879D}">
      <dgm:prSet/>
      <dgm:spPr/>
      <dgm:t>
        <a:bodyPr/>
        <a:lstStyle/>
        <a:p>
          <a:endParaRPr lang="en-US"/>
        </a:p>
      </dgm:t>
    </dgm:pt>
    <dgm:pt modelId="{FD457118-929D-4079-B865-3EAAF7C4E6D9}" type="sibTrans" cxnId="{63FD14BD-34B1-483F-AC6C-DBD2C44B879D}">
      <dgm:prSet/>
      <dgm:spPr/>
      <dgm:t>
        <a:bodyPr/>
        <a:lstStyle/>
        <a:p>
          <a:endParaRPr lang="en-US"/>
        </a:p>
      </dgm:t>
    </dgm:pt>
    <dgm:pt modelId="{60A370A9-ADEC-4402-BB07-CA4A10A28E52}">
      <dgm:prSet/>
      <dgm:spPr/>
      <dgm:t>
        <a:bodyPr/>
        <a:lstStyle/>
        <a:p>
          <a:r>
            <a:rPr lang="en-US" dirty="0"/>
            <a:t>Selection of the School Scholarship Committee</a:t>
          </a:r>
        </a:p>
      </dgm:t>
    </dgm:pt>
    <dgm:pt modelId="{DBB56634-B525-4EE5-84F0-50BFC5E350D6}" type="parTrans" cxnId="{90137128-11E0-435C-8EC1-580589A952CF}">
      <dgm:prSet/>
      <dgm:spPr/>
      <dgm:t>
        <a:bodyPr/>
        <a:lstStyle/>
        <a:p>
          <a:endParaRPr lang="en-US"/>
        </a:p>
      </dgm:t>
    </dgm:pt>
    <dgm:pt modelId="{28CE639A-83C6-4664-BBC6-A5A7A46A1F61}" type="sibTrans" cxnId="{90137128-11E0-435C-8EC1-580589A952CF}">
      <dgm:prSet/>
      <dgm:spPr/>
      <dgm:t>
        <a:bodyPr/>
        <a:lstStyle/>
        <a:p>
          <a:endParaRPr lang="en-US"/>
        </a:p>
      </dgm:t>
    </dgm:pt>
    <dgm:pt modelId="{0A8B3ED5-510C-4D26-8091-5DF621730ADD}">
      <dgm:prSet/>
      <dgm:spPr/>
      <dgm:t>
        <a:bodyPr/>
        <a:lstStyle/>
        <a:p>
          <a:r>
            <a:rPr lang="en-US" dirty="0"/>
            <a:t>There will be a deadline – be careful.</a:t>
          </a:r>
        </a:p>
      </dgm:t>
    </dgm:pt>
    <dgm:pt modelId="{8EAEF976-99ED-49A0-82C5-A004AE3A157E}" type="parTrans" cxnId="{38FC2DDF-8669-4132-B6CC-50672774D4C3}">
      <dgm:prSet/>
      <dgm:spPr/>
      <dgm:t>
        <a:bodyPr/>
        <a:lstStyle/>
        <a:p>
          <a:endParaRPr lang="en-US"/>
        </a:p>
      </dgm:t>
    </dgm:pt>
    <dgm:pt modelId="{AD191C3D-9B18-496B-A0CB-CA56032BBB0C}" type="sibTrans" cxnId="{38FC2DDF-8669-4132-B6CC-50672774D4C3}">
      <dgm:prSet/>
      <dgm:spPr/>
      <dgm:t>
        <a:bodyPr/>
        <a:lstStyle/>
        <a:p>
          <a:endParaRPr lang="en-US"/>
        </a:p>
      </dgm:t>
    </dgm:pt>
    <dgm:pt modelId="{50B3B704-8E7A-4469-B90D-453A423D25F1}">
      <dgm:prSet/>
      <dgm:spPr/>
      <dgm:t>
        <a:bodyPr/>
        <a:lstStyle/>
        <a:p>
          <a:r>
            <a:rPr lang="fr-FR" dirty="0" err="1"/>
            <a:t>announced</a:t>
          </a:r>
          <a:r>
            <a:rPr lang="fr-FR" dirty="0"/>
            <a:t> at graduation</a:t>
          </a:r>
          <a:endParaRPr lang="en-US" dirty="0"/>
        </a:p>
      </dgm:t>
    </dgm:pt>
    <dgm:pt modelId="{4135D363-9904-4A2B-A535-F777D924F8E6}" type="parTrans" cxnId="{C2E7B4CB-33FB-49A2-8390-6A9C335F8DEC}">
      <dgm:prSet/>
      <dgm:spPr/>
      <dgm:t>
        <a:bodyPr/>
        <a:lstStyle/>
        <a:p>
          <a:endParaRPr lang="en-US"/>
        </a:p>
      </dgm:t>
    </dgm:pt>
    <dgm:pt modelId="{B35570D4-FCB9-4843-8125-7B4374B58BE7}" type="sibTrans" cxnId="{C2E7B4CB-33FB-49A2-8390-6A9C335F8DEC}">
      <dgm:prSet/>
      <dgm:spPr/>
      <dgm:t>
        <a:bodyPr/>
        <a:lstStyle/>
        <a:p>
          <a:endParaRPr lang="en-US"/>
        </a:p>
      </dgm:t>
    </dgm:pt>
    <dgm:pt modelId="{50AEA161-8674-43CE-9176-08D8182DEA3D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baseline="0" dirty="0"/>
            <a:t>Available only for CPET students (about 25 -30 available)</a:t>
          </a:r>
          <a:endParaRPr lang="en-CA" dirty="0"/>
        </a:p>
      </dgm:t>
    </dgm:pt>
    <dgm:pt modelId="{AE71A975-74B4-428D-BA29-AB931D26D7DB}" type="parTrans" cxnId="{2A078714-06FA-44F0-A6D1-4487B1994D97}">
      <dgm:prSet/>
      <dgm:spPr/>
      <dgm:t>
        <a:bodyPr/>
        <a:lstStyle/>
        <a:p>
          <a:endParaRPr lang="en-CA"/>
        </a:p>
      </dgm:t>
    </dgm:pt>
    <dgm:pt modelId="{DA2B2B9F-AE15-4356-8965-642741E379FA}" type="sibTrans" cxnId="{2A078714-06FA-44F0-A6D1-4487B1994D97}">
      <dgm:prSet/>
      <dgm:spPr/>
      <dgm:t>
        <a:bodyPr/>
        <a:lstStyle/>
        <a:p>
          <a:endParaRPr lang="en-CA"/>
        </a:p>
      </dgm:t>
    </dgm:pt>
    <dgm:pt modelId="{AC2FF7FA-202B-4FD6-9F8C-F90012C8B575}" type="pres">
      <dgm:prSet presAssocID="{BC34EC27-4F53-4804-BC15-580E4DB5EF20}" presName="Name0" presStyleCnt="0">
        <dgm:presLayoutVars>
          <dgm:dir/>
          <dgm:animLvl val="lvl"/>
          <dgm:resizeHandles val="exact"/>
        </dgm:presLayoutVars>
      </dgm:prSet>
      <dgm:spPr/>
    </dgm:pt>
    <dgm:pt modelId="{DB6F6689-A935-4B49-8644-7568391625AE}" type="pres">
      <dgm:prSet presAssocID="{C87B2E78-292A-4806-8793-81D8FE862DB2}" presName="boxAndChildren" presStyleCnt="0"/>
      <dgm:spPr/>
    </dgm:pt>
    <dgm:pt modelId="{C95F7DED-EB97-4A78-9602-441648AA21F2}" type="pres">
      <dgm:prSet presAssocID="{C87B2E78-292A-4806-8793-81D8FE862DB2}" presName="parentTextBox" presStyleLbl="node1" presStyleIdx="0" presStyleCnt="2"/>
      <dgm:spPr/>
    </dgm:pt>
    <dgm:pt modelId="{2B0185E6-74AD-4F76-B607-C749C648D4A5}" type="pres">
      <dgm:prSet presAssocID="{C87B2E78-292A-4806-8793-81D8FE862DB2}" presName="entireBox" presStyleLbl="node1" presStyleIdx="0" presStyleCnt="2"/>
      <dgm:spPr/>
    </dgm:pt>
    <dgm:pt modelId="{F7D01877-3C86-46EB-8F3C-B9751A7408BC}" type="pres">
      <dgm:prSet presAssocID="{C87B2E78-292A-4806-8793-81D8FE862DB2}" presName="descendantBox" presStyleCnt="0"/>
      <dgm:spPr/>
    </dgm:pt>
    <dgm:pt modelId="{B94DBBBA-DDF0-41E5-90A0-87B3979A03EA}" type="pres">
      <dgm:prSet presAssocID="{60A370A9-ADEC-4402-BB07-CA4A10A28E52}" presName="childTextBox" presStyleLbl="fgAccFollowNode1" presStyleIdx="0" presStyleCnt="3">
        <dgm:presLayoutVars>
          <dgm:bulletEnabled val="1"/>
        </dgm:presLayoutVars>
      </dgm:prSet>
      <dgm:spPr/>
    </dgm:pt>
    <dgm:pt modelId="{08567E55-45AC-4A2B-8CC6-AA5D91DE1C6B}" type="pres">
      <dgm:prSet presAssocID="{0A8B3ED5-510C-4D26-8091-5DF621730ADD}" presName="childTextBox" presStyleLbl="fgAccFollowNode1" presStyleIdx="1" presStyleCnt="3">
        <dgm:presLayoutVars>
          <dgm:bulletEnabled val="1"/>
        </dgm:presLayoutVars>
      </dgm:prSet>
      <dgm:spPr/>
    </dgm:pt>
    <dgm:pt modelId="{93207376-084B-4746-BDD7-1216968DD75B}" type="pres">
      <dgm:prSet presAssocID="{50B3B704-8E7A-4469-B90D-453A423D25F1}" presName="childTextBox" presStyleLbl="fgAccFollowNode1" presStyleIdx="2" presStyleCnt="3">
        <dgm:presLayoutVars>
          <dgm:bulletEnabled val="1"/>
        </dgm:presLayoutVars>
      </dgm:prSet>
      <dgm:spPr/>
    </dgm:pt>
    <dgm:pt modelId="{A91E94C6-BEA5-4EAB-BFC4-49DEBF8C9AE2}" type="pres">
      <dgm:prSet presAssocID="{DA2B2B9F-AE15-4356-8965-642741E379FA}" presName="sp" presStyleCnt="0"/>
      <dgm:spPr/>
    </dgm:pt>
    <dgm:pt modelId="{0928E414-C3B8-4D4D-A029-45F13B7A99C7}" type="pres">
      <dgm:prSet presAssocID="{50AEA161-8674-43CE-9176-08D8182DEA3D}" presName="arrowAndChildren" presStyleCnt="0"/>
      <dgm:spPr/>
    </dgm:pt>
    <dgm:pt modelId="{2634FB74-E97A-4978-9648-1C4976FBA36C}" type="pres">
      <dgm:prSet presAssocID="{50AEA161-8674-43CE-9176-08D8182DEA3D}" presName="parentTextArrow" presStyleLbl="node1" presStyleIdx="1" presStyleCnt="2"/>
      <dgm:spPr/>
    </dgm:pt>
  </dgm:ptLst>
  <dgm:cxnLst>
    <dgm:cxn modelId="{2A078714-06FA-44F0-A6D1-4487B1994D97}" srcId="{BC34EC27-4F53-4804-BC15-580E4DB5EF20}" destId="{50AEA161-8674-43CE-9176-08D8182DEA3D}" srcOrd="0" destOrd="0" parTransId="{AE71A975-74B4-428D-BA29-AB931D26D7DB}" sibTransId="{DA2B2B9F-AE15-4356-8965-642741E379FA}"/>
    <dgm:cxn modelId="{90137128-11E0-435C-8EC1-580589A952CF}" srcId="{C87B2E78-292A-4806-8793-81D8FE862DB2}" destId="{60A370A9-ADEC-4402-BB07-CA4A10A28E52}" srcOrd="0" destOrd="0" parTransId="{DBB56634-B525-4EE5-84F0-50BFC5E350D6}" sibTransId="{28CE639A-83C6-4664-BBC6-A5A7A46A1F61}"/>
    <dgm:cxn modelId="{48292361-B943-4E96-93E3-5A4BD4F06763}" type="presOf" srcId="{0A8B3ED5-510C-4D26-8091-5DF621730ADD}" destId="{08567E55-45AC-4A2B-8CC6-AA5D91DE1C6B}" srcOrd="0" destOrd="0" presId="urn:microsoft.com/office/officeart/2005/8/layout/process4"/>
    <dgm:cxn modelId="{2972986A-D865-4C34-8BCF-022D5C91416D}" type="presOf" srcId="{60A370A9-ADEC-4402-BB07-CA4A10A28E52}" destId="{B94DBBBA-DDF0-41E5-90A0-87B3979A03EA}" srcOrd="0" destOrd="0" presId="urn:microsoft.com/office/officeart/2005/8/layout/process4"/>
    <dgm:cxn modelId="{9B34C6A1-8A85-407E-8FBF-DC3EA9A5AD79}" type="presOf" srcId="{C87B2E78-292A-4806-8793-81D8FE862DB2}" destId="{2B0185E6-74AD-4F76-B607-C749C648D4A5}" srcOrd="1" destOrd="0" presId="urn:microsoft.com/office/officeart/2005/8/layout/process4"/>
    <dgm:cxn modelId="{56E777A5-D6D3-4689-AB9E-DA1E1343CCA0}" type="presOf" srcId="{50AEA161-8674-43CE-9176-08D8182DEA3D}" destId="{2634FB74-E97A-4978-9648-1C4976FBA36C}" srcOrd="0" destOrd="0" presId="urn:microsoft.com/office/officeart/2005/8/layout/process4"/>
    <dgm:cxn modelId="{63FD14BD-34B1-483F-AC6C-DBD2C44B879D}" srcId="{BC34EC27-4F53-4804-BC15-580E4DB5EF20}" destId="{C87B2E78-292A-4806-8793-81D8FE862DB2}" srcOrd="1" destOrd="0" parTransId="{C5FB5452-F901-44E4-BE6F-C79561B9EEFE}" sibTransId="{FD457118-929D-4079-B865-3EAAF7C4E6D9}"/>
    <dgm:cxn modelId="{C2E7B4CB-33FB-49A2-8390-6A9C335F8DEC}" srcId="{C87B2E78-292A-4806-8793-81D8FE862DB2}" destId="{50B3B704-8E7A-4469-B90D-453A423D25F1}" srcOrd="2" destOrd="0" parTransId="{4135D363-9904-4A2B-A535-F777D924F8E6}" sibTransId="{B35570D4-FCB9-4843-8125-7B4374B58BE7}"/>
    <dgm:cxn modelId="{971922D5-3933-4AEA-A84B-7B8AA2173BF4}" type="presOf" srcId="{C87B2E78-292A-4806-8793-81D8FE862DB2}" destId="{C95F7DED-EB97-4A78-9602-441648AA21F2}" srcOrd="0" destOrd="0" presId="urn:microsoft.com/office/officeart/2005/8/layout/process4"/>
    <dgm:cxn modelId="{E3C93DD9-542B-43B6-876C-A6EDB59369F9}" type="presOf" srcId="{BC34EC27-4F53-4804-BC15-580E4DB5EF20}" destId="{AC2FF7FA-202B-4FD6-9F8C-F90012C8B575}" srcOrd="0" destOrd="0" presId="urn:microsoft.com/office/officeart/2005/8/layout/process4"/>
    <dgm:cxn modelId="{38FC2DDF-8669-4132-B6CC-50672774D4C3}" srcId="{C87B2E78-292A-4806-8793-81D8FE862DB2}" destId="{0A8B3ED5-510C-4D26-8091-5DF621730ADD}" srcOrd="1" destOrd="0" parTransId="{8EAEF976-99ED-49A0-82C5-A004AE3A157E}" sibTransId="{AD191C3D-9B18-496B-A0CB-CA56032BBB0C}"/>
    <dgm:cxn modelId="{7A90B8F8-36A4-476C-9EA4-DC7209FF698A}" type="presOf" srcId="{50B3B704-8E7A-4469-B90D-453A423D25F1}" destId="{93207376-084B-4746-BDD7-1216968DD75B}" srcOrd="0" destOrd="0" presId="urn:microsoft.com/office/officeart/2005/8/layout/process4"/>
    <dgm:cxn modelId="{E3C53D15-1609-4DD1-ADC9-BB9A67A7F432}" type="presParOf" srcId="{AC2FF7FA-202B-4FD6-9F8C-F90012C8B575}" destId="{DB6F6689-A935-4B49-8644-7568391625AE}" srcOrd="0" destOrd="0" presId="urn:microsoft.com/office/officeart/2005/8/layout/process4"/>
    <dgm:cxn modelId="{C858BDA9-AF90-4239-B292-D70E4FF0383E}" type="presParOf" srcId="{DB6F6689-A935-4B49-8644-7568391625AE}" destId="{C95F7DED-EB97-4A78-9602-441648AA21F2}" srcOrd="0" destOrd="0" presId="urn:microsoft.com/office/officeart/2005/8/layout/process4"/>
    <dgm:cxn modelId="{B430D26A-F530-4550-A5FD-4F6ED6AE5D48}" type="presParOf" srcId="{DB6F6689-A935-4B49-8644-7568391625AE}" destId="{2B0185E6-74AD-4F76-B607-C749C648D4A5}" srcOrd="1" destOrd="0" presId="urn:microsoft.com/office/officeart/2005/8/layout/process4"/>
    <dgm:cxn modelId="{D59BD62A-D752-43E3-9159-D52FDA4C8E6A}" type="presParOf" srcId="{DB6F6689-A935-4B49-8644-7568391625AE}" destId="{F7D01877-3C86-46EB-8F3C-B9751A7408BC}" srcOrd="2" destOrd="0" presId="urn:microsoft.com/office/officeart/2005/8/layout/process4"/>
    <dgm:cxn modelId="{57F94E27-CABD-4CFC-9EC6-7B20674516BA}" type="presParOf" srcId="{F7D01877-3C86-46EB-8F3C-B9751A7408BC}" destId="{B94DBBBA-DDF0-41E5-90A0-87B3979A03EA}" srcOrd="0" destOrd="0" presId="urn:microsoft.com/office/officeart/2005/8/layout/process4"/>
    <dgm:cxn modelId="{8855DECD-6712-48D6-B758-22C54497A07A}" type="presParOf" srcId="{F7D01877-3C86-46EB-8F3C-B9751A7408BC}" destId="{08567E55-45AC-4A2B-8CC6-AA5D91DE1C6B}" srcOrd="1" destOrd="0" presId="urn:microsoft.com/office/officeart/2005/8/layout/process4"/>
    <dgm:cxn modelId="{8A61E51A-BC96-4CB9-8330-1E4C70C993FD}" type="presParOf" srcId="{F7D01877-3C86-46EB-8F3C-B9751A7408BC}" destId="{93207376-084B-4746-BDD7-1216968DD75B}" srcOrd="2" destOrd="0" presId="urn:microsoft.com/office/officeart/2005/8/layout/process4"/>
    <dgm:cxn modelId="{5512E585-580D-4FA8-BE9F-15B8C9A0DF6F}" type="presParOf" srcId="{AC2FF7FA-202B-4FD6-9F8C-F90012C8B575}" destId="{A91E94C6-BEA5-4EAB-BFC4-49DEBF8C9AE2}" srcOrd="1" destOrd="0" presId="urn:microsoft.com/office/officeart/2005/8/layout/process4"/>
    <dgm:cxn modelId="{555CAC65-48A2-47A5-B69D-4351DF21C41C}" type="presParOf" srcId="{AC2FF7FA-202B-4FD6-9F8C-F90012C8B575}" destId="{0928E414-C3B8-4D4D-A029-45F13B7A99C7}" srcOrd="2" destOrd="0" presId="urn:microsoft.com/office/officeart/2005/8/layout/process4"/>
    <dgm:cxn modelId="{1BFF215B-3274-44A9-9487-438979BD1DF1}" type="presParOf" srcId="{0928E414-C3B8-4D4D-A029-45F13B7A99C7}" destId="{2634FB74-E97A-4978-9648-1C4976FBA36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18A0AB-0C64-458C-A986-3193941BD28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34F018-C3C5-4926-88E3-C8EE18ECC945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CPET has no control - who receives these awards</a:t>
          </a:r>
          <a:r>
            <a:rPr lang="fr-FR" dirty="0">
              <a:latin typeface="Georgia" panose="02040502050405020303" pitchFamily="18" charset="0"/>
            </a:rPr>
            <a:t>
</a:t>
          </a:r>
          <a:endParaRPr lang="en-US" dirty="0">
            <a:latin typeface="Georgia" panose="02040502050405020303" pitchFamily="18" charset="0"/>
          </a:endParaRPr>
        </a:p>
      </dgm:t>
    </dgm:pt>
    <dgm:pt modelId="{3A0FA3F7-38A9-428F-A817-29ED16CD4AF9}" type="parTrans" cxnId="{FAE9F96F-383A-47B7-9614-781977E8D4CA}">
      <dgm:prSet/>
      <dgm:spPr/>
      <dgm:t>
        <a:bodyPr/>
        <a:lstStyle/>
        <a:p>
          <a:endParaRPr lang="en-US"/>
        </a:p>
      </dgm:t>
    </dgm:pt>
    <dgm:pt modelId="{5E1E5EBE-4AC3-40F8-A0A3-43EEF241501F}" type="sibTrans" cxnId="{FAE9F96F-383A-47B7-9614-781977E8D4CA}">
      <dgm:prSet/>
      <dgm:spPr/>
      <dgm:t>
        <a:bodyPr/>
        <a:lstStyle/>
        <a:p>
          <a:endParaRPr lang="en-US"/>
        </a:p>
      </dgm:t>
    </dgm:pt>
    <dgm:pt modelId="{B8379C84-FED3-4255-BE9E-8715955E465A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Some scholarship opportunities are sent to high schools</a:t>
          </a:r>
          <a:r>
            <a:rPr lang="fr-FR" dirty="0">
              <a:latin typeface="Georgia" panose="02040502050405020303" pitchFamily="18" charset="0"/>
            </a:rPr>
            <a:t>
</a:t>
          </a:r>
          <a:endParaRPr lang="en-US" dirty="0">
            <a:latin typeface="Georgia" panose="02040502050405020303" pitchFamily="18" charset="0"/>
          </a:endParaRPr>
        </a:p>
      </dgm:t>
    </dgm:pt>
    <dgm:pt modelId="{EC5F4275-578E-4735-BA51-7F284C213F3D}" type="parTrans" cxnId="{77F46703-F84F-4BBE-8DD5-D6FEE91D1869}">
      <dgm:prSet/>
      <dgm:spPr/>
      <dgm:t>
        <a:bodyPr/>
        <a:lstStyle/>
        <a:p>
          <a:endParaRPr lang="en-US"/>
        </a:p>
      </dgm:t>
    </dgm:pt>
    <dgm:pt modelId="{7AC6E7F6-7C79-422D-980E-3098D7A34F3A}" type="sibTrans" cxnId="{77F46703-F84F-4BBE-8DD5-D6FEE91D1869}">
      <dgm:prSet/>
      <dgm:spPr/>
      <dgm:t>
        <a:bodyPr/>
        <a:lstStyle/>
        <a:p>
          <a:endParaRPr lang="en-US"/>
        </a:p>
      </dgm:t>
    </dgm:pt>
    <dgm:pt modelId="{F472C902-6C22-4798-834C-291940A49FF4}">
      <dgm:prSet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Go to les </a:t>
          </a:r>
          <a:r>
            <a:rPr lang="en-US" sz="1600" dirty="0" err="1">
              <a:latin typeface="Georgia" panose="02040502050405020303" pitchFamily="18" charset="0"/>
            </a:rPr>
            <a:t>finissants</a:t>
          </a:r>
          <a:r>
            <a:rPr lang="en-US" sz="1600" dirty="0">
              <a:latin typeface="Georgia" panose="02040502050405020303" pitchFamily="18" charset="0"/>
            </a:rPr>
            <a:t> Team and click on the Awards and Scholarships link to see the opportunities</a:t>
          </a:r>
          <a:r>
            <a:rPr lang="fr-FR" sz="1600" dirty="0">
              <a:latin typeface="Georgia" panose="02040502050405020303" pitchFamily="18" charset="0"/>
            </a:rPr>
            <a:t>
</a:t>
          </a:r>
          <a:endParaRPr lang="en-US" sz="1600" dirty="0">
            <a:latin typeface="Georgia" panose="02040502050405020303" pitchFamily="18" charset="0"/>
          </a:endParaRPr>
        </a:p>
      </dgm:t>
    </dgm:pt>
    <dgm:pt modelId="{EC8C521A-1329-4B8D-B297-825E5A0CC93D}" type="parTrans" cxnId="{C8DC7F5C-0ECD-4113-8E31-CFC84472E769}">
      <dgm:prSet/>
      <dgm:spPr/>
      <dgm:t>
        <a:bodyPr/>
        <a:lstStyle/>
        <a:p>
          <a:endParaRPr lang="en-US"/>
        </a:p>
      </dgm:t>
    </dgm:pt>
    <dgm:pt modelId="{6B6EF4BB-5F90-4DEE-861E-9AECF3D3B7B3}" type="sibTrans" cxnId="{C8DC7F5C-0ECD-4113-8E31-CFC84472E769}">
      <dgm:prSet/>
      <dgm:spPr/>
      <dgm:t>
        <a:bodyPr/>
        <a:lstStyle/>
        <a:p>
          <a:endParaRPr lang="en-US"/>
        </a:p>
      </dgm:t>
    </dgm:pt>
    <dgm:pt modelId="{28C1CF6E-DD93-407E-B2E6-24222CE5B2F7}">
      <dgm:prSet custT="1"/>
      <dgm:spPr/>
      <dgm:t>
        <a:bodyPr/>
        <a:lstStyle/>
        <a:p>
          <a:r>
            <a:rPr lang="en-US" sz="1600" baseline="0" dirty="0">
              <a:latin typeface="Georgia" panose="02040502050405020303" pitchFamily="18" charset="0"/>
            </a:rPr>
            <a:t>Listen to announcements every day</a:t>
          </a:r>
          <a:endParaRPr lang="en-US" sz="1600" dirty="0">
            <a:latin typeface="Georgia" panose="02040502050405020303" pitchFamily="18" charset="0"/>
          </a:endParaRPr>
        </a:p>
      </dgm:t>
    </dgm:pt>
    <dgm:pt modelId="{580476C5-0342-4FDA-A853-D65694F686C5}" type="parTrans" cxnId="{02D5BC4D-ECEF-4472-8FB4-3B81C66D9769}">
      <dgm:prSet/>
      <dgm:spPr/>
      <dgm:t>
        <a:bodyPr/>
        <a:lstStyle/>
        <a:p>
          <a:endParaRPr lang="en-US"/>
        </a:p>
      </dgm:t>
    </dgm:pt>
    <dgm:pt modelId="{EA6C505C-ACF9-43A6-AC82-59123005158E}" type="sibTrans" cxnId="{02D5BC4D-ECEF-4472-8FB4-3B81C66D9769}">
      <dgm:prSet/>
      <dgm:spPr/>
      <dgm:t>
        <a:bodyPr/>
        <a:lstStyle/>
        <a:p>
          <a:endParaRPr lang="en-US"/>
        </a:p>
      </dgm:t>
    </dgm:pt>
    <dgm:pt modelId="{53335392-78C7-49A2-8FB6-DA2E0DBBE3B6}">
      <dgm:prSet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Come and see the scholarship boards at the counselling offices</a:t>
          </a:r>
          <a:r>
            <a:rPr lang="fr-FR" sz="1600" dirty="0">
              <a:latin typeface="Georgia" panose="02040502050405020303" pitchFamily="18" charset="0"/>
            </a:rPr>
            <a:t>
</a:t>
          </a:r>
          <a:endParaRPr lang="en-US" sz="1600" dirty="0">
            <a:latin typeface="Georgia" panose="02040502050405020303" pitchFamily="18" charset="0"/>
          </a:endParaRPr>
        </a:p>
      </dgm:t>
    </dgm:pt>
    <dgm:pt modelId="{5852CE25-CBB7-4285-B24B-663BB023AFF6}" type="parTrans" cxnId="{06D714D3-4EC3-481A-81EE-2591EB56A384}">
      <dgm:prSet/>
      <dgm:spPr/>
      <dgm:t>
        <a:bodyPr/>
        <a:lstStyle/>
        <a:p>
          <a:endParaRPr lang="en-US"/>
        </a:p>
      </dgm:t>
    </dgm:pt>
    <dgm:pt modelId="{A406E775-B686-44A3-94EB-0211C9EF379B}" type="sibTrans" cxnId="{06D714D3-4EC3-481A-81EE-2591EB56A384}">
      <dgm:prSet/>
      <dgm:spPr/>
      <dgm:t>
        <a:bodyPr/>
        <a:lstStyle/>
        <a:p>
          <a:endParaRPr lang="en-US"/>
        </a:p>
      </dgm:t>
    </dgm:pt>
    <dgm:pt modelId="{D0F98253-3110-443C-8BF4-B82EDA209FD6}">
      <dgm:prSet/>
      <dgm:spPr/>
      <dgm:t>
        <a:bodyPr/>
        <a:lstStyle/>
        <a:p>
          <a:pPr rtl="0"/>
          <a:r>
            <a:rPr lang="en-US" dirty="0">
              <a:latin typeface="Georgia" panose="02040502050405020303" pitchFamily="18" charset="0"/>
            </a:rPr>
            <a:t>All scholarships will be published – 26 Graduates at TEAMS</a:t>
          </a:r>
          <a:r>
            <a:rPr lang="fr-FR" dirty="0">
              <a:latin typeface="Georgia" panose="02040502050405020303" pitchFamily="18" charset="0"/>
            </a:rPr>
            <a:t>
</a:t>
          </a:r>
          <a:endParaRPr lang="en-US" dirty="0">
            <a:latin typeface="Georgia" panose="02040502050405020303" pitchFamily="18" charset="0"/>
          </a:endParaRPr>
        </a:p>
      </dgm:t>
    </dgm:pt>
    <dgm:pt modelId="{AAA837D1-E17A-4A54-B7E8-B3819094A2A2}" type="parTrans" cxnId="{E7F1A812-75A6-4ACB-922E-E95E55728F37}">
      <dgm:prSet/>
      <dgm:spPr/>
      <dgm:t>
        <a:bodyPr/>
        <a:lstStyle/>
        <a:p>
          <a:endParaRPr lang="en-US"/>
        </a:p>
      </dgm:t>
    </dgm:pt>
    <dgm:pt modelId="{5A72C25C-5989-4E0B-A27C-B3D80CF9C5AA}" type="sibTrans" cxnId="{E7F1A812-75A6-4ACB-922E-E95E55728F37}">
      <dgm:prSet/>
      <dgm:spPr/>
      <dgm:t>
        <a:bodyPr/>
        <a:lstStyle/>
        <a:p>
          <a:endParaRPr lang="en-US"/>
        </a:p>
      </dgm:t>
    </dgm:pt>
    <dgm:pt modelId="{E836C312-4D44-47E0-B63D-F362AC2504CC}" type="pres">
      <dgm:prSet presAssocID="{0318A0AB-0C64-458C-A986-3193941BD281}" presName="diagram" presStyleCnt="0">
        <dgm:presLayoutVars>
          <dgm:dir/>
          <dgm:resizeHandles val="exact"/>
        </dgm:presLayoutVars>
      </dgm:prSet>
      <dgm:spPr/>
    </dgm:pt>
    <dgm:pt modelId="{B2AD5B1A-FE54-48C9-B33D-351FAFE51C4C}" type="pres">
      <dgm:prSet presAssocID="{A934F018-C3C5-4926-88E3-C8EE18ECC945}" presName="node" presStyleLbl="node1" presStyleIdx="0" presStyleCnt="6">
        <dgm:presLayoutVars>
          <dgm:bulletEnabled val="1"/>
        </dgm:presLayoutVars>
      </dgm:prSet>
      <dgm:spPr/>
    </dgm:pt>
    <dgm:pt modelId="{DDAFF0E1-45AD-49AE-AD66-2D6BF4B36671}" type="pres">
      <dgm:prSet presAssocID="{5E1E5EBE-4AC3-40F8-A0A3-43EEF241501F}" presName="sibTrans" presStyleCnt="0"/>
      <dgm:spPr/>
    </dgm:pt>
    <dgm:pt modelId="{30060471-EED2-4536-B6F7-85499B2FCD94}" type="pres">
      <dgm:prSet presAssocID="{B8379C84-FED3-4255-BE9E-8715955E465A}" presName="node" presStyleLbl="node1" presStyleIdx="1" presStyleCnt="6">
        <dgm:presLayoutVars>
          <dgm:bulletEnabled val="1"/>
        </dgm:presLayoutVars>
      </dgm:prSet>
      <dgm:spPr/>
    </dgm:pt>
    <dgm:pt modelId="{E5C973D8-BD9E-439D-8DED-20C38F381194}" type="pres">
      <dgm:prSet presAssocID="{7AC6E7F6-7C79-422D-980E-3098D7A34F3A}" presName="sibTrans" presStyleCnt="0"/>
      <dgm:spPr/>
    </dgm:pt>
    <dgm:pt modelId="{0A47C013-E93B-405C-BE34-1684F0521F0B}" type="pres">
      <dgm:prSet presAssocID="{D0F98253-3110-443C-8BF4-B82EDA209FD6}" presName="node" presStyleLbl="node1" presStyleIdx="2" presStyleCnt="6">
        <dgm:presLayoutVars>
          <dgm:bulletEnabled val="1"/>
        </dgm:presLayoutVars>
      </dgm:prSet>
      <dgm:spPr/>
    </dgm:pt>
    <dgm:pt modelId="{B7858D3F-34F6-41CD-94EA-D91424C1D6B7}" type="pres">
      <dgm:prSet presAssocID="{5A72C25C-5989-4E0B-A27C-B3D80CF9C5AA}" presName="sibTrans" presStyleCnt="0"/>
      <dgm:spPr/>
    </dgm:pt>
    <dgm:pt modelId="{3EE19A92-E9A2-433C-9C45-E66B2DE02F8C}" type="pres">
      <dgm:prSet presAssocID="{F472C902-6C22-4798-834C-291940A49FF4}" presName="node" presStyleLbl="node1" presStyleIdx="3" presStyleCnt="6" custLinFactNeighborX="-3570" custLinFactNeighborY="-1452">
        <dgm:presLayoutVars>
          <dgm:bulletEnabled val="1"/>
        </dgm:presLayoutVars>
      </dgm:prSet>
      <dgm:spPr/>
    </dgm:pt>
    <dgm:pt modelId="{10CD0C58-25E9-453E-A4F8-3BC7097A2258}" type="pres">
      <dgm:prSet presAssocID="{6B6EF4BB-5F90-4DEE-861E-9AECF3D3B7B3}" presName="sibTrans" presStyleCnt="0"/>
      <dgm:spPr/>
    </dgm:pt>
    <dgm:pt modelId="{9CB846EF-5C4E-4E94-9AA1-A4FFC524A3C6}" type="pres">
      <dgm:prSet presAssocID="{28C1CF6E-DD93-407E-B2E6-24222CE5B2F7}" presName="node" presStyleLbl="node1" presStyleIdx="4" presStyleCnt="6">
        <dgm:presLayoutVars>
          <dgm:bulletEnabled val="1"/>
        </dgm:presLayoutVars>
      </dgm:prSet>
      <dgm:spPr/>
    </dgm:pt>
    <dgm:pt modelId="{E5A4A34E-75B5-4CDC-B8EE-BBBE02AC394F}" type="pres">
      <dgm:prSet presAssocID="{EA6C505C-ACF9-43A6-AC82-59123005158E}" presName="sibTrans" presStyleCnt="0"/>
      <dgm:spPr/>
    </dgm:pt>
    <dgm:pt modelId="{50FA40FB-F92A-4D9F-8C98-651A07A1D181}" type="pres">
      <dgm:prSet presAssocID="{53335392-78C7-49A2-8FB6-DA2E0DBBE3B6}" presName="node" presStyleLbl="node1" presStyleIdx="5" presStyleCnt="6">
        <dgm:presLayoutVars>
          <dgm:bulletEnabled val="1"/>
        </dgm:presLayoutVars>
      </dgm:prSet>
      <dgm:spPr/>
    </dgm:pt>
  </dgm:ptLst>
  <dgm:cxnLst>
    <dgm:cxn modelId="{77F46703-F84F-4BBE-8DD5-D6FEE91D1869}" srcId="{0318A0AB-0C64-458C-A986-3193941BD281}" destId="{B8379C84-FED3-4255-BE9E-8715955E465A}" srcOrd="1" destOrd="0" parTransId="{EC5F4275-578E-4735-BA51-7F284C213F3D}" sibTransId="{7AC6E7F6-7C79-422D-980E-3098D7A34F3A}"/>
    <dgm:cxn modelId="{6EF02205-21DB-4871-B4D4-ABABC989C1B7}" type="presOf" srcId="{0318A0AB-0C64-458C-A986-3193941BD281}" destId="{E836C312-4D44-47E0-B63D-F362AC2504CC}" srcOrd="0" destOrd="0" presId="urn:microsoft.com/office/officeart/2005/8/layout/default"/>
    <dgm:cxn modelId="{E7F1A812-75A6-4ACB-922E-E95E55728F37}" srcId="{0318A0AB-0C64-458C-A986-3193941BD281}" destId="{D0F98253-3110-443C-8BF4-B82EDA209FD6}" srcOrd="2" destOrd="0" parTransId="{AAA837D1-E17A-4A54-B7E8-B3819094A2A2}" sibTransId="{5A72C25C-5989-4E0B-A27C-B3D80CF9C5AA}"/>
    <dgm:cxn modelId="{5F4B9B19-D907-4D8E-A383-C558EDCC5B68}" type="presOf" srcId="{D0F98253-3110-443C-8BF4-B82EDA209FD6}" destId="{0A47C013-E93B-405C-BE34-1684F0521F0B}" srcOrd="0" destOrd="0" presId="urn:microsoft.com/office/officeart/2005/8/layout/default"/>
    <dgm:cxn modelId="{C8DC7F5C-0ECD-4113-8E31-CFC84472E769}" srcId="{0318A0AB-0C64-458C-A986-3193941BD281}" destId="{F472C902-6C22-4798-834C-291940A49FF4}" srcOrd="3" destOrd="0" parTransId="{EC8C521A-1329-4B8D-B297-825E5A0CC93D}" sibTransId="{6B6EF4BB-5F90-4DEE-861E-9AECF3D3B7B3}"/>
    <dgm:cxn modelId="{02D5BC4D-ECEF-4472-8FB4-3B81C66D9769}" srcId="{0318A0AB-0C64-458C-A986-3193941BD281}" destId="{28C1CF6E-DD93-407E-B2E6-24222CE5B2F7}" srcOrd="4" destOrd="0" parTransId="{580476C5-0342-4FDA-A853-D65694F686C5}" sibTransId="{EA6C505C-ACF9-43A6-AC82-59123005158E}"/>
    <dgm:cxn modelId="{F738366E-42D2-4C87-9AFC-FCA145337D51}" type="presOf" srcId="{53335392-78C7-49A2-8FB6-DA2E0DBBE3B6}" destId="{50FA40FB-F92A-4D9F-8C98-651A07A1D181}" srcOrd="0" destOrd="0" presId="urn:microsoft.com/office/officeart/2005/8/layout/default"/>
    <dgm:cxn modelId="{FAE9F96F-383A-47B7-9614-781977E8D4CA}" srcId="{0318A0AB-0C64-458C-A986-3193941BD281}" destId="{A934F018-C3C5-4926-88E3-C8EE18ECC945}" srcOrd="0" destOrd="0" parTransId="{3A0FA3F7-38A9-428F-A817-29ED16CD4AF9}" sibTransId="{5E1E5EBE-4AC3-40F8-A0A3-43EEF241501F}"/>
    <dgm:cxn modelId="{D51F6DB1-5F8B-40D0-9126-CB3071FF5671}" type="presOf" srcId="{B8379C84-FED3-4255-BE9E-8715955E465A}" destId="{30060471-EED2-4536-B6F7-85499B2FCD94}" srcOrd="0" destOrd="0" presId="urn:microsoft.com/office/officeart/2005/8/layout/default"/>
    <dgm:cxn modelId="{06D714D3-4EC3-481A-81EE-2591EB56A384}" srcId="{0318A0AB-0C64-458C-A986-3193941BD281}" destId="{53335392-78C7-49A2-8FB6-DA2E0DBBE3B6}" srcOrd="5" destOrd="0" parTransId="{5852CE25-CBB7-4285-B24B-663BB023AFF6}" sibTransId="{A406E775-B686-44A3-94EB-0211C9EF379B}"/>
    <dgm:cxn modelId="{E1A3CFE9-B5D8-48FC-BB48-33B62CC691A7}" type="presOf" srcId="{28C1CF6E-DD93-407E-B2E6-24222CE5B2F7}" destId="{9CB846EF-5C4E-4E94-9AA1-A4FFC524A3C6}" srcOrd="0" destOrd="0" presId="urn:microsoft.com/office/officeart/2005/8/layout/default"/>
    <dgm:cxn modelId="{2605C5FA-0D8C-492E-8FD9-DDBB90EBCF4F}" type="presOf" srcId="{F472C902-6C22-4798-834C-291940A49FF4}" destId="{3EE19A92-E9A2-433C-9C45-E66B2DE02F8C}" srcOrd="0" destOrd="0" presId="urn:microsoft.com/office/officeart/2005/8/layout/default"/>
    <dgm:cxn modelId="{4C426FFF-F3DB-44AD-B57D-E68DD9311431}" type="presOf" srcId="{A934F018-C3C5-4926-88E3-C8EE18ECC945}" destId="{B2AD5B1A-FE54-48C9-B33D-351FAFE51C4C}" srcOrd="0" destOrd="0" presId="urn:microsoft.com/office/officeart/2005/8/layout/default"/>
    <dgm:cxn modelId="{08E5889D-2204-482B-BD34-1BB8E6F58422}" type="presParOf" srcId="{E836C312-4D44-47E0-B63D-F362AC2504CC}" destId="{B2AD5B1A-FE54-48C9-B33D-351FAFE51C4C}" srcOrd="0" destOrd="0" presId="urn:microsoft.com/office/officeart/2005/8/layout/default"/>
    <dgm:cxn modelId="{03C40464-63D3-4214-A9EB-2B0136FD1325}" type="presParOf" srcId="{E836C312-4D44-47E0-B63D-F362AC2504CC}" destId="{DDAFF0E1-45AD-49AE-AD66-2D6BF4B36671}" srcOrd="1" destOrd="0" presId="urn:microsoft.com/office/officeart/2005/8/layout/default"/>
    <dgm:cxn modelId="{1FD00A54-BAE6-4D7E-90C3-4739DC096832}" type="presParOf" srcId="{E836C312-4D44-47E0-B63D-F362AC2504CC}" destId="{30060471-EED2-4536-B6F7-85499B2FCD94}" srcOrd="2" destOrd="0" presId="urn:microsoft.com/office/officeart/2005/8/layout/default"/>
    <dgm:cxn modelId="{191A34CA-852A-4B75-9C85-21989006A2A2}" type="presParOf" srcId="{E836C312-4D44-47E0-B63D-F362AC2504CC}" destId="{E5C973D8-BD9E-439D-8DED-20C38F381194}" srcOrd="3" destOrd="0" presId="urn:microsoft.com/office/officeart/2005/8/layout/default"/>
    <dgm:cxn modelId="{3351D9C2-67AC-4075-AD55-D2D58A6973C9}" type="presParOf" srcId="{E836C312-4D44-47E0-B63D-F362AC2504CC}" destId="{0A47C013-E93B-405C-BE34-1684F0521F0B}" srcOrd="4" destOrd="0" presId="urn:microsoft.com/office/officeart/2005/8/layout/default"/>
    <dgm:cxn modelId="{ED0227FB-E726-45E5-804C-4BBA2CB9B51A}" type="presParOf" srcId="{E836C312-4D44-47E0-B63D-F362AC2504CC}" destId="{B7858D3F-34F6-41CD-94EA-D91424C1D6B7}" srcOrd="5" destOrd="0" presId="urn:microsoft.com/office/officeart/2005/8/layout/default"/>
    <dgm:cxn modelId="{31B2A443-E497-4846-B17B-ED6CCFD8416E}" type="presParOf" srcId="{E836C312-4D44-47E0-B63D-F362AC2504CC}" destId="{3EE19A92-E9A2-433C-9C45-E66B2DE02F8C}" srcOrd="6" destOrd="0" presId="urn:microsoft.com/office/officeart/2005/8/layout/default"/>
    <dgm:cxn modelId="{8CA16FC8-55C0-427A-B976-D8F5CED33CD5}" type="presParOf" srcId="{E836C312-4D44-47E0-B63D-F362AC2504CC}" destId="{10CD0C58-25E9-453E-A4F8-3BC7097A2258}" srcOrd="7" destOrd="0" presId="urn:microsoft.com/office/officeart/2005/8/layout/default"/>
    <dgm:cxn modelId="{710A762E-BA77-4EF4-9F53-A893E8DC7143}" type="presParOf" srcId="{E836C312-4D44-47E0-B63D-F362AC2504CC}" destId="{9CB846EF-5C4E-4E94-9AA1-A4FFC524A3C6}" srcOrd="8" destOrd="0" presId="urn:microsoft.com/office/officeart/2005/8/layout/default"/>
    <dgm:cxn modelId="{75F16E84-9134-4301-97A5-9E6772A7B63B}" type="presParOf" srcId="{E836C312-4D44-47E0-B63D-F362AC2504CC}" destId="{E5A4A34E-75B5-4CDC-B8EE-BBBE02AC394F}" srcOrd="9" destOrd="0" presId="urn:microsoft.com/office/officeart/2005/8/layout/default"/>
    <dgm:cxn modelId="{DD870D5F-910F-4AFF-9030-FD2E897DD66F}" type="presParOf" srcId="{E836C312-4D44-47E0-B63D-F362AC2504CC}" destId="{50FA40FB-F92A-4D9F-8C98-651A07A1D18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0595E8-ED84-4E1F-BA39-92B4CFDFC7CD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3CB96D-FDAE-4DED-8C23-206EA1CCBAE7}">
      <dgm:prSet custT="1"/>
      <dgm:spPr/>
      <dgm:t>
        <a:bodyPr/>
        <a:lstStyle/>
        <a:p>
          <a:pPr algn="ctr" rtl="0"/>
          <a:r>
            <a:rPr lang="fr-FR" sz="2400" dirty="0">
              <a:latin typeface="Georgia" panose="02040502050405020303" pitchFamily="18" charset="0"/>
            </a:rPr>
            <a:t>classes, leadership, </a:t>
          </a:r>
          <a:r>
            <a:rPr lang="fr-FR" sz="2400" dirty="0" err="1">
              <a:latin typeface="Georgia" panose="02040502050405020303" pitchFamily="18" charset="0"/>
            </a:rPr>
            <a:t>community</a:t>
          </a:r>
          <a:endParaRPr lang="en-US" sz="2400" dirty="0">
            <a:latin typeface="Georgia" panose="02040502050405020303" pitchFamily="18" charset="0"/>
          </a:endParaRPr>
        </a:p>
      </dgm:t>
    </dgm:pt>
    <dgm:pt modelId="{A5CBB056-6048-46C9-A447-81455A9CDCBC}" type="parTrans" cxnId="{9013705F-740F-4BC7-A784-52199AC39AB9}">
      <dgm:prSet/>
      <dgm:spPr/>
      <dgm:t>
        <a:bodyPr/>
        <a:lstStyle/>
        <a:p>
          <a:endParaRPr lang="en-US"/>
        </a:p>
      </dgm:t>
    </dgm:pt>
    <dgm:pt modelId="{3E376A75-E7A6-4FC0-83FE-0EBAB9801F1C}" type="sibTrans" cxnId="{9013705F-740F-4BC7-A784-52199AC39AB9}">
      <dgm:prSet/>
      <dgm:spPr/>
      <dgm:t>
        <a:bodyPr/>
        <a:lstStyle/>
        <a:p>
          <a:endParaRPr lang="en-US"/>
        </a:p>
      </dgm:t>
    </dgm:pt>
    <dgm:pt modelId="{270F90D5-D99A-4156-BBD6-B8398F165B9D}">
      <dgm:prSet custT="1"/>
      <dgm:spPr/>
      <dgm:t>
        <a:bodyPr/>
        <a:lstStyle/>
        <a:p>
          <a:pPr algn="ctr"/>
          <a:r>
            <a:rPr lang="en-US" sz="2400" dirty="0">
              <a:latin typeface="Georgia" panose="02040502050405020303" pitchFamily="18" charset="0"/>
            </a:rPr>
            <a:t>Known and recognized</a:t>
          </a:r>
        </a:p>
      </dgm:t>
    </dgm:pt>
    <dgm:pt modelId="{269F2EE1-AC27-4EE5-9A9D-C840D3D02773}" type="parTrans" cxnId="{4A75C6E2-F90B-4F09-8B65-14F70B4D81CD}">
      <dgm:prSet/>
      <dgm:spPr/>
      <dgm:t>
        <a:bodyPr/>
        <a:lstStyle/>
        <a:p>
          <a:endParaRPr lang="en-US"/>
        </a:p>
      </dgm:t>
    </dgm:pt>
    <dgm:pt modelId="{930CDC5F-F8B7-4107-BC0B-EE7891381490}" type="sibTrans" cxnId="{4A75C6E2-F90B-4F09-8B65-14F70B4D81CD}">
      <dgm:prSet/>
      <dgm:spPr/>
      <dgm:t>
        <a:bodyPr/>
        <a:lstStyle/>
        <a:p>
          <a:endParaRPr lang="en-US"/>
        </a:p>
      </dgm:t>
    </dgm:pt>
    <dgm:pt modelId="{4BA62CCF-7797-4D6C-B36B-90E68638233B}">
      <dgm:prSet custT="1"/>
      <dgm:spPr/>
      <dgm:t>
        <a:bodyPr/>
        <a:lstStyle/>
        <a:p>
          <a:pPr algn="ctr" rtl="0"/>
          <a:r>
            <a:rPr lang="fr-FR" sz="2400" dirty="0">
              <a:latin typeface="Georgia" panose="02040502050405020303" pitchFamily="18" charset="0"/>
            </a:rPr>
            <a:t> Finissants à TEAMS </a:t>
          </a:r>
          <a:endParaRPr lang="en-US" sz="2400" dirty="0">
            <a:latin typeface="Georgia" panose="02040502050405020303" pitchFamily="18" charset="0"/>
          </a:endParaRPr>
        </a:p>
      </dgm:t>
    </dgm:pt>
    <dgm:pt modelId="{5D34ED54-BE4B-40E4-91C3-26EBC0DD15D0}" type="parTrans" cxnId="{F312FEA8-352E-4A8C-9FD4-4B695890A4E2}">
      <dgm:prSet/>
      <dgm:spPr/>
      <dgm:t>
        <a:bodyPr/>
        <a:lstStyle/>
        <a:p>
          <a:endParaRPr lang="en-US"/>
        </a:p>
      </dgm:t>
    </dgm:pt>
    <dgm:pt modelId="{57334244-083C-48B3-B04B-216C57E18EF5}" type="sibTrans" cxnId="{F312FEA8-352E-4A8C-9FD4-4B695890A4E2}">
      <dgm:prSet/>
      <dgm:spPr/>
      <dgm:t>
        <a:bodyPr/>
        <a:lstStyle/>
        <a:p>
          <a:endParaRPr lang="en-US"/>
        </a:p>
      </dgm:t>
    </dgm:pt>
    <dgm:pt modelId="{9B107550-BEE7-4575-B4F1-26A58C326CD6}">
      <dgm:prSet custT="1"/>
      <dgm:spPr/>
      <dgm:t>
        <a:bodyPr/>
        <a:lstStyle/>
        <a:p>
          <a:pPr algn="ctr" rtl="0"/>
          <a:r>
            <a:rPr lang="en-US" sz="2400" dirty="0">
              <a:latin typeface="Georgia" panose="02040502050405020303" pitchFamily="18" charset="0"/>
            </a:rPr>
            <a:t>Make a request – ask and you may receive </a:t>
          </a:r>
        </a:p>
      </dgm:t>
    </dgm:pt>
    <dgm:pt modelId="{537A3DC0-93C9-45DC-8C92-ABB30AF9CF3E}" type="parTrans" cxnId="{E60FB7D9-0134-4715-A130-DE594E06F31B}">
      <dgm:prSet/>
      <dgm:spPr/>
      <dgm:t>
        <a:bodyPr/>
        <a:lstStyle/>
        <a:p>
          <a:endParaRPr lang="en-US"/>
        </a:p>
      </dgm:t>
    </dgm:pt>
    <dgm:pt modelId="{151DB0F6-4672-4D0B-A0FD-1368CE11A898}" type="sibTrans" cxnId="{E60FB7D9-0134-4715-A130-DE594E06F31B}">
      <dgm:prSet/>
      <dgm:spPr/>
      <dgm:t>
        <a:bodyPr/>
        <a:lstStyle/>
        <a:p>
          <a:endParaRPr lang="en-US"/>
        </a:p>
      </dgm:t>
    </dgm:pt>
    <dgm:pt modelId="{B16C9474-2D52-417B-8F19-52D61CA493FF}">
      <dgm:prSet custT="1"/>
      <dgm:spPr/>
      <dgm:t>
        <a:bodyPr/>
        <a:lstStyle/>
        <a:p>
          <a:pPr algn="ctr"/>
          <a:r>
            <a:rPr lang="en-US" sz="2400" dirty="0">
              <a:latin typeface="Georgia" panose="02040502050405020303" pitchFamily="18" charset="0"/>
            </a:rPr>
            <a:t>good grades, attitudes, behaviour</a:t>
          </a:r>
        </a:p>
      </dgm:t>
    </dgm:pt>
    <dgm:pt modelId="{8283C3F5-A436-4ED7-B184-C8938367C83E}" type="parTrans" cxnId="{673FE90F-3851-443B-BF2B-65D3B48E83F8}">
      <dgm:prSet/>
      <dgm:spPr/>
      <dgm:t>
        <a:bodyPr/>
        <a:lstStyle/>
        <a:p>
          <a:endParaRPr lang="en-US"/>
        </a:p>
      </dgm:t>
    </dgm:pt>
    <dgm:pt modelId="{DC92D9BD-579A-4CC8-917B-4F803A6F747B}" type="sibTrans" cxnId="{673FE90F-3851-443B-BF2B-65D3B48E83F8}">
      <dgm:prSet/>
      <dgm:spPr/>
      <dgm:t>
        <a:bodyPr/>
        <a:lstStyle/>
        <a:p>
          <a:endParaRPr lang="en-US"/>
        </a:p>
      </dgm:t>
    </dgm:pt>
    <dgm:pt modelId="{0D0CFCA1-71C4-4C79-9181-9F58D9CF9B54}" type="pres">
      <dgm:prSet presAssocID="{F80595E8-ED84-4E1F-BA39-92B4CFDFC7CD}" presName="vert0" presStyleCnt="0">
        <dgm:presLayoutVars>
          <dgm:dir/>
          <dgm:animOne val="branch"/>
          <dgm:animLvl val="lvl"/>
        </dgm:presLayoutVars>
      </dgm:prSet>
      <dgm:spPr/>
    </dgm:pt>
    <dgm:pt modelId="{91FF58F5-9ADF-40F0-B463-C4B8F281199A}" type="pres">
      <dgm:prSet presAssocID="{793CB96D-FDAE-4DED-8C23-206EA1CCBAE7}" presName="thickLine" presStyleLbl="alignNode1" presStyleIdx="0" presStyleCnt="5"/>
      <dgm:spPr/>
    </dgm:pt>
    <dgm:pt modelId="{DA096E5C-76DB-4010-A077-7F2F66D4BAF4}" type="pres">
      <dgm:prSet presAssocID="{793CB96D-FDAE-4DED-8C23-206EA1CCBAE7}" presName="horz1" presStyleCnt="0"/>
      <dgm:spPr/>
    </dgm:pt>
    <dgm:pt modelId="{9838F77A-9B79-44CF-A627-B1467BE10A84}" type="pres">
      <dgm:prSet presAssocID="{793CB96D-FDAE-4DED-8C23-206EA1CCBAE7}" presName="tx1" presStyleLbl="revTx" presStyleIdx="0" presStyleCnt="5"/>
      <dgm:spPr/>
    </dgm:pt>
    <dgm:pt modelId="{D498D162-2F10-43E7-97E2-484FF12567C7}" type="pres">
      <dgm:prSet presAssocID="{793CB96D-FDAE-4DED-8C23-206EA1CCBAE7}" presName="vert1" presStyleCnt="0"/>
      <dgm:spPr/>
    </dgm:pt>
    <dgm:pt modelId="{BBCFA66C-566A-4394-8E8A-4CDE1C80922C}" type="pres">
      <dgm:prSet presAssocID="{270F90D5-D99A-4156-BBD6-B8398F165B9D}" presName="thickLine" presStyleLbl="alignNode1" presStyleIdx="1" presStyleCnt="5"/>
      <dgm:spPr/>
    </dgm:pt>
    <dgm:pt modelId="{ED32FE04-8FFD-4CD5-9AD2-DD9F21522506}" type="pres">
      <dgm:prSet presAssocID="{270F90D5-D99A-4156-BBD6-B8398F165B9D}" presName="horz1" presStyleCnt="0"/>
      <dgm:spPr/>
    </dgm:pt>
    <dgm:pt modelId="{A4FCCB07-B6DF-4152-A5AB-9004B75C3AEE}" type="pres">
      <dgm:prSet presAssocID="{270F90D5-D99A-4156-BBD6-B8398F165B9D}" presName="tx1" presStyleLbl="revTx" presStyleIdx="1" presStyleCnt="5"/>
      <dgm:spPr/>
    </dgm:pt>
    <dgm:pt modelId="{F1E59115-8112-4862-B3C5-26C25A182DF6}" type="pres">
      <dgm:prSet presAssocID="{270F90D5-D99A-4156-BBD6-B8398F165B9D}" presName="vert1" presStyleCnt="0"/>
      <dgm:spPr/>
    </dgm:pt>
    <dgm:pt modelId="{9861ACEF-EA3E-435B-96C3-3B811FE8F3EA}" type="pres">
      <dgm:prSet presAssocID="{B16C9474-2D52-417B-8F19-52D61CA493FF}" presName="thickLine" presStyleLbl="alignNode1" presStyleIdx="2" presStyleCnt="5"/>
      <dgm:spPr/>
    </dgm:pt>
    <dgm:pt modelId="{CA2D01FB-8535-4AC1-9D8B-FCF2EED4E8F0}" type="pres">
      <dgm:prSet presAssocID="{B16C9474-2D52-417B-8F19-52D61CA493FF}" presName="horz1" presStyleCnt="0"/>
      <dgm:spPr/>
    </dgm:pt>
    <dgm:pt modelId="{5AC15A9F-8667-433A-8804-3B55FF345E61}" type="pres">
      <dgm:prSet presAssocID="{B16C9474-2D52-417B-8F19-52D61CA493FF}" presName="tx1" presStyleLbl="revTx" presStyleIdx="2" presStyleCnt="5"/>
      <dgm:spPr/>
    </dgm:pt>
    <dgm:pt modelId="{E97F98C5-D962-4C95-A7D6-7948DAA184E4}" type="pres">
      <dgm:prSet presAssocID="{B16C9474-2D52-417B-8F19-52D61CA493FF}" presName="vert1" presStyleCnt="0"/>
      <dgm:spPr/>
    </dgm:pt>
    <dgm:pt modelId="{3A1E9DA4-1E9B-4239-843F-0981D8B86794}" type="pres">
      <dgm:prSet presAssocID="{4BA62CCF-7797-4D6C-B36B-90E68638233B}" presName="thickLine" presStyleLbl="alignNode1" presStyleIdx="3" presStyleCnt="5"/>
      <dgm:spPr/>
    </dgm:pt>
    <dgm:pt modelId="{3CDDE2C1-4DEE-4F09-92F8-AF8D89BB1335}" type="pres">
      <dgm:prSet presAssocID="{4BA62CCF-7797-4D6C-B36B-90E68638233B}" presName="horz1" presStyleCnt="0"/>
      <dgm:spPr/>
    </dgm:pt>
    <dgm:pt modelId="{5B40391E-19F7-40EF-A277-70D3CCD341F0}" type="pres">
      <dgm:prSet presAssocID="{4BA62CCF-7797-4D6C-B36B-90E68638233B}" presName="tx1" presStyleLbl="revTx" presStyleIdx="3" presStyleCnt="5"/>
      <dgm:spPr/>
    </dgm:pt>
    <dgm:pt modelId="{819EC05F-0148-4F8D-AAB3-C038DDC014B4}" type="pres">
      <dgm:prSet presAssocID="{4BA62CCF-7797-4D6C-B36B-90E68638233B}" presName="vert1" presStyleCnt="0"/>
      <dgm:spPr/>
    </dgm:pt>
    <dgm:pt modelId="{53554C09-DDD0-4266-94FB-F523799B2D3D}" type="pres">
      <dgm:prSet presAssocID="{9B107550-BEE7-4575-B4F1-26A58C326CD6}" presName="thickLine" presStyleLbl="alignNode1" presStyleIdx="4" presStyleCnt="5"/>
      <dgm:spPr/>
    </dgm:pt>
    <dgm:pt modelId="{04570F94-D3BB-4C3D-A7D1-F9C8EE97148C}" type="pres">
      <dgm:prSet presAssocID="{9B107550-BEE7-4575-B4F1-26A58C326CD6}" presName="horz1" presStyleCnt="0"/>
      <dgm:spPr/>
    </dgm:pt>
    <dgm:pt modelId="{92F34864-422A-48B1-9085-04352F0FCEC7}" type="pres">
      <dgm:prSet presAssocID="{9B107550-BEE7-4575-B4F1-26A58C326CD6}" presName="tx1" presStyleLbl="revTx" presStyleIdx="4" presStyleCnt="5"/>
      <dgm:spPr/>
    </dgm:pt>
    <dgm:pt modelId="{BA754F53-BE23-498B-AF08-D9CC90A3F797}" type="pres">
      <dgm:prSet presAssocID="{9B107550-BEE7-4575-B4F1-26A58C326CD6}" presName="vert1" presStyleCnt="0"/>
      <dgm:spPr/>
    </dgm:pt>
  </dgm:ptLst>
  <dgm:cxnLst>
    <dgm:cxn modelId="{673FE90F-3851-443B-BF2B-65D3B48E83F8}" srcId="{F80595E8-ED84-4E1F-BA39-92B4CFDFC7CD}" destId="{B16C9474-2D52-417B-8F19-52D61CA493FF}" srcOrd="2" destOrd="0" parTransId="{8283C3F5-A436-4ED7-B184-C8938367C83E}" sibTransId="{DC92D9BD-579A-4CC8-917B-4F803A6F747B}"/>
    <dgm:cxn modelId="{91CBF833-3002-47F0-A718-6123815B5C73}" type="presOf" srcId="{9B107550-BEE7-4575-B4F1-26A58C326CD6}" destId="{92F34864-422A-48B1-9085-04352F0FCEC7}" srcOrd="0" destOrd="0" presId="urn:microsoft.com/office/officeart/2008/layout/LinedList"/>
    <dgm:cxn modelId="{9013705F-740F-4BC7-A784-52199AC39AB9}" srcId="{F80595E8-ED84-4E1F-BA39-92B4CFDFC7CD}" destId="{793CB96D-FDAE-4DED-8C23-206EA1CCBAE7}" srcOrd="0" destOrd="0" parTransId="{A5CBB056-6048-46C9-A447-81455A9CDCBC}" sibTransId="{3E376A75-E7A6-4FC0-83FE-0EBAB9801F1C}"/>
    <dgm:cxn modelId="{1FFBAF41-35FC-4B57-A7EF-D547876C4455}" type="presOf" srcId="{4BA62CCF-7797-4D6C-B36B-90E68638233B}" destId="{5B40391E-19F7-40EF-A277-70D3CCD341F0}" srcOrd="0" destOrd="0" presId="urn:microsoft.com/office/officeart/2008/layout/LinedList"/>
    <dgm:cxn modelId="{CF824A56-82B6-41B9-A9B2-C35B1DDA3898}" type="presOf" srcId="{B16C9474-2D52-417B-8F19-52D61CA493FF}" destId="{5AC15A9F-8667-433A-8804-3B55FF345E61}" srcOrd="0" destOrd="0" presId="urn:microsoft.com/office/officeart/2008/layout/LinedList"/>
    <dgm:cxn modelId="{F312FEA8-352E-4A8C-9FD4-4B695890A4E2}" srcId="{F80595E8-ED84-4E1F-BA39-92B4CFDFC7CD}" destId="{4BA62CCF-7797-4D6C-B36B-90E68638233B}" srcOrd="3" destOrd="0" parTransId="{5D34ED54-BE4B-40E4-91C3-26EBC0DD15D0}" sibTransId="{57334244-083C-48B3-B04B-216C57E18EF5}"/>
    <dgm:cxn modelId="{E60FB7D9-0134-4715-A130-DE594E06F31B}" srcId="{F80595E8-ED84-4E1F-BA39-92B4CFDFC7CD}" destId="{9B107550-BEE7-4575-B4F1-26A58C326CD6}" srcOrd="4" destOrd="0" parTransId="{537A3DC0-93C9-45DC-8C92-ABB30AF9CF3E}" sibTransId="{151DB0F6-4672-4D0B-A0FD-1368CE11A898}"/>
    <dgm:cxn modelId="{4A75C6E2-F90B-4F09-8B65-14F70B4D81CD}" srcId="{F80595E8-ED84-4E1F-BA39-92B4CFDFC7CD}" destId="{270F90D5-D99A-4156-BBD6-B8398F165B9D}" srcOrd="1" destOrd="0" parTransId="{269F2EE1-AC27-4EE5-9A9D-C840D3D02773}" sibTransId="{930CDC5F-F8B7-4107-BC0B-EE7891381490}"/>
    <dgm:cxn modelId="{607F0FE4-7A96-4F5F-BB0D-C56F3D0F1391}" type="presOf" srcId="{F80595E8-ED84-4E1F-BA39-92B4CFDFC7CD}" destId="{0D0CFCA1-71C4-4C79-9181-9F58D9CF9B54}" srcOrd="0" destOrd="0" presId="urn:microsoft.com/office/officeart/2008/layout/LinedList"/>
    <dgm:cxn modelId="{E55AACEA-8219-4AFF-AD79-2AD7060D64ED}" type="presOf" srcId="{270F90D5-D99A-4156-BBD6-B8398F165B9D}" destId="{A4FCCB07-B6DF-4152-A5AB-9004B75C3AEE}" srcOrd="0" destOrd="0" presId="urn:microsoft.com/office/officeart/2008/layout/LinedList"/>
    <dgm:cxn modelId="{956174F5-4264-4504-86A4-CDE9AA0861AE}" type="presOf" srcId="{793CB96D-FDAE-4DED-8C23-206EA1CCBAE7}" destId="{9838F77A-9B79-44CF-A627-B1467BE10A84}" srcOrd="0" destOrd="0" presId="urn:microsoft.com/office/officeart/2008/layout/LinedList"/>
    <dgm:cxn modelId="{380CCDB2-A507-4E89-885C-96188CC8E6AD}" type="presParOf" srcId="{0D0CFCA1-71C4-4C79-9181-9F58D9CF9B54}" destId="{91FF58F5-9ADF-40F0-B463-C4B8F281199A}" srcOrd="0" destOrd="0" presId="urn:microsoft.com/office/officeart/2008/layout/LinedList"/>
    <dgm:cxn modelId="{83876A86-8DEE-4B4E-B17E-3551D98865C8}" type="presParOf" srcId="{0D0CFCA1-71C4-4C79-9181-9F58D9CF9B54}" destId="{DA096E5C-76DB-4010-A077-7F2F66D4BAF4}" srcOrd="1" destOrd="0" presId="urn:microsoft.com/office/officeart/2008/layout/LinedList"/>
    <dgm:cxn modelId="{51116526-4DC9-4084-8E50-C9A00104302A}" type="presParOf" srcId="{DA096E5C-76DB-4010-A077-7F2F66D4BAF4}" destId="{9838F77A-9B79-44CF-A627-B1467BE10A84}" srcOrd="0" destOrd="0" presId="urn:microsoft.com/office/officeart/2008/layout/LinedList"/>
    <dgm:cxn modelId="{9EAA1822-7F7B-41E7-B66E-AED067853C0E}" type="presParOf" srcId="{DA096E5C-76DB-4010-A077-7F2F66D4BAF4}" destId="{D498D162-2F10-43E7-97E2-484FF12567C7}" srcOrd="1" destOrd="0" presId="urn:microsoft.com/office/officeart/2008/layout/LinedList"/>
    <dgm:cxn modelId="{A49E7361-B887-4C30-872E-F5168955B410}" type="presParOf" srcId="{0D0CFCA1-71C4-4C79-9181-9F58D9CF9B54}" destId="{BBCFA66C-566A-4394-8E8A-4CDE1C80922C}" srcOrd="2" destOrd="0" presId="urn:microsoft.com/office/officeart/2008/layout/LinedList"/>
    <dgm:cxn modelId="{4B502B75-0734-4E8E-BD1B-C8AADCC56842}" type="presParOf" srcId="{0D0CFCA1-71C4-4C79-9181-9F58D9CF9B54}" destId="{ED32FE04-8FFD-4CD5-9AD2-DD9F21522506}" srcOrd="3" destOrd="0" presId="urn:microsoft.com/office/officeart/2008/layout/LinedList"/>
    <dgm:cxn modelId="{7848CD16-50BE-47DF-910F-49F36CE53432}" type="presParOf" srcId="{ED32FE04-8FFD-4CD5-9AD2-DD9F21522506}" destId="{A4FCCB07-B6DF-4152-A5AB-9004B75C3AEE}" srcOrd="0" destOrd="0" presId="urn:microsoft.com/office/officeart/2008/layout/LinedList"/>
    <dgm:cxn modelId="{DE8A4336-4869-4272-9986-FD01DFB87712}" type="presParOf" srcId="{ED32FE04-8FFD-4CD5-9AD2-DD9F21522506}" destId="{F1E59115-8112-4862-B3C5-26C25A182DF6}" srcOrd="1" destOrd="0" presId="urn:microsoft.com/office/officeart/2008/layout/LinedList"/>
    <dgm:cxn modelId="{7AB8A32E-A4A1-41A9-B8DF-023A4B6D4B3D}" type="presParOf" srcId="{0D0CFCA1-71C4-4C79-9181-9F58D9CF9B54}" destId="{9861ACEF-EA3E-435B-96C3-3B811FE8F3EA}" srcOrd="4" destOrd="0" presId="urn:microsoft.com/office/officeart/2008/layout/LinedList"/>
    <dgm:cxn modelId="{10C9E653-B252-4050-9FED-8A4DFE02563B}" type="presParOf" srcId="{0D0CFCA1-71C4-4C79-9181-9F58D9CF9B54}" destId="{CA2D01FB-8535-4AC1-9D8B-FCF2EED4E8F0}" srcOrd="5" destOrd="0" presId="urn:microsoft.com/office/officeart/2008/layout/LinedList"/>
    <dgm:cxn modelId="{B645A700-9F08-4FCB-A75D-F5681638A686}" type="presParOf" srcId="{CA2D01FB-8535-4AC1-9D8B-FCF2EED4E8F0}" destId="{5AC15A9F-8667-433A-8804-3B55FF345E61}" srcOrd="0" destOrd="0" presId="urn:microsoft.com/office/officeart/2008/layout/LinedList"/>
    <dgm:cxn modelId="{6998914C-8E0B-4D5A-8E14-61BDD068406A}" type="presParOf" srcId="{CA2D01FB-8535-4AC1-9D8B-FCF2EED4E8F0}" destId="{E97F98C5-D962-4C95-A7D6-7948DAA184E4}" srcOrd="1" destOrd="0" presId="urn:microsoft.com/office/officeart/2008/layout/LinedList"/>
    <dgm:cxn modelId="{8A36D5ED-2700-488B-A642-4D3BB5644AE9}" type="presParOf" srcId="{0D0CFCA1-71C4-4C79-9181-9F58D9CF9B54}" destId="{3A1E9DA4-1E9B-4239-843F-0981D8B86794}" srcOrd="6" destOrd="0" presId="urn:microsoft.com/office/officeart/2008/layout/LinedList"/>
    <dgm:cxn modelId="{C6E4E2E7-DEEA-4544-8A4B-E5462DA9F99E}" type="presParOf" srcId="{0D0CFCA1-71C4-4C79-9181-9F58D9CF9B54}" destId="{3CDDE2C1-4DEE-4F09-92F8-AF8D89BB1335}" srcOrd="7" destOrd="0" presId="urn:microsoft.com/office/officeart/2008/layout/LinedList"/>
    <dgm:cxn modelId="{2F0F10B5-BA58-4F08-BC72-1389C78E827F}" type="presParOf" srcId="{3CDDE2C1-4DEE-4F09-92F8-AF8D89BB1335}" destId="{5B40391E-19F7-40EF-A277-70D3CCD341F0}" srcOrd="0" destOrd="0" presId="urn:microsoft.com/office/officeart/2008/layout/LinedList"/>
    <dgm:cxn modelId="{B08C3554-CB27-4041-83B7-271771721AE3}" type="presParOf" srcId="{3CDDE2C1-4DEE-4F09-92F8-AF8D89BB1335}" destId="{819EC05F-0148-4F8D-AAB3-C038DDC014B4}" srcOrd="1" destOrd="0" presId="urn:microsoft.com/office/officeart/2008/layout/LinedList"/>
    <dgm:cxn modelId="{F2FF4621-E7BD-4897-AF73-C7EC322B4BEF}" type="presParOf" srcId="{0D0CFCA1-71C4-4C79-9181-9F58D9CF9B54}" destId="{53554C09-DDD0-4266-94FB-F523799B2D3D}" srcOrd="8" destOrd="0" presId="urn:microsoft.com/office/officeart/2008/layout/LinedList"/>
    <dgm:cxn modelId="{A2EE98A3-DEB9-42ED-858E-93FE803258D9}" type="presParOf" srcId="{0D0CFCA1-71C4-4C79-9181-9F58D9CF9B54}" destId="{04570F94-D3BB-4C3D-A7D1-F9C8EE97148C}" srcOrd="9" destOrd="0" presId="urn:microsoft.com/office/officeart/2008/layout/LinedList"/>
    <dgm:cxn modelId="{9764F09E-1B1B-42F8-A525-BDD2D6B90AEB}" type="presParOf" srcId="{04570F94-D3BB-4C3D-A7D1-F9C8EE97148C}" destId="{92F34864-422A-48B1-9085-04352F0FCEC7}" srcOrd="0" destOrd="0" presId="urn:microsoft.com/office/officeart/2008/layout/LinedList"/>
    <dgm:cxn modelId="{F3496EBD-42A6-439D-901E-326FE12201BB}" type="presParOf" srcId="{04570F94-D3BB-4C3D-A7D1-F9C8EE97148C}" destId="{BA754F53-BE23-498B-AF08-D9CC90A3F797}" srcOrd="1" destOrd="0" presId="urn:microsoft.com/office/officeart/2008/layout/LinedList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DB95D6-E598-4FD2-8625-654172F2AE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780FEC64-48F3-4917-91F2-F8845DB00E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Awards and Scholarships</a:t>
          </a:r>
        </a:p>
      </dgm:t>
    </dgm:pt>
    <dgm:pt modelId="{07A59AE7-D025-49E9-AF97-2B04D31F763E}" type="parTrans" cxnId="{E2AAE90C-CAF3-4DDE-9CE6-49DC12B4333B}">
      <dgm:prSet/>
      <dgm:spPr/>
      <dgm:t>
        <a:bodyPr/>
        <a:lstStyle/>
        <a:p>
          <a:endParaRPr lang="en-US"/>
        </a:p>
      </dgm:t>
    </dgm:pt>
    <dgm:pt modelId="{8BA6A085-1D77-4067-A9C1-7F4358830C49}" type="sibTrans" cxnId="{E2AAE90C-CAF3-4DDE-9CE6-49DC12B4333B}">
      <dgm:prSet/>
      <dgm:spPr/>
      <dgm:t>
        <a:bodyPr/>
        <a:lstStyle/>
        <a:p>
          <a:endParaRPr lang="en-US"/>
        </a:p>
      </dgm:t>
    </dgm:pt>
    <dgm:pt modelId="{A9E4E061-F3B2-41D1-9956-73B0E80342FB}" type="pres">
      <dgm:prSet presAssocID="{87DB95D6-E598-4FD2-8625-654172F2AEA1}" presName="root" presStyleCnt="0">
        <dgm:presLayoutVars>
          <dgm:dir/>
          <dgm:resizeHandles val="exact"/>
        </dgm:presLayoutVars>
      </dgm:prSet>
      <dgm:spPr/>
    </dgm:pt>
    <dgm:pt modelId="{49C881D6-D3E0-4E99-8BB3-5F677655A507}" type="pres">
      <dgm:prSet presAssocID="{780FEC64-48F3-4917-91F2-F8845DB00E1D}" presName="compNode" presStyleCnt="0"/>
      <dgm:spPr/>
    </dgm:pt>
    <dgm:pt modelId="{F47A1128-38A9-4003-BEF3-3378B8D0806B}" type="pres">
      <dgm:prSet presAssocID="{780FEC64-48F3-4917-91F2-F8845DB00E1D}" presName="bgRect" presStyleLbl="bgShp" presStyleIdx="0" presStyleCnt="1" custLinFactNeighborX="-3252" custLinFactNeighborY="2486"/>
      <dgm:spPr/>
    </dgm:pt>
    <dgm:pt modelId="{B7F48CBB-768B-4B91-99F0-528B9257F996}" type="pres">
      <dgm:prSet presAssocID="{780FEC64-48F3-4917-91F2-F8845DB00E1D}" presName="iconRect" presStyleLbl="nod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</dgm:spPr>
    </dgm:pt>
    <dgm:pt modelId="{96AC709D-1491-4CFA-96DC-E5988BDFE250}" type="pres">
      <dgm:prSet presAssocID="{780FEC64-48F3-4917-91F2-F8845DB00E1D}" presName="spaceRect" presStyleCnt="0"/>
      <dgm:spPr/>
    </dgm:pt>
    <dgm:pt modelId="{F51E4B14-0907-4481-A4B5-AE7F1745ADC0}" type="pres">
      <dgm:prSet presAssocID="{780FEC64-48F3-4917-91F2-F8845DB00E1D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5D11FD0B-5C97-42B5-A3A6-CC50498AE922}" type="presOf" srcId="{87DB95D6-E598-4FD2-8625-654172F2AEA1}" destId="{A9E4E061-F3B2-41D1-9956-73B0E80342FB}" srcOrd="0" destOrd="0" presId="urn:microsoft.com/office/officeart/2018/2/layout/IconVerticalSolidList"/>
    <dgm:cxn modelId="{E2AAE90C-CAF3-4DDE-9CE6-49DC12B4333B}" srcId="{87DB95D6-E598-4FD2-8625-654172F2AEA1}" destId="{780FEC64-48F3-4917-91F2-F8845DB00E1D}" srcOrd="0" destOrd="0" parTransId="{07A59AE7-D025-49E9-AF97-2B04D31F763E}" sibTransId="{8BA6A085-1D77-4067-A9C1-7F4358830C49}"/>
    <dgm:cxn modelId="{73D7BA47-400D-498C-994A-E17D96A8E1B9}" type="presOf" srcId="{780FEC64-48F3-4917-91F2-F8845DB00E1D}" destId="{F51E4B14-0907-4481-A4B5-AE7F1745ADC0}" srcOrd="0" destOrd="0" presId="urn:microsoft.com/office/officeart/2018/2/layout/IconVerticalSolidList"/>
    <dgm:cxn modelId="{8C7B5D17-C2D3-4BA7-A87C-7D63E1C3AC32}" type="presParOf" srcId="{A9E4E061-F3B2-41D1-9956-73B0E80342FB}" destId="{49C881D6-D3E0-4E99-8BB3-5F677655A507}" srcOrd="0" destOrd="0" presId="urn:microsoft.com/office/officeart/2018/2/layout/IconVerticalSolidList"/>
    <dgm:cxn modelId="{B474B77E-A0E0-4808-85AB-351BA5C6BCCF}" type="presParOf" srcId="{49C881D6-D3E0-4E99-8BB3-5F677655A507}" destId="{F47A1128-38A9-4003-BEF3-3378B8D0806B}" srcOrd="0" destOrd="0" presId="urn:microsoft.com/office/officeart/2018/2/layout/IconVerticalSolidList"/>
    <dgm:cxn modelId="{692B1E2D-F2F3-4E23-B345-48E1F34D3575}" type="presParOf" srcId="{49C881D6-D3E0-4E99-8BB3-5F677655A507}" destId="{B7F48CBB-768B-4B91-99F0-528B9257F996}" srcOrd="1" destOrd="0" presId="urn:microsoft.com/office/officeart/2018/2/layout/IconVerticalSolidList"/>
    <dgm:cxn modelId="{BEE1AA93-FFEA-458D-B3BA-9703988C2E54}" type="presParOf" srcId="{49C881D6-D3E0-4E99-8BB3-5F677655A507}" destId="{96AC709D-1491-4CFA-96DC-E5988BDFE250}" srcOrd="2" destOrd="0" presId="urn:microsoft.com/office/officeart/2018/2/layout/IconVerticalSolidList"/>
    <dgm:cxn modelId="{0D494BC1-5545-4E5B-BCB0-50FA854556D7}" type="presParOf" srcId="{49C881D6-D3E0-4E99-8BB3-5F677655A507}" destId="{F51E4B14-0907-4481-A4B5-AE7F1745AD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51713E-69B3-4267-91E8-A1D4BF5D0FE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9DB859C-6207-4775-83B3-5AD1EBBCE2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Georgia" panose="02040502050405020303" pitchFamily="18" charset="0"/>
            </a:rPr>
            <a:t>Due dates
</a:t>
          </a:r>
        </a:p>
      </dgm:t>
    </dgm:pt>
    <dgm:pt modelId="{48D3A700-CA17-40A9-9F42-9C1518AEC769}" type="parTrans" cxnId="{59DF3F8D-7762-4183-BAAD-F96D853EDBF7}">
      <dgm:prSet/>
      <dgm:spPr/>
      <dgm:t>
        <a:bodyPr/>
        <a:lstStyle/>
        <a:p>
          <a:endParaRPr lang="en-US"/>
        </a:p>
      </dgm:t>
    </dgm:pt>
    <dgm:pt modelId="{03ED1304-6CEE-4B8B-BE8F-47C171249228}" type="sibTrans" cxnId="{59DF3F8D-7762-4183-BAAD-F96D853EDB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675F859-3864-488D-ADDA-20FB6D8F294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Georgia" panose="02040502050405020303" pitchFamily="18" charset="0"/>
            </a:rPr>
            <a:t>References - get them well in advance</a:t>
          </a:r>
        </a:p>
      </dgm:t>
    </dgm:pt>
    <dgm:pt modelId="{3CBEDDD6-7E64-4EF9-937A-370AD0D2EF8C}" type="parTrans" cxnId="{F0D6D7AF-1FD9-4E9D-B0E1-D6A68CD697B0}">
      <dgm:prSet/>
      <dgm:spPr/>
      <dgm:t>
        <a:bodyPr/>
        <a:lstStyle/>
        <a:p>
          <a:endParaRPr lang="en-US"/>
        </a:p>
      </dgm:t>
    </dgm:pt>
    <dgm:pt modelId="{FFB8A79F-72ED-4D00-8360-D0CA13F007A4}" type="sibTrans" cxnId="{F0D6D7AF-1FD9-4E9D-B0E1-D6A68CD697B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D016C7B-CF1E-4A37-BE75-2E36AD0C9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dirty="0" err="1">
              <a:latin typeface="Georgia" panose="02040502050405020303" pitchFamily="18" charset="0"/>
            </a:rPr>
            <a:t>Consider</a:t>
          </a:r>
          <a:r>
            <a:rPr lang="fr-FR" sz="2000" dirty="0">
              <a:latin typeface="Georgia" panose="02040502050405020303" pitchFamily="18" charset="0"/>
            </a:rPr>
            <a:t> the </a:t>
          </a:r>
          <a:r>
            <a:rPr lang="fr-FR" sz="2000" dirty="0" err="1">
              <a:latin typeface="Georgia" panose="02040502050405020303" pitchFamily="18" charset="0"/>
            </a:rPr>
            <a:t>Scholarship</a:t>
          </a:r>
          <a:r>
            <a:rPr lang="fr-FR" sz="2000" dirty="0">
              <a:latin typeface="Georgia" panose="02040502050405020303" pitchFamily="18" charset="0"/>
            </a:rPr>
            <a:t> </a:t>
          </a:r>
          <a:r>
            <a:rPr lang="fr-FR" sz="2000" dirty="0" err="1">
              <a:latin typeface="Georgia" panose="02040502050405020303" pitchFamily="18" charset="0"/>
            </a:rPr>
            <a:t>Criteria</a:t>
          </a:r>
          <a:endParaRPr lang="en-US" sz="2000" dirty="0">
            <a:latin typeface="Georgia" panose="02040502050405020303" pitchFamily="18" charset="0"/>
          </a:endParaRPr>
        </a:p>
      </dgm:t>
    </dgm:pt>
    <dgm:pt modelId="{AA40F71D-38B9-4E56-A7C7-7DDBA62D5297}" type="parTrans" cxnId="{F3FF312D-97B9-4ECA-93CF-590447086F1C}">
      <dgm:prSet/>
      <dgm:spPr/>
      <dgm:t>
        <a:bodyPr/>
        <a:lstStyle/>
        <a:p>
          <a:endParaRPr lang="en-US"/>
        </a:p>
      </dgm:t>
    </dgm:pt>
    <dgm:pt modelId="{3B2BBF0C-DCBC-44DE-A36A-E8DE786DF280}" type="sibTrans" cxnId="{F3FF312D-97B9-4ECA-93CF-590447086F1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4FDAC3D-87E1-4A39-8B7E-339A352D57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Georgia" panose="02040502050405020303" pitchFamily="18" charset="0"/>
            </a:rPr>
            <a:t>Well-written and well-written letters of request</a:t>
          </a:r>
        </a:p>
      </dgm:t>
    </dgm:pt>
    <dgm:pt modelId="{E093B5AE-75B8-45D4-BAEC-4CFE2B88269D}" type="parTrans" cxnId="{439D3FED-595E-4975-90AD-281392E68FAD}">
      <dgm:prSet/>
      <dgm:spPr/>
      <dgm:t>
        <a:bodyPr/>
        <a:lstStyle/>
        <a:p>
          <a:endParaRPr lang="en-US"/>
        </a:p>
      </dgm:t>
    </dgm:pt>
    <dgm:pt modelId="{0547F3C2-4A2D-42A8-B37F-1834C46A4A63}" type="sibTrans" cxnId="{439D3FED-595E-4975-90AD-281392E68FAD}">
      <dgm:prSet/>
      <dgm:spPr/>
      <dgm:t>
        <a:bodyPr/>
        <a:lstStyle/>
        <a:p>
          <a:endParaRPr lang="en-US"/>
        </a:p>
      </dgm:t>
    </dgm:pt>
    <dgm:pt modelId="{FA130D85-5794-4BDD-AE8C-02881A4244F0}" type="pres">
      <dgm:prSet presAssocID="{6851713E-69B3-4267-91E8-A1D4BF5D0FEC}" presName="root" presStyleCnt="0">
        <dgm:presLayoutVars>
          <dgm:dir/>
          <dgm:resizeHandles val="exact"/>
        </dgm:presLayoutVars>
      </dgm:prSet>
      <dgm:spPr/>
    </dgm:pt>
    <dgm:pt modelId="{DD0FFF0E-A6EF-4333-BC8D-FB913AC9F3F0}" type="pres">
      <dgm:prSet presAssocID="{6851713E-69B3-4267-91E8-A1D4BF5D0FEC}" presName="container" presStyleCnt="0">
        <dgm:presLayoutVars>
          <dgm:dir/>
          <dgm:resizeHandles val="exact"/>
        </dgm:presLayoutVars>
      </dgm:prSet>
      <dgm:spPr/>
    </dgm:pt>
    <dgm:pt modelId="{96C4BADA-308D-4E98-9258-BE7BD23338C4}" type="pres">
      <dgm:prSet presAssocID="{E9DB859C-6207-4775-83B3-5AD1EBBCE22F}" presName="compNode" presStyleCnt="0"/>
      <dgm:spPr/>
    </dgm:pt>
    <dgm:pt modelId="{3A818D4F-9B2B-4981-87AB-072D641370A4}" type="pres">
      <dgm:prSet presAssocID="{E9DB859C-6207-4775-83B3-5AD1EBBCE22F}" presName="iconBgRect" presStyleLbl="bgShp" presStyleIdx="0" presStyleCnt="4"/>
      <dgm:spPr/>
    </dgm:pt>
    <dgm:pt modelId="{EF2AD5AA-3A02-4714-ACEE-EF5999DA1EF6}" type="pres">
      <dgm:prSet presAssocID="{E9DB859C-6207-4775-83B3-5AD1EBBCE22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10F4D4B-D871-4098-8B98-09A45A70003C}" type="pres">
      <dgm:prSet presAssocID="{E9DB859C-6207-4775-83B3-5AD1EBBCE22F}" presName="spaceRect" presStyleCnt="0"/>
      <dgm:spPr/>
    </dgm:pt>
    <dgm:pt modelId="{3A31B14D-728E-40AA-B074-2A3390E43BED}" type="pres">
      <dgm:prSet presAssocID="{E9DB859C-6207-4775-83B3-5AD1EBBCE22F}" presName="textRect" presStyleLbl="revTx" presStyleIdx="0" presStyleCnt="4">
        <dgm:presLayoutVars>
          <dgm:chMax val="1"/>
          <dgm:chPref val="1"/>
        </dgm:presLayoutVars>
      </dgm:prSet>
      <dgm:spPr/>
    </dgm:pt>
    <dgm:pt modelId="{6C705B04-D343-4101-9EF7-80DC515DE8A8}" type="pres">
      <dgm:prSet presAssocID="{03ED1304-6CEE-4B8B-BE8F-47C171249228}" presName="sibTrans" presStyleLbl="sibTrans2D1" presStyleIdx="0" presStyleCnt="0"/>
      <dgm:spPr/>
    </dgm:pt>
    <dgm:pt modelId="{ABB71801-2176-4C44-B490-7200BB3B5067}" type="pres">
      <dgm:prSet presAssocID="{5675F859-3864-488D-ADDA-20FB6D8F294B}" presName="compNode" presStyleCnt="0"/>
      <dgm:spPr/>
    </dgm:pt>
    <dgm:pt modelId="{87F1CFD6-5BEE-4495-9DD1-928797539023}" type="pres">
      <dgm:prSet presAssocID="{5675F859-3864-488D-ADDA-20FB6D8F294B}" presName="iconBgRect" presStyleLbl="bgShp" presStyleIdx="1" presStyleCnt="4"/>
      <dgm:spPr/>
    </dgm:pt>
    <dgm:pt modelId="{FD78E7EA-C490-47C4-9635-7B8F7CDC1923}" type="pres">
      <dgm:prSet presAssocID="{5675F859-3864-488D-ADDA-20FB6D8F294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6973C89-A3B8-4971-A0C8-E5D2E01ACBED}" type="pres">
      <dgm:prSet presAssocID="{5675F859-3864-488D-ADDA-20FB6D8F294B}" presName="spaceRect" presStyleCnt="0"/>
      <dgm:spPr/>
    </dgm:pt>
    <dgm:pt modelId="{E6DCFB82-4C88-46ED-8171-52BF4B58BABC}" type="pres">
      <dgm:prSet presAssocID="{5675F859-3864-488D-ADDA-20FB6D8F294B}" presName="textRect" presStyleLbl="revTx" presStyleIdx="1" presStyleCnt="4">
        <dgm:presLayoutVars>
          <dgm:chMax val="1"/>
          <dgm:chPref val="1"/>
        </dgm:presLayoutVars>
      </dgm:prSet>
      <dgm:spPr/>
    </dgm:pt>
    <dgm:pt modelId="{ECDAC43A-1B16-4BEA-9AE0-9591634D346D}" type="pres">
      <dgm:prSet presAssocID="{FFB8A79F-72ED-4D00-8360-D0CA13F007A4}" presName="sibTrans" presStyleLbl="sibTrans2D1" presStyleIdx="0" presStyleCnt="0"/>
      <dgm:spPr/>
    </dgm:pt>
    <dgm:pt modelId="{A0B8C654-4953-418A-AE7E-8993F743ACE4}" type="pres">
      <dgm:prSet presAssocID="{ED016C7B-CF1E-4A37-BE75-2E36AD0C9F25}" presName="compNode" presStyleCnt="0"/>
      <dgm:spPr/>
    </dgm:pt>
    <dgm:pt modelId="{E05578C7-030C-4453-8697-CAF618B7D6B1}" type="pres">
      <dgm:prSet presAssocID="{ED016C7B-CF1E-4A37-BE75-2E36AD0C9F25}" presName="iconBgRect" presStyleLbl="bgShp" presStyleIdx="2" presStyleCnt="4"/>
      <dgm:spPr/>
    </dgm:pt>
    <dgm:pt modelId="{5B7B0C38-0EA2-452F-8464-E6D285503C8F}" type="pres">
      <dgm:prSet presAssocID="{ED016C7B-CF1E-4A37-BE75-2E36AD0C9F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41F7E5D-06F7-40E5-ACFD-2FE671392402}" type="pres">
      <dgm:prSet presAssocID="{ED016C7B-CF1E-4A37-BE75-2E36AD0C9F25}" presName="spaceRect" presStyleCnt="0"/>
      <dgm:spPr/>
    </dgm:pt>
    <dgm:pt modelId="{70F558F7-5302-4014-B3B2-0A614AC56831}" type="pres">
      <dgm:prSet presAssocID="{ED016C7B-CF1E-4A37-BE75-2E36AD0C9F25}" presName="textRect" presStyleLbl="revTx" presStyleIdx="2" presStyleCnt="4">
        <dgm:presLayoutVars>
          <dgm:chMax val="1"/>
          <dgm:chPref val="1"/>
        </dgm:presLayoutVars>
      </dgm:prSet>
      <dgm:spPr/>
    </dgm:pt>
    <dgm:pt modelId="{C100C17C-809E-4AE2-B3C3-367F4C827ED1}" type="pres">
      <dgm:prSet presAssocID="{3B2BBF0C-DCBC-44DE-A36A-E8DE786DF280}" presName="sibTrans" presStyleLbl="sibTrans2D1" presStyleIdx="0" presStyleCnt="0"/>
      <dgm:spPr/>
    </dgm:pt>
    <dgm:pt modelId="{C17B4286-F6D8-470D-842C-15190342673F}" type="pres">
      <dgm:prSet presAssocID="{44FDAC3D-87E1-4A39-8B7E-339A352D576A}" presName="compNode" presStyleCnt="0"/>
      <dgm:spPr/>
    </dgm:pt>
    <dgm:pt modelId="{A147DBD6-914B-4606-B7BC-31D498282E68}" type="pres">
      <dgm:prSet presAssocID="{44FDAC3D-87E1-4A39-8B7E-339A352D576A}" presName="iconBgRect" presStyleLbl="bgShp" presStyleIdx="3" presStyleCnt="4"/>
      <dgm:spPr/>
    </dgm:pt>
    <dgm:pt modelId="{AC33B5E5-D791-4E23-B368-D847946F53ED}" type="pres">
      <dgm:prSet presAssocID="{44FDAC3D-87E1-4A39-8B7E-339A352D576A}" presName="iconRect" presStyleLbl="node1" presStyleIdx="3" presStyleCnt="4"/>
      <dgm:spPr>
        <a:blipFill>
          <a:blip xmlns:r="http://schemas.openxmlformats.org/officeDocument/2006/relationships" r:embed="rId7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pening envelope with star glitter"/>
        </a:ext>
      </dgm:extLst>
    </dgm:pt>
    <dgm:pt modelId="{20F3BC24-F370-45D7-91E5-AADBDE061DB4}" type="pres">
      <dgm:prSet presAssocID="{44FDAC3D-87E1-4A39-8B7E-339A352D576A}" presName="spaceRect" presStyleCnt="0"/>
      <dgm:spPr/>
    </dgm:pt>
    <dgm:pt modelId="{B8F270C7-CD43-4DC7-BD56-52A795EDB121}" type="pres">
      <dgm:prSet presAssocID="{44FDAC3D-87E1-4A39-8B7E-339A352D576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3FF312D-97B9-4ECA-93CF-590447086F1C}" srcId="{6851713E-69B3-4267-91E8-A1D4BF5D0FEC}" destId="{ED016C7B-CF1E-4A37-BE75-2E36AD0C9F25}" srcOrd="2" destOrd="0" parTransId="{AA40F71D-38B9-4E56-A7C7-7DDBA62D5297}" sibTransId="{3B2BBF0C-DCBC-44DE-A36A-E8DE786DF280}"/>
    <dgm:cxn modelId="{74656137-4D49-4C16-BD63-B19DB2F46A0D}" type="presOf" srcId="{6851713E-69B3-4267-91E8-A1D4BF5D0FEC}" destId="{FA130D85-5794-4BDD-AE8C-02881A4244F0}" srcOrd="0" destOrd="0" presId="urn:microsoft.com/office/officeart/2018/2/layout/IconCircleList"/>
    <dgm:cxn modelId="{BCDF895B-AB11-41D3-BCF8-5AAD926BD972}" type="presOf" srcId="{3B2BBF0C-DCBC-44DE-A36A-E8DE786DF280}" destId="{C100C17C-809E-4AE2-B3C3-367F4C827ED1}" srcOrd="0" destOrd="0" presId="urn:microsoft.com/office/officeart/2018/2/layout/IconCircleList"/>
    <dgm:cxn modelId="{D8015167-6801-425D-BF03-A1A863605A21}" type="presOf" srcId="{FFB8A79F-72ED-4D00-8360-D0CA13F007A4}" destId="{ECDAC43A-1B16-4BEA-9AE0-9591634D346D}" srcOrd="0" destOrd="0" presId="urn:microsoft.com/office/officeart/2018/2/layout/IconCircleList"/>
    <dgm:cxn modelId="{59DF3F8D-7762-4183-BAAD-F96D853EDBF7}" srcId="{6851713E-69B3-4267-91E8-A1D4BF5D0FEC}" destId="{E9DB859C-6207-4775-83B3-5AD1EBBCE22F}" srcOrd="0" destOrd="0" parTransId="{48D3A700-CA17-40A9-9F42-9C1518AEC769}" sibTransId="{03ED1304-6CEE-4B8B-BE8F-47C171249228}"/>
    <dgm:cxn modelId="{F0D6D7AF-1FD9-4E9D-B0E1-D6A68CD697B0}" srcId="{6851713E-69B3-4267-91E8-A1D4BF5D0FEC}" destId="{5675F859-3864-488D-ADDA-20FB6D8F294B}" srcOrd="1" destOrd="0" parTransId="{3CBEDDD6-7E64-4EF9-937A-370AD0D2EF8C}" sibTransId="{FFB8A79F-72ED-4D00-8360-D0CA13F007A4}"/>
    <dgm:cxn modelId="{3E6BE8B7-06B2-4771-9B48-D41BBEDE882C}" type="presOf" srcId="{03ED1304-6CEE-4B8B-BE8F-47C171249228}" destId="{6C705B04-D343-4101-9EF7-80DC515DE8A8}" srcOrd="0" destOrd="0" presId="urn:microsoft.com/office/officeart/2018/2/layout/IconCircleList"/>
    <dgm:cxn modelId="{FC6410C9-74D7-4122-B49A-EEC2883E3FB0}" type="presOf" srcId="{E9DB859C-6207-4775-83B3-5AD1EBBCE22F}" destId="{3A31B14D-728E-40AA-B074-2A3390E43BED}" srcOrd="0" destOrd="0" presId="urn:microsoft.com/office/officeart/2018/2/layout/IconCircleList"/>
    <dgm:cxn modelId="{0109B5E7-019F-46DE-A1CA-0CC0A9581AA1}" type="presOf" srcId="{5675F859-3864-488D-ADDA-20FB6D8F294B}" destId="{E6DCFB82-4C88-46ED-8171-52BF4B58BABC}" srcOrd="0" destOrd="0" presId="urn:microsoft.com/office/officeart/2018/2/layout/IconCircleList"/>
    <dgm:cxn modelId="{439D3FED-595E-4975-90AD-281392E68FAD}" srcId="{6851713E-69B3-4267-91E8-A1D4BF5D0FEC}" destId="{44FDAC3D-87E1-4A39-8B7E-339A352D576A}" srcOrd="3" destOrd="0" parTransId="{E093B5AE-75B8-45D4-BAEC-4CFE2B88269D}" sibTransId="{0547F3C2-4A2D-42A8-B37F-1834C46A4A63}"/>
    <dgm:cxn modelId="{750B95F0-A342-4DA5-8EC5-0D0FD8EF66CD}" type="presOf" srcId="{44FDAC3D-87E1-4A39-8B7E-339A352D576A}" destId="{B8F270C7-CD43-4DC7-BD56-52A795EDB121}" srcOrd="0" destOrd="0" presId="urn:microsoft.com/office/officeart/2018/2/layout/IconCircleList"/>
    <dgm:cxn modelId="{EF1D8CF9-9B61-4648-816E-F04DE6F52C87}" type="presOf" srcId="{ED016C7B-CF1E-4A37-BE75-2E36AD0C9F25}" destId="{70F558F7-5302-4014-B3B2-0A614AC56831}" srcOrd="0" destOrd="0" presId="urn:microsoft.com/office/officeart/2018/2/layout/IconCircleList"/>
    <dgm:cxn modelId="{BCD739B7-18A6-4E8B-B0D3-2886937C35DC}" type="presParOf" srcId="{FA130D85-5794-4BDD-AE8C-02881A4244F0}" destId="{DD0FFF0E-A6EF-4333-BC8D-FB913AC9F3F0}" srcOrd="0" destOrd="0" presId="urn:microsoft.com/office/officeart/2018/2/layout/IconCircleList"/>
    <dgm:cxn modelId="{D18C0AC4-8D2B-4F0E-9379-8190CB5D8AFB}" type="presParOf" srcId="{DD0FFF0E-A6EF-4333-BC8D-FB913AC9F3F0}" destId="{96C4BADA-308D-4E98-9258-BE7BD23338C4}" srcOrd="0" destOrd="0" presId="urn:microsoft.com/office/officeart/2018/2/layout/IconCircleList"/>
    <dgm:cxn modelId="{EC2404EF-3E3D-43F6-BE2C-48D3553578B5}" type="presParOf" srcId="{96C4BADA-308D-4E98-9258-BE7BD23338C4}" destId="{3A818D4F-9B2B-4981-87AB-072D641370A4}" srcOrd="0" destOrd="0" presId="urn:microsoft.com/office/officeart/2018/2/layout/IconCircleList"/>
    <dgm:cxn modelId="{3EAB725C-2607-4417-A1D0-3E6E5373A5FC}" type="presParOf" srcId="{96C4BADA-308D-4E98-9258-BE7BD23338C4}" destId="{EF2AD5AA-3A02-4714-ACEE-EF5999DA1EF6}" srcOrd="1" destOrd="0" presId="urn:microsoft.com/office/officeart/2018/2/layout/IconCircleList"/>
    <dgm:cxn modelId="{8D1733D3-35B6-4397-A7D2-447F4971A85D}" type="presParOf" srcId="{96C4BADA-308D-4E98-9258-BE7BD23338C4}" destId="{E10F4D4B-D871-4098-8B98-09A45A70003C}" srcOrd="2" destOrd="0" presId="urn:microsoft.com/office/officeart/2018/2/layout/IconCircleList"/>
    <dgm:cxn modelId="{4F7B7C6A-C3DD-4CFE-BF5B-6EBB1342ABF9}" type="presParOf" srcId="{96C4BADA-308D-4E98-9258-BE7BD23338C4}" destId="{3A31B14D-728E-40AA-B074-2A3390E43BED}" srcOrd="3" destOrd="0" presId="urn:microsoft.com/office/officeart/2018/2/layout/IconCircleList"/>
    <dgm:cxn modelId="{2EA77E07-11F7-431D-885C-94580FA3DAC3}" type="presParOf" srcId="{DD0FFF0E-A6EF-4333-BC8D-FB913AC9F3F0}" destId="{6C705B04-D343-4101-9EF7-80DC515DE8A8}" srcOrd="1" destOrd="0" presId="urn:microsoft.com/office/officeart/2018/2/layout/IconCircleList"/>
    <dgm:cxn modelId="{D6766454-59AA-4FE4-B61F-331E7802AC06}" type="presParOf" srcId="{DD0FFF0E-A6EF-4333-BC8D-FB913AC9F3F0}" destId="{ABB71801-2176-4C44-B490-7200BB3B5067}" srcOrd="2" destOrd="0" presId="urn:microsoft.com/office/officeart/2018/2/layout/IconCircleList"/>
    <dgm:cxn modelId="{3DEBC45C-AAB0-44B3-8D3E-74B54407A1B6}" type="presParOf" srcId="{ABB71801-2176-4C44-B490-7200BB3B5067}" destId="{87F1CFD6-5BEE-4495-9DD1-928797539023}" srcOrd="0" destOrd="0" presId="urn:microsoft.com/office/officeart/2018/2/layout/IconCircleList"/>
    <dgm:cxn modelId="{00DF69E7-55E8-45C4-B0E6-4BD356139E79}" type="presParOf" srcId="{ABB71801-2176-4C44-B490-7200BB3B5067}" destId="{FD78E7EA-C490-47C4-9635-7B8F7CDC1923}" srcOrd="1" destOrd="0" presId="urn:microsoft.com/office/officeart/2018/2/layout/IconCircleList"/>
    <dgm:cxn modelId="{255486B9-0A2A-4FC8-94EF-E4ACD32345E6}" type="presParOf" srcId="{ABB71801-2176-4C44-B490-7200BB3B5067}" destId="{66973C89-A3B8-4971-A0C8-E5D2E01ACBED}" srcOrd="2" destOrd="0" presId="urn:microsoft.com/office/officeart/2018/2/layout/IconCircleList"/>
    <dgm:cxn modelId="{F15287EB-81E0-44F0-A32F-3FCD8422401D}" type="presParOf" srcId="{ABB71801-2176-4C44-B490-7200BB3B5067}" destId="{E6DCFB82-4C88-46ED-8171-52BF4B58BABC}" srcOrd="3" destOrd="0" presId="urn:microsoft.com/office/officeart/2018/2/layout/IconCircleList"/>
    <dgm:cxn modelId="{1F519E9E-44DD-4916-A589-20079A5632B8}" type="presParOf" srcId="{DD0FFF0E-A6EF-4333-BC8D-FB913AC9F3F0}" destId="{ECDAC43A-1B16-4BEA-9AE0-9591634D346D}" srcOrd="3" destOrd="0" presId="urn:microsoft.com/office/officeart/2018/2/layout/IconCircleList"/>
    <dgm:cxn modelId="{8845BA7F-1C28-4126-9FB0-1D05B7AC68F1}" type="presParOf" srcId="{DD0FFF0E-A6EF-4333-BC8D-FB913AC9F3F0}" destId="{A0B8C654-4953-418A-AE7E-8993F743ACE4}" srcOrd="4" destOrd="0" presId="urn:microsoft.com/office/officeart/2018/2/layout/IconCircleList"/>
    <dgm:cxn modelId="{A77C465C-804F-4613-A33F-2AE0C4A9520B}" type="presParOf" srcId="{A0B8C654-4953-418A-AE7E-8993F743ACE4}" destId="{E05578C7-030C-4453-8697-CAF618B7D6B1}" srcOrd="0" destOrd="0" presId="urn:microsoft.com/office/officeart/2018/2/layout/IconCircleList"/>
    <dgm:cxn modelId="{F728A814-4D85-44F3-9758-1C8D6A8AFF95}" type="presParOf" srcId="{A0B8C654-4953-418A-AE7E-8993F743ACE4}" destId="{5B7B0C38-0EA2-452F-8464-E6D285503C8F}" srcOrd="1" destOrd="0" presId="urn:microsoft.com/office/officeart/2018/2/layout/IconCircleList"/>
    <dgm:cxn modelId="{C4FF15FA-B006-4883-9BB6-3206814374D2}" type="presParOf" srcId="{A0B8C654-4953-418A-AE7E-8993F743ACE4}" destId="{341F7E5D-06F7-40E5-ACFD-2FE671392402}" srcOrd="2" destOrd="0" presId="urn:microsoft.com/office/officeart/2018/2/layout/IconCircleList"/>
    <dgm:cxn modelId="{D2E41C2C-1EA8-45C1-95EF-0E32B31F7EE4}" type="presParOf" srcId="{A0B8C654-4953-418A-AE7E-8993F743ACE4}" destId="{70F558F7-5302-4014-B3B2-0A614AC56831}" srcOrd="3" destOrd="0" presId="urn:microsoft.com/office/officeart/2018/2/layout/IconCircleList"/>
    <dgm:cxn modelId="{5690656E-33D5-4A31-BD0E-94BE5ACDC600}" type="presParOf" srcId="{DD0FFF0E-A6EF-4333-BC8D-FB913AC9F3F0}" destId="{C100C17C-809E-4AE2-B3C3-367F4C827ED1}" srcOrd="5" destOrd="0" presId="urn:microsoft.com/office/officeart/2018/2/layout/IconCircleList"/>
    <dgm:cxn modelId="{A7CEEE6E-508D-468B-8BCB-5B56EAE4D3E8}" type="presParOf" srcId="{DD0FFF0E-A6EF-4333-BC8D-FB913AC9F3F0}" destId="{C17B4286-F6D8-470D-842C-15190342673F}" srcOrd="6" destOrd="0" presId="urn:microsoft.com/office/officeart/2018/2/layout/IconCircleList"/>
    <dgm:cxn modelId="{D1BC8781-5E19-4712-930A-2D18E7450180}" type="presParOf" srcId="{C17B4286-F6D8-470D-842C-15190342673F}" destId="{A147DBD6-914B-4606-B7BC-31D498282E68}" srcOrd="0" destOrd="0" presId="urn:microsoft.com/office/officeart/2018/2/layout/IconCircleList"/>
    <dgm:cxn modelId="{0DC2D228-07C7-4EFE-9825-EA73AF07022B}" type="presParOf" srcId="{C17B4286-F6D8-470D-842C-15190342673F}" destId="{AC33B5E5-D791-4E23-B368-D847946F53ED}" srcOrd="1" destOrd="0" presId="urn:microsoft.com/office/officeart/2018/2/layout/IconCircleList"/>
    <dgm:cxn modelId="{99E535E5-4AB9-4634-82DC-30660C2777C6}" type="presParOf" srcId="{C17B4286-F6D8-470D-842C-15190342673F}" destId="{20F3BC24-F370-45D7-91E5-AADBDE061DB4}" srcOrd="2" destOrd="0" presId="urn:microsoft.com/office/officeart/2018/2/layout/IconCircleList"/>
    <dgm:cxn modelId="{45AF0C14-1ED3-4CC2-84FB-FB07D3EB9BB2}" type="presParOf" srcId="{C17B4286-F6D8-470D-842C-15190342673F}" destId="{B8F270C7-CD43-4DC7-BD56-52A795EDB12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F1465A-02B8-45C1-82F8-96E484715DB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A5B59C-1E4E-43D7-8316-D6A8B664B3AD}">
      <dgm:prSet/>
      <dgm:spPr/>
      <dgm:t>
        <a:bodyPr/>
        <a:lstStyle/>
        <a:p>
          <a:r>
            <a:rPr lang="en-CA" dirty="0">
              <a:hlinkClick xmlns:r="http://schemas.openxmlformats.org/officeDocument/2006/relationships" r:id="rId1"/>
            </a:rPr>
            <a:t>https://yconic.com/</a:t>
          </a:r>
          <a:endParaRPr lang="en-US" dirty="0"/>
        </a:p>
      </dgm:t>
    </dgm:pt>
    <dgm:pt modelId="{00113247-0264-452F-9B38-80D988137AB0}" type="parTrans" cxnId="{CF542F41-956F-41A2-A9F1-61E34DCA2347}">
      <dgm:prSet/>
      <dgm:spPr/>
      <dgm:t>
        <a:bodyPr/>
        <a:lstStyle/>
        <a:p>
          <a:endParaRPr lang="en-US"/>
        </a:p>
      </dgm:t>
    </dgm:pt>
    <dgm:pt modelId="{D64E3DC0-8CDC-4B89-B8B7-C6E4C7F3303C}" type="sibTrans" cxnId="{CF542F41-956F-41A2-A9F1-61E34DCA2347}">
      <dgm:prSet/>
      <dgm:spPr/>
      <dgm:t>
        <a:bodyPr/>
        <a:lstStyle/>
        <a:p>
          <a:endParaRPr lang="en-US"/>
        </a:p>
      </dgm:t>
    </dgm:pt>
    <dgm:pt modelId="{0FB4EF08-D08C-4230-8A94-40347F7377E3}">
      <dgm:prSet/>
      <dgm:spPr/>
      <dgm:t>
        <a:bodyPr/>
        <a:lstStyle/>
        <a:p>
          <a:r>
            <a:rPr lang="en-CA">
              <a:hlinkClick xmlns:r="http://schemas.openxmlformats.org/officeDocument/2006/relationships" r:id="rId2"/>
            </a:rPr>
            <a:t>http://www.universitystudy.ca/indigenous-students/</a:t>
          </a:r>
          <a:endParaRPr lang="en-US"/>
        </a:p>
      </dgm:t>
    </dgm:pt>
    <dgm:pt modelId="{D3863000-B17E-4EE1-8EC9-0A3177C5280F}" type="parTrans" cxnId="{3C86D285-38B5-4378-954C-B78B76798A82}">
      <dgm:prSet/>
      <dgm:spPr/>
      <dgm:t>
        <a:bodyPr/>
        <a:lstStyle/>
        <a:p>
          <a:endParaRPr lang="en-US"/>
        </a:p>
      </dgm:t>
    </dgm:pt>
    <dgm:pt modelId="{276EED94-A11A-4C04-8627-84C30B5039A9}" type="sibTrans" cxnId="{3C86D285-38B5-4378-954C-B78B76798A82}">
      <dgm:prSet/>
      <dgm:spPr/>
      <dgm:t>
        <a:bodyPr/>
        <a:lstStyle/>
        <a:p>
          <a:endParaRPr lang="en-US"/>
        </a:p>
      </dgm:t>
    </dgm:pt>
    <dgm:pt modelId="{A9421B71-51D3-4EB8-BE57-F5CB8A0F95E7}">
      <dgm:prSet/>
      <dgm:spPr/>
      <dgm:t>
        <a:bodyPr/>
        <a:lstStyle/>
        <a:p>
          <a:r>
            <a:rPr lang="en-CA" dirty="0">
              <a:hlinkClick xmlns:r="http://schemas.openxmlformats.org/officeDocument/2006/relationships" r:id="rId3"/>
            </a:rPr>
            <a:t>http://indspire.ca/</a:t>
          </a:r>
          <a:endParaRPr lang="en-US" dirty="0"/>
        </a:p>
      </dgm:t>
    </dgm:pt>
    <dgm:pt modelId="{BAF846E5-282F-41AA-8340-7FD58F555B12}" type="parTrans" cxnId="{DE0212EE-ED1F-4624-8DE4-C0D23778FBAD}">
      <dgm:prSet/>
      <dgm:spPr/>
      <dgm:t>
        <a:bodyPr/>
        <a:lstStyle/>
        <a:p>
          <a:endParaRPr lang="en-US"/>
        </a:p>
      </dgm:t>
    </dgm:pt>
    <dgm:pt modelId="{4DB6119B-5543-42A3-BFDB-5F11C52FA947}" type="sibTrans" cxnId="{DE0212EE-ED1F-4624-8DE4-C0D23778FBAD}">
      <dgm:prSet/>
      <dgm:spPr/>
      <dgm:t>
        <a:bodyPr/>
        <a:lstStyle/>
        <a:p>
          <a:endParaRPr lang="en-US"/>
        </a:p>
      </dgm:t>
    </dgm:pt>
    <dgm:pt modelId="{826EEA84-B4C7-4400-B348-A0190F013CAD}">
      <dgm:prSet/>
      <dgm:spPr/>
      <dgm:t>
        <a:bodyPr/>
        <a:lstStyle/>
        <a:p>
          <a:pPr>
            <a:buNone/>
          </a:pPr>
          <a:r>
            <a:rPr lang="en-US" dirty="0">
              <a:hlinkClick xmlns:r="http://schemas.openxmlformats.org/officeDocument/2006/relationships" r:id="rId4"/>
            </a:rPr>
            <a:t>Prizes and Awards</a:t>
          </a:r>
          <a:endParaRPr lang="en-US" dirty="0"/>
        </a:p>
      </dgm:t>
    </dgm:pt>
    <dgm:pt modelId="{2807935B-58BD-443B-82CD-1B00480A41F9}" type="parTrans" cxnId="{04A86FB9-324B-4238-98D7-2017D964878C}">
      <dgm:prSet/>
      <dgm:spPr/>
      <dgm:t>
        <a:bodyPr/>
        <a:lstStyle/>
        <a:p>
          <a:endParaRPr lang="en-US"/>
        </a:p>
      </dgm:t>
    </dgm:pt>
    <dgm:pt modelId="{40B129CF-D6C5-4437-B55B-29898D6DCDDA}" type="sibTrans" cxnId="{04A86FB9-324B-4238-98D7-2017D964878C}">
      <dgm:prSet/>
      <dgm:spPr/>
      <dgm:t>
        <a:bodyPr/>
        <a:lstStyle/>
        <a:p>
          <a:endParaRPr lang="en-US"/>
        </a:p>
      </dgm:t>
    </dgm:pt>
    <dgm:pt modelId="{A98DA503-38CC-4DAE-9A8A-052F13A0FF54}">
      <dgm:prSet/>
      <dgm:spPr/>
      <dgm:t>
        <a:bodyPr/>
        <a:lstStyle/>
        <a:p>
          <a:pPr>
            <a:buNone/>
          </a:pPr>
          <a:r>
            <a:rPr lang="en-US" dirty="0">
              <a:hlinkClick xmlns:r="http://schemas.openxmlformats.org/officeDocument/2006/relationships" r:id="rId5"/>
            </a:rPr>
            <a:t>Scholarships, grants and bursaries for Canadian students - University Study</a:t>
          </a:r>
          <a:endParaRPr lang="en-US" dirty="0"/>
        </a:p>
      </dgm:t>
    </dgm:pt>
    <dgm:pt modelId="{7ABBA99E-0858-4258-8457-C11B82F9AFD1}" type="parTrans" cxnId="{1B455C72-28EA-4FC0-8AC2-BF9D7B78F87D}">
      <dgm:prSet/>
      <dgm:spPr/>
      <dgm:t>
        <a:bodyPr/>
        <a:lstStyle/>
        <a:p>
          <a:endParaRPr lang="en-US"/>
        </a:p>
      </dgm:t>
    </dgm:pt>
    <dgm:pt modelId="{0CBF1D35-DEFC-4B83-9828-24D9D845DDD8}" type="sibTrans" cxnId="{1B455C72-28EA-4FC0-8AC2-BF9D7B78F87D}">
      <dgm:prSet/>
      <dgm:spPr/>
      <dgm:t>
        <a:bodyPr/>
        <a:lstStyle/>
        <a:p>
          <a:endParaRPr lang="en-US"/>
        </a:p>
      </dgm:t>
    </dgm:pt>
    <dgm:pt modelId="{DB9F529E-881E-46F4-A148-F105801816C2}" type="pres">
      <dgm:prSet presAssocID="{C8F1465A-02B8-45C1-82F8-96E484715DB6}" presName="vert0" presStyleCnt="0">
        <dgm:presLayoutVars>
          <dgm:dir/>
          <dgm:animOne val="branch"/>
          <dgm:animLvl val="lvl"/>
        </dgm:presLayoutVars>
      </dgm:prSet>
      <dgm:spPr/>
    </dgm:pt>
    <dgm:pt modelId="{974D3557-A49B-47EA-9AC0-ECC088C3DBFE}" type="pres">
      <dgm:prSet presAssocID="{A1A5B59C-1E4E-43D7-8316-D6A8B664B3AD}" presName="thickLine" presStyleLbl="alignNode1" presStyleIdx="0" presStyleCnt="5"/>
      <dgm:spPr/>
    </dgm:pt>
    <dgm:pt modelId="{D20D537E-6BD9-4CCA-982B-7FB69FBDC99B}" type="pres">
      <dgm:prSet presAssocID="{A1A5B59C-1E4E-43D7-8316-D6A8B664B3AD}" presName="horz1" presStyleCnt="0"/>
      <dgm:spPr/>
    </dgm:pt>
    <dgm:pt modelId="{C48FE5D1-74FC-4A00-9D9E-8BFFA81CCA23}" type="pres">
      <dgm:prSet presAssocID="{A1A5B59C-1E4E-43D7-8316-D6A8B664B3AD}" presName="tx1" presStyleLbl="revTx" presStyleIdx="0" presStyleCnt="5"/>
      <dgm:spPr/>
    </dgm:pt>
    <dgm:pt modelId="{E9B66654-5FA4-43BC-BB99-92057CC8BDBE}" type="pres">
      <dgm:prSet presAssocID="{A1A5B59C-1E4E-43D7-8316-D6A8B664B3AD}" presName="vert1" presStyleCnt="0"/>
      <dgm:spPr/>
    </dgm:pt>
    <dgm:pt modelId="{06E29094-47F4-4A2C-9F81-9A6B2F7E7F39}" type="pres">
      <dgm:prSet presAssocID="{0FB4EF08-D08C-4230-8A94-40347F7377E3}" presName="thickLine" presStyleLbl="alignNode1" presStyleIdx="1" presStyleCnt="5"/>
      <dgm:spPr/>
    </dgm:pt>
    <dgm:pt modelId="{525B6565-A7D2-496E-94D4-229C56DCF9F4}" type="pres">
      <dgm:prSet presAssocID="{0FB4EF08-D08C-4230-8A94-40347F7377E3}" presName="horz1" presStyleCnt="0"/>
      <dgm:spPr/>
    </dgm:pt>
    <dgm:pt modelId="{D94EA247-996A-4985-BB0A-2DCAD68FF67A}" type="pres">
      <dgm:prSet presAssocID="{0FB4EF08-D08C-4230-8A94-40347F7377E3}" presName="tx1" presStyleLbl="revTx" presStyleIdx="1" presStyleCnt="5"/>
      <dgm:spPr/>
    </dgm:pt>
    <dgm:pt modelId="{A048F2B1-4ED4-4848-B2CA-383044D9C557}" type="pres">
      <dgm:prSet presAssocID="{0FB4EF08-D08C-4230-8A94-40347F7377E3}" presName="vert1" presStyleCnt="0"/>
      <dgm:spPr/>
    </dgm:pt>
    <dgm:pt modelId="{11B275C0-4677-43A2-9577-CEAE61F8380D}" type="pres">
      <dgm:prSet presAssocID="{A9421B71-51D3-4EB8-BE57-F5CB8A0F95E7}" presName="thickLine" presStyleLbl="alignNode1" presStyleIdx="2" presStyleCnt="5"/>
      <dgm:spPr/>
    </dgm:pt>
    <dgm:pt modelId="{2A288750-3425-4199-BFC4-50BADE94BD1E}" type="pres">
      <dgm:prSet presAssocID="{A9421B71-51D3-4EB8-BE57-F5CB8A0F95E7}" presName="horz1" presStyleCnt="0"/>
      <dgm:spPr/>
    </dgm:pt>
    <dgm:pt modelId="{AFF5C5C3-F8CA-4A01-854E-E80C9A6AD354}" type="pres">
      <dgm:prSet presAssocID="{A9421B71-51D3-4EB8-BE57-F5CB8A0F95E7}" presName="tx1" presStyleLbl="revTx" presStyleIdx="2" presStyleCnt="5"/>
      <dgm:spPr/>
    </dgm:pt>
    <dgm:pt modelId="{53DBCC33-892C-4C6B-A03F-C99102C12F19}" type="pres">
      <dgm:prSet presAssocID="{A9421B71-51D3-4EB8-BE57-F5CB8A0F95E7}" presName="vert1" presStyleCnt="0"/>
      <dgm:spPr/>
    </dgm:pt>
    <dgm:pt modelId="{D2DFCFA5-B4AA-4AAF-B9C0-186C7A3C047C}" type="pres">
      <dgm:prSet presAssocID="{826EEA84-B4C7-4400-B348-A0190F013CAD}" presName="thickLine" presStyleLbl="alignNode1" presStyleIdx="3" presStyleCnt="5"/>
      <dgm:spPr/>
    </dgm:pt>
    <dgm:pt modelId="{4938DB29-AC80-4144-A4B9-4E7D5A02C803}" type="pres">
      <dgm:prSet presAssocID="{826EEA84-B4C7-4400-B348-A0190F013CAD}" presName="horz1" presStyleCnt="0"/>
      <dgm:spPr/>
    </dgm:pt>
    <dgm:pt modelId="{F0F1A3D9-8769-400F-8227-D21FECAEA6D3}" type="pres">
      <dgm:prSet presAssocID="{826EEA84-B4C7-4400-B348-A0190F013CAD}" presName="tx1" presStyleLbl="revTx" presStyleIdx="3" presStyleCnt="5"/>
      <dgm:spPr/>
    </dgm:pt>
    <dgm:pt modelId="{A7F3199D-23B4-4AD5-B56E-93B8C1748974}" type="pres">
      <dgm:prSet presAssocID="{826EEA84-B4C7-4400-B348-A0190F013CAD}" presName="vert1" presStyleCnt="0"/>
      <dgm:spPr/>
    </dgm:pt>
    <dgm:pt modelId="{650421ED-CD0F-4358-83BA-5BA3C62B03B1}" type="pres">
      <dgm:prSet presAssocID="{A98DA503-38CC-4DAE-9A8A-052F13A0FF54}" presName="thickLine" presStyleLbl="alignNode1" presStyleIdx="4" presStyleCnt="5"/>
      <dgm:spPr/>
    </dgm:pt>
    <dgm:pt modelId="{DBDC2472-A09F-4F35-B3C9-884BF7093181}" type="pres">
      <dgm:prSet presAssocID="{A98DA503-38CC-4DAE-9A8A-052F13A0FF54}" presName="horz1" presStyleCnt="0"/>
      <dgm:spPr/>
    </dgm:pt>
    <dgm:pt modelId="{196E298B-7680-4995-8F2B-911E76A0849F}" type="pres">
      <dgm:prSet presAssocID="{A98DA503-38CC-4DAE-9A8A-052F13A0FF54}" presName="tx1" presStyleLbl="revTx" presStyleIdx="4" presStyleCnt="5"/>
      <dgm:spPr/>
    </dgm:pt>
    <dgm:pt modelId="{B76F4365-573F-4C5F-B420-4FD62B41F33C}" type="pres">
      <dgm:prSet presAssocID="{A98DA503-38CC-4DAE-9A8A-052F13A0FF54}" presName="vert1" presStyleCnt="0"/>
      <dgm:spPr/>
    </dgm:pt>
  </dgm:ptLst>
  <dgm:cxnLst>
    <dgm:cxn modelId="{CF542F41-956F-41A2-A9F1-61E34DCA2347}" srcId="{C8F1465A-02B8-45C1-82F8-96E484715DB6}" destId="{A1A5B59C-1E4E-43D7-8316-D6A8B664B3AD}" srcOrd="0" destOrd="0" parTransId="{00113247-0264-452F-9B38-80D988137AB0}" sibTransId="{D64E3DC0-8CDC-4B89-B8B7-C6E4C7F3303C}"/>
    <dgm:cxn modelId="{3DEB8F4A-38C8-420D-B17F-6FF43DB61EB9}" type="presOf" srcId="{C8F1465A-02B8-45C1-82F8-96E484715DB6}" destId="{DB9F529E-881E-46F4-A148-F105801816C2}" srcOrd="0" destOrd="0" presId="urn:microsoft.com/office/officeart/2008/layout/LinedList"/>
    <dgm:cxn modelId="{B9E97F4C-6D9E-49E2-AB62-FFFB8BF9E57E}" type="presOf" srcId="{A1A5B59C-1E4E-43D7-8316-D6A8B664B3AD}" destId="{C48FE5D1-74FC-4A00-9D9E-8BFFA81CCA23}" srcOrd="0" destOrd="0" presId="urn:microsoft.com/office/officeart/2008/layout/LinedList"/>
    <dgm:cxn modelId="{1B455C72-28EA-4FC0-8AC2-BF9D7B78F87D}" srcId="{C8F1465A-02B8-45C1-82F8-96E484715DB6}" destId="{A98DA503-38CC-4DAE-9A8A-052F13A0FF54}" srcOrd="4" destOrd="0" parTransId="{7ABBA99E-0858-4258-8457-C11B82F9AFD1}" sibTransId="{0CBF1D35-DEFC-4B83-9828-24D9D845DDD8}"/>
    <dgm:cxn modelId="{8FE93885-D256-4B6D-AE05-9BD2754CBE6D}" type="presOf" srcId="{A98DA503-38CC-4DAE-9A8A-052F13A0FF54}" destId="{196E298B-7680-4995-8F2B-911E76A0849F}" srcOrd="0" destOrd="0" presId="urn:microsoft.com/office/officeart/2008/layout/LinedList"/>
    <dgm:cxn modelId="{3C86D285-38B5-4378-954C-B78B76798A82}" srcId="{C8F1465A-02B8-45C1-82F8-96E484715DB6}" destId="{0FB4EF08-D08C-4230-8A94-40347F7377E3}" srcOrd="1" destOrd="0" parTransId="{D3863000-B17E-4EE1-8EC9-0A3177C5280F}" sibTransId="{276EED94-A11A-4C04-8627-84C30B5039A9}"/>
    <dgm:cxn modelId="{51A4738D-F673-4573-B94D-8B2A68E3AB38}" type="presOf" srcId="{A9421B71-51D3-4EB8-BE57-F5CB8A0F95E7}" destId="{AFF5C5C3-F8CA-4A01-854E-E80C9A6AD354}" srcOrd="0" destOrd="0" presId="urn:microsoft.com/office/officeart/2008/layout/LinedList"/>
    <dgm:cxn modelId="{80E9EC94-958B-40E8-A48F-4CBA4E51B510}" type="presOf" srcId="{0FB4EF08-D08C-4230-8A94-40347F7377E3}" destId="{D94EA247-996A-4985-BB0A-2DCAD68FF67A}" srcOrd="0" destOrd="0" presId="urn:microsoft.com/office/officeart/2008/layout/LinedList"/>
    <dgm:cxn modelId="{04A86FB9-324B-4238-98D7-2017D964878C}" srcId="{C8F1465A-02B8-45C1-82F8-96E484715DB6}" destId="{826EEA84-B4C7-4400-B348-A0190F013CAD}" srcOrd="3" destOrd="0" parTransId="{2807935B-58BD-443B-82CD-1B00480A41F9}" sibTransId="{40B129CF-D6C5-4437-B55B-29898D6DCDDA}"/>
    <dgm:cxn modelId="{0D8CE4C3-204C-4CBD-B960-135172FDE707}" type="presOf" srcId="{826EEA84-B4C7-4400-B348-A0190F013CAD}" destId="{F0F1A3D9-8769-400F-8227-D21FECAEA6D3}" srcOrd="0" destOrd="0" presId="urn:microsoft.com/office/officeart/2008/layout/LinedList"/>
    <dgm:cxn modelId="{DE0212EE-ED1F-4624-8DE4-C0D23778FBAD}" srcId="{C8F1465A-02B8-45C1-82F8-96E484715DB6}" destId="{A9421B71-51D3-4EB8-BE57-F5CB8A0F95E7}" srcOrd="2" destOrd="0" parTransId="{BAF846E5-282F-41AA-8340-7FD58F555B12}" sibTransId="{4DB6119B-5543-42A3-BFDB-5F11C52FA947}"/>
    <dgm:cxn modelId="{58EED92E-F728-4D0C-A303-302DD3CA2D6A}" type="presParOf" srcId="{DB9F529E-881E-46F4-A148-F105801816C2}" destId="{974D3557-A49B-47EA-9AC0-ECC088C3DBFE}" srcOrd="0" destOrd="0" presId="urn:microsoft.com/office/officeart/2008/layout/LinedList"/>
    <dgm:cxn modelId="{21AF2A53-5CF3-4629-A635-D8F481822A19}" type="presParOf" srcId="{DB9F529E-881E-46F4-A148-F105801816C2}" destId="{D20D537E-6BD9-4CCA-982B-7FB69FBDC99B}" srcOrd="1" destOrd="0" presId="urn:microsoft.com/office/officeart/2008/layout/LinedList"/>
    <dgm:cxn modelId="{D0153A21-5957-4EAF-A236-46DFDD0CAF51}" type="presParOf" srcId="{D20D537E-6BD9-4CCA-982B-7FB69FBDC99B}" destId="{C48FE5D1-74FC-4A00-9D9E-8BFFA81CCA23}" srcOrd="0" destOrd="0" presId="urn:microsoft.com/office/officeart/2008/layout/LinedList"/>
    <dgm:cxn modelId="{2D5E4B8F-542F-45BC-A457-FBD66EA914E1}" type="presParOf" srcId="{D20D537E-6BD9-4CCA-982B-7FB69FBDC99B}" destId="{E9B66654-5FA4-43BC-BB99-92057CC8BDBE}" srcOrd="1" destOrd="0" presId="urn:microsoft.com/office/officeart/2008/layout/LinedList"/>
    <dgm:cxn modelId="{6A35F832-8B62-4372-BE5D-49C1B8504AF4}" type="presParOf" srcId="{DB9F529E-881E-46F4-A148-F105801816C2}" destId="{06E29094-47F4-4A2C-9F81-9A6B2F7E7F39}" srcOrd="2" destOrd="0" presId="urn:microsoft.com/office/officeart/2008/layout/LinedList"/>
    <dgm:cxn modelId="{64BA8836-60C5-4BA7-81CA-2378ECFA2AC0}" type="presParOf" srcId="{DB9F529E-881E-46F4-A148-F105801816C2}" destId="{525B6565-A7D2-496E-94D4-229C56DCF9F4}" srcOrd="3" destOrd="0" presId="urn:microsoft.com/office/officeart/2008/layout/LinedList"/>
    <dgm:cxn modelId="{5F9956A3-E181-4D09-AC4A-ADB30EE41536}" type="presParOf" srcId="{525B6565-A7D2-496E-94D4-229C56DCF9F4}" destId="{D94EA247-996A-4985-BB0A-2DCAD68FF67A}" srcOrd="0" destOrd="0" presId="urn:microsoft.com/office/officeart/2008/layout/LinedList"/>
    <dgm:cxn modelId="{70E60C6A-B928-43B1-8DCC-8DCB1530221E}" type="presParOf" srcId="{525B6565-A7D2-496E-94D4-229C56DCF9F4}" destId="{A048F2B1-4ED4-4848-B2CA-383044D9C557}" srcOrd="1" destOrd="0" presId="urn:microsoft.com/office/officeart/2008/layout/LinedList"/>
    <dgm:cxn modelId="{60D78A7D-14A0-480D-B9F3-51CB35AC6731}" type="presParOf" srcId="{DB9F529E-881E-46F4-A148-F105801816C2}" destId="{11B275C0-4677-43A2-9577-CEAE61F8380D}" srcOrd="4" destOrd="0" presId="urn:microsoft.com/office/officeart/2008/layout/LinedList"/>
    <dgm:cxn modelId="{3995B332-314B-4E13-89BF-7D9BD1318093}" type="presParOf" srcId="{DB9F529E-881E-46F4-A148-F105801816C2}" destId="{2A288750-3425-4199-BFC4-50BADE94BD1E}" srcOrd="5" destOrd="0" presId="urn:microsoft.com/office/officeart/2008/layout/LinedList"/>
    <dgm:cxn modelId="{7E86D8A7-B0BC-427B-8174-2CAA716B0E2C}" type="presParOf" srcId="{2A288750-3425-4199-BFC4-50BADE94BD1E}" destId="{AFF5C5C3-F8CA-4A01-854E-E80C9A6AD354}" srcOrd="0" destOrd="0" presId="urn:microsoft.com/office/officeart/2008/layout/LinedList"/>
    <dgm:cxn modelId="{13BB6F3A-FE67-45A0-9F2D-701694017BF1}" type="presParOf" srcId="{2A288750-3425-4199-BFC4-50BADE94BD1E}" destId="{53DBCC33-892C-4C6B-A03F-C99102C12F19}" srcOrd="1" destOrd="0" presId="urn:microsoft.com/office/officeart/2008/layout/LinedList"/>
    <dgm:cxn modelId="{742382F5-CBF0-45CE-952A-65D240E86057}" type="presParOf" srcId="{DB9F529E-881E-46F4-A148-F105801816C2}" destId="{D2DFCFA5-B4AA-4AAF-B9C0-186C7A3C047C}" srcOrd="6" destOrd="0" presId="urn:microsoft.com/office/officeart/2008/layout/LinedList"/>
    <dgm:cxn modelId="{87F414B7-3A74-4671-8B23-E999E8933199}" type="presParOf" srcId="{DB9F529E-881E-46F4-A148-F105801816C2}" destId="{4938DB29-AC80-4144-A4B9-4E7D5A02C803}" srcOrd="7" destOrd="0" presId="urn:microsoft.com/office/officeart/2008/layout/LinedList"/>
    <dgm:cxn modelId="{11E2FC7A-DE80-454A-9E60-D29A615B70D3}" type="presParOf" srcId="{4938DB29-AC80-4144-A4B9-4E7D5A02C803}" destId="{F0F1A3D9-8769-400F-8227-D21FECAEA6D3}" srcOrd="0" destOrd="0" presId="urn:microsoft.com/office/officeart/2008/layout/LinedList"/>
    <dgm:cxn modelId="{A1EEC820-64F3-4C3B-AFE9-C6E46A974E47}" type="presParOf" srcId="{4938DB29-AC80-4144-A4B9-4E7D5A02C803}" destId="{A7F3199D-23B4-4AD5-B56E-93B8C1748974}" srcOrd="1" destOrd="0" presId="urn:microsoft.com/office/officeart/2008/layout/LinedList"/>
    <dgm:cxn modelId="{BC684C33-2034-4F86-8C16-8F1029011C25}" type="presParOf" srcId="{DB9F529E-881E-46F4-A148-F105801816C2}" destId="{650421ED-CD0F-4358-83BA-5BA3C62B03B1}" srcOrd="8" destOrd="0" presId="urn:microsoft.com/office/officeart/2008/layout/LinedList"/>
    <dgm:cxn modelId="{1E70C1B7-0E72-494B-9AA1-F31B7CFC88F9}" type="presParOf" srcId="{DB9F529E-881E-46F4-A148-F105801816C2}" destId="{DBDC2472-A09F-4F35-B3C9-884BF7093181}" srcOrd="9" destOrd="0" presId="urn:microsoft.com/office/officeart/2008/layout/LinedList"/>
    <dgm:cxn modelId="{780AC924-1FBD-4E86-9ABB-E0005C2B7CA0}" type="presParOf" srcId="{DBDC2472-A09F-4F35-B3C9-884BF7093181}" destId="{196E298B-7680-4995-8F2B-911E76A0849F}" srcOrd="0" destOrd="0" presId="urn:microsoft.com/office/officeart/2008/layout/LinedList"/>
    <dgm:cxn modelId="{F0826990-2EEB-4F64-9E65-F9E93EA8A5C8}" type="presParOf" srcId="{DBDC2472-A09F-4F35-B3C9-884BF7093181}" destId="{B76F4365-573F-4C5F-B420-4FD62B41F33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D30904-4369-4F08-944E-AF901AE343F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EC28CC7-A442-4B4B-A58F-3656C829C9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Most universities open applications for scholarships in the spring</a:t>
          </a:r>
        </a:p>
      </dgm:t>
    </dgm:pt>
    <dgm:pt modelId="{3334257A-7D68-43ED-ACCC-32C00EB4F66E}" type="parTrans" cxnId="{060991D0-DCA7-457D-83CC-867FD3EA06F3}">
      <dgm:prSet/>
      <dgm:spPr/>
      <dgm:t>
        <a:bodyPr/>
        <a:lstStyle/>
        <a:p>
          <a:endParaRPr lang="en-US"/>
        </a:p>
      </dgm:t>
    </dgm:pt>
    <dgm:pt modelId="{1199BABA-B963-49F4-AB6E-EE7645BA1C1E}" type="sibTrans" cxnId="{060991D0-DCA7-457D-83CC-867FD3EA06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BBD899-7D26-4D94-815D-7D56F3FD5E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The deadline to apply is September 2026</a:t>
          </a:r>
          <a:endParaRPr lang="en-US" sz="1800" dirty="0">
            <a:latin typeface="Century Gothic" panose="020B0502020202020204"/>
          </a:endParaRPr>
        </a:p>
      </dgm:t>
    </dgm:pt>
    <dgm:pt modelId="{8999E554-EA44-44A5-8C16-8EE1DD97B3A7}" type="parTrans" cxnId="{B233C456-3E85-479B-AB6E-34D851D7373D}">
      <dgm:prSet/>
      <dgm:spPr/>
      <dgm:t>
        <a:bodyPr/>
        <a:lstStyle/>
        <a:p>
          <a:endParaRPr lang="en-US"/>
        </a:p>
      </dgm:t>
    </dgm:pt>
    <dgm:pt modelId="{96478B55-3B0E-4489-8B6F-DB0E521297B4}" type="sibTrans" cxnId="{B233C456-3E85-479B-AB6E-34D851D737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8705032-F7E5-494F-B137-F5555A139B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Check university and college websites for specific deadlines and instructions</a:t>
          </a:r>
        </a:p>
      </dgm:t>
    </dgm:pt>
    <dgm:pt modelId="{5D3C0247-28C1-4376-8E32-7D5433FBAB50}" type="parTrans" cxnId="{F49F6D4A-B8BD-4A20-8FA1-23CC2B34BA7E}">
      <dgm:prSet/>
      <dgm:spPr/>
      <dgm:t>
        <a:bodyPr/>
        <a:lstStyle/>
        <a:p>
          <a:endParaRPr lang="en-US"/>
        </a:p>
      </dgm:t>
    </dgm:pt>
    <dgm:pt modelId="{E8AED8DB-F17C-4821-BFFA-B300823EA625}" type="sibTrans" cxnId="{F49F6D4A-B8BD-4A20-8FA1-23CC2B34BA7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AF65AA-28DA-4F25-AAF6-9D52E9D1322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Do the research - ask and you can receive</a:t>
          </a:r>
        </a:p>
      </dgm:t>
    </dgm:pt>
    <dgm:pt modelId="{5EA7BBC6-FB98-4563-8191-2C18394FB73A}" type="parTrans" cxnId="{C3FE68E2-61A1-47B5-97E3-3C719F860E71}">
      <dgm:prSet/>
      <dgm:spPr/>
      <dgm:t>
        <a:bodyPr/>
        <a:lstStyle/>
        <a:p>
          <a:endParaRPr lang="en-US"/>
        </a:p>
      </dgm:t>
    </dgm:pt>
    <dgm:pt modelId="{CABE3925-9F66-4A74-82D0-F2227D44C2E7}" type="sibTrans" cxnId="{C3FE68E2-61A1-47B5-97E3-3C719F860E71}">
      <dgm:prSet/>
      <dgm:spPr/>
      <dgm:t>
        <a:bodyPr/>
        <a:lstStyle/>
        <a:p>
          <a:endParaRPr lang="en-US"/>
        </a:p>
      </dgm:t>
    </dgm:pt>
    <dgm:pt modelId="{43D6965F-4BA5-4897-BABD-B8CCA1F03E38}" type="pres">
      <dgm:prSet presAssocID="{84D30904-4369-4F08-944E-AF901AE343F3}" presName="root" presStyleCnt="0">
        <dgm:presLayoutVars>
          <dgm:dir/>
          <dgm:resizeHandles val="exact"/>
        </dgm:presLayoutVars>
      </dgm:prSet>
      <dgm:spPr/>
    </dgm:pt>
    <dgm:pt modelId="{8C447ADD-C589-4110-BBC9-F50A9282C666}" type="pres">
      <dgm:prSet presAssocID="{84D30904-4369-4F08-944E-AF901AE343F3}" presName="container" presStyleCnt="0">
        <dgm:presLayoutVars>
          <dgm:dir/>
          <dgm:resizeHandles val="exact"/>
        </dgm:presLayoutVars>
      </dgm:prSet>
      <dgm:spPr/>
    </dgm:pt>
    <dgm:pt modelId="{4B1A973D-3EC5-490A-88A0-D6ACE96E1752}" type="pres">
      <dgm:prSet presAssocID="{AEC28CC7-A442-4B4B-A58F-3656C829C967}" presName="compNode" presStyleCnt="0"/>
      <dgm:spPr/>
    </dgm:pt>
    <dgm:pt modelId="{038A4CCF-44D9-463F-B5EE-BDEA97239E8C}" type="pres">
      <dgm:prSet presAssocID="{AEC28CC7-A442-4B4B-A58F-3656C829C967}" presName="iconBgRect" presStyleLbl="bgShp" presStyleIdx="0" presStyleCnt="4"/>
      <dgm:spPr/>
    </dgm:pt>
    <dgm:pt modelId="{15797374-FEEA-458A-870B-E1521C5D3760}" type="pres">
      <dgm:prSet presAssocID="{AEC28CC7-A442-4B4B-A58F-3656C829C96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13E83B8-8049-413F-9C7B-4D82A7C799C5}" type="pres">
      <dgm:prSet presAssocID="{AEC28CC7-A442-4B4B-A58F-3656C829C967}" presName="spaceRect" presStyleCnt="0"/>
      <dgm:spPr/>
    </dgm:pt>
    <dgm:pt modelId="{A1CA1982-536B-454B-9BF0-B06E8E23711C}" type="pres">
      <dgm:prSet presAssocID="{AEC28CC7-A442-4B4B-A58F-3656C829C967}" presName="textRect" presStyleLbl="revTx" presStyleIdx="0" presStyleCnt="4">
        <dgm:presLayoutVars>
          <dgm:chMax val="1"/>
          <dgm:chPref val="1"/>
        </dgm:presLayoutVars>
      </dgm:prSet>
      <dgm:spPr/>
    </dgm:pt>
    <dgm:pt modelId="{B36C6F17-1003-4319-94D1-1239C2505F90}" type="pres">
      <dgm:prSet presAssocID="{1199BABA-B963-49F4-AB6E-EE7645BA1C1E}" presName="sibTrans" presStyleLbl="sibTrans2D1" presStyleIdx="0" presStyleCnt="0"/>
      <dgm:spPr/>
    </dgm:pt>
    <dgm:pt modelId="{2866E9C6-F59B-4456-BF98-633BEC917741}" type="pres">
      <dgm:prSet presAssocID="{ADBBD899-7D26-4D94-815D-7D56F3FD5EC8}" presName="compNode" presStyleCnt="0"/>
      <dgm:spPr/>
    </dgm:pt>
    <dgm:pt modelId="{8A9353DE-E46C-4311-BF82-1636647EE9AA}" type="pres">
      <dgm:prSet presAssocID="{ADBBD899-7D26-4D94-815D-7D56F3FD5EC8}" presName="iconBgRect" presStyleLbl="bgShp" presStyleIdx="1" presStyleCnt="4"/>
      <dgm:spPr/>
    </dgm:pt>
    <dgm:pt modelId="{9D9D265B-5774-41E5-A54F-2E1D70C73109}" type="pres">
      <dgm:prSet presAssocID="{ADBBD899-7D26-4D94-815D-7D56F3FD5E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52B6958-3820-4AD4-A63C-F62CFF49BC4E}" type="pres">
      <dgm:prSet presAssocID="{ADBBD899-7D26-4D94-815D-7D56F3FD5EC8}" presName="spaceRect" presStyleCnt="0"/>
      <dgm:spPr/>
    </dgm:pt>
    <dgm:pt modelId="{76595204-56F1-4B1E-AB92-C08BD4C7F50D}" type="pres">
      <dgm:prSet presAssocID="{ADBBD899-7D26-4D94-815D-7D56F3FD5EC8}" presName="textRect" presStyleLbl="revTx" presStyleIdx="1" presStyleCnt="4">
        <dgm:presLayoutVars>
          <dgm:chMax val="1"/>
          <dgm:chPref val="1"/>
        </dgm:presLayoutVars>
      </dgm:prSet>
      <dgm:spPr/>
    </dgm:pt>
    <dgm:pt modelId="{F1EE6B46-6E18-4FA7-85EE-9D3A35BE258B}" type="pres">
      <dgm:prSet presAssocID="{96478B55-3B0E-4489-8B6F-DB0E521297B4}" presName="sibTrans" presStyleLbl="sibTrans2D1" presStyleIdx="0" presStyleCnt="0"/>
      <dgm:spPr/>
    </dgm:pt>
    <dgm:pt modelId="{B010689D-17CF-4ABE-952E-115244A71546}" type="pres">
      <dgm:prSet presAssocID="{18705032-F7E5-494F-B137-F5555A139BE4}" presName="compNode" presStyleCnt="0"/>
      <dgm:spPr/>
    </dgm:pt>
    <dgm:pt modelId="{59349EE5-06E8-443D-BC23-5A6B07E76B80}" type="pres">
      <dgm:prSet presAssocID="{18705032-F7E5-494F-B137-F5555A139BE4}" presName="iconBgRect" presStyleLbl="bgShp" presStyleIdx="2" presStyleCnt="4"/>
      <dgm:spPr/>
    </dgm:pt>
    <dgm:pt modelId="{B8CFFDC5-D47A-4D31-91FB-6A52DC5E4A17}" type="pres">
      <dgm:prSet presAssocID="{18705032-F7E5-494F-B137-F5555A139BE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071354F1-710D-4867-AFE9-6FF2C609E3E3}" type="pres">
      <dgm:prSet presAssocID="{18705032-F7E5-494F-B137-F5555A139BE4}" presName="spaceRect" presStyleCnt="0"/>
      <dgm:spPr/>
    </dgm:pt>
    <dgm:pt modelId="{46590968-E0DC-4213-B52B-701711D09824}" type="pres">
      <dgm:prSet presAssocID="{18705032-F7E5-494F-B137-F5555A139BE4}" presName="textRect" presStyleLbl="revTx" presStyleIdx="2" presStyleCnt="4" custScaleY="150786">
        <dgm:presLayoutVars>
          <dgm:chMax val="1"/>
          <dgm:chPref val="1"/>
        </dgm:presLayoutVars>
      </dgm:prSet>
      <dgm:spPr/>
    </dgm:pt>
    <dgm:pt modelId="{55A44835-6E0E-4FF2-852A-26B51A54F318}" type="pres">
      <dgm:prSet presAssocID="{E8AED8DB-F17C-4821-BFFA-B300823EA625}" presName="sibTrans" presStyleLbl="sibTrans2D1" presStyleIdx="0" presStyleCnt="0"/>
      <dgm:spPr/>
    </dgm:pt>
    <dgm:pt modelId="{B5409B64-F60C-421C-93F8-D8798DC3BC4D}" type="pres">
      <dgm:prSet presAssocID="{6CAF65AA-28DA-4F25-AAF6-9D52E9D13224}" presName="compNode" presStyleCnt="0"/>
      <dgm:spPr/>
    </dgm:pt>
    <dgm:pt modelId="{B8B700CB-A780-448B-912F-6D516FA3F3C0}" type="pres">
      <dgm:prSet presAssocID="{6CAF65AA-28DA-4F25-AAF6-9D52E9D13224}" presName="iconBgRect" presStyleLbl="bgShp" presStyleIdx="3" presStyleCnt="4"/>
      <dgm:spPr/>
    </dgm:pt>
    <dgm:pt modelId="{06B116DC-2937-4912-8209-2B5F5E7C8CAD}" type="pres">
      <dgm:prSet presAssocID="{6CAF65AA-28DA-4F25-AAF6-9D52E9D132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5481171E-71CA-4519-8487-CCEA758CD93A}" type="pres">
      <dgm:prSet presAssocID="{6CAF65AA-28DA-4F25-AAF6-9D52E9D13224}" presName="spaceRect" presStyleCnt="0"/>
      <dgm:spPr/>
    </dgm:pt>
    <dgm:pt modelId="{821E1196-BA07-460F-B192-776C0B3F482D}" type="pres">
      <dgm:prSet presAssocID="{6CAF65AA-28DA-4F25-AAF6-9D52E9D1322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082563F-708D-45DF-8CB7-ED760C29B4D2}" type="presOf" srcId="{1199BABA-B963-49F4-AB6E-EE7645BA1C1E}" destId="{B36C6F17-1003-4319-94D1-1239C2505F90}" srcOrd="0" destOrd="0" presId="urn:microsoft.com/office/officeart/2018/2/layout/IconCircleList"/>
    <dgm:cxn modelId="{41041E48-1221-4E72-8026-8D155CF9E838}" type="presOf" srcId="{96478B55-3B0E-4489-8B6F-DB0E521297B4}" destId="{F1EE6B46-6E18-4FA7-85EE-9D3A35BE258B}" srcOrd="0" destOrd="0" presId="urn:microsoft.com/office/officeart/2018/2/layout/IconCircleList"/>
    <dgm:cxn modelId="{F49F6D4A-B8BD-4A20-8FA1-23CC2B34BA7E}" srcId="{84D30904-4369-4F08-944E-AF901AE343F3}" destId="{18705032-F7E5-494F-B137-F5555A139BE4}" srcOrd="2" destOrd="0" parTransId="{5D3C0247-28C1-4376-8E32-7D5433FBAB50}" sibTransId="{E8AED8DB-F17C-4821-BFFA-B300823EA625}"/>
    <dgm:cxn modelId="{B1677553-CF87-4907-BD41-F974C00F294B}" type="presOf" srcId="{84D30904-4369-4F08-944E-AF901AE343F3}" destId="{43D6965F-4BA5-4897-BABD-B8CCA1F03E38}" srcOrd="0" destOrd="0" presId="urn:microsoft.com/office/officeart/2018/2/layout/IconCircleList"/>
    <dgm:cxn modelId="{B233C456-3E85-479B-AB6E-34D851D7373D}" srcId="{84D30904-4369-4F08-944E-AF901AE343F3}" destId="{ADBBD899-7D26-4D94-815D-7D56F3FD5EC8}" srcOrd="1" destOrd="0" parTransId="{8999E554-EA44-44A5-8C16-8EE1DD97B3A7}" sibTransId="{96478B55-3B0E-4489-8B6F-DB0E521297B4}"/>
    <dgm:cxn modelId="{0A934B7F-BF77-40AB-8462-1DDFE94FC084}" type="presOf" srcId="{ADBBD899-7D26-4D94-815D-7D56F3FD5EC8}" destId="{76595204-56F1-4B1E-AB92-C08BD4C7F50D}" srcOrd="0" destOrd="0" presId="urn:microsoft.com/office/officeart/2018/2/layout/IconCircleList"/>
    <dgm:cxn modelId="{1A11AF99-CF64-4DB8-BDE2-D9C361CC35DD}" type="presOf" srcId="{6CAF65AA-28DA-4F25-AAF6-9D52E9D13224}" destId="{821E1196-BA07-460F-B192-776C0B3F482D}" srcOrd="0" destOrd="0" presId="urn:microsoft.com/office/officeart/2018/2/layout/IconCircleList"/>
    <dgm:cxn modelId="{5916AC9C-53A5-47A2-A8FC-9110B8F8A1A2}" type="presOf" srcId="{AEC28CC7-A442-4B4B-A58F-3656C829C967}" destId="{A1CA1982-536B-454B-9BF0-B06E8E23711C}" srcOrd="0" destOrd="0" presId="urn:microsoft.com/office/officeart/2018/2/layout/IconCircleList"/>
    <dgm:cxn modelId="{02917FB6-706A-4344-9F78-63A980775383}" type="presOf" srcId="{18705032-F7E5-494F-B137-F5555A139BE4}" destId="{46590968-E0DC-4213-B52B-701711D09824}" srcOrd="0" destOrd="0" presId="urn:microsoft.com/office/officeart/2018/2/layout/IconCircleList"/>
    <dgm:cxn modelId="{060991D0-DCA7-457D-83CC-867FD3EA06F3}" srcId="{84D30904-4369-4F08-944E-AF901AE343F3}" destId="{AEC28CC7-A442-4B4B-A58F-3656C829C967}" srcOrd="0" destOrd="0" parTransId="{3334257A-7D68-43ED-ACCC-32C00EB4F66E}" sibTransId="{1199BABA-B963-49F4-AB6E-EE7645BA1C1E}"/>
    <dgm:cxn modelId="{C3FE68E2-61A1-47B5-97E3-3C719F860E71}" srcId="{84D30904-4369-4F08-944E-AF901AE343F3}" destId="{6CAF65AA-28DA-4F25-AAF6-9D52E9D13224}" srcOrd="3" destOrd="0" parTransId="{5EA7BBC6-FB98-4563-8191-2C18394FB73A}" sibTransId="{CABE3925-9F66-4A74-82D0-F2227D44C2E7}"/>
    <dgm:cxn modelId="{7A5E03EC-2CF8-4556-8093-72D7EA29A889}" type="presOf" srcId="{E8AED8DB-F17C-4821-BFFA-B300823EA625}" destId="{55A44835-6E0E-4FF2-852A-26B51A54F318}" srcOrd="0" destOrd="0" presId="urn:microsoft.com/office/officeart/2018/2/layout/IconCircleList"/>
    <dgm:cxn modelId="{A9A5791B-7A20-4822-8FE7-853DEF27401B}" type="presParOf" srcId="{43D6965F-4BA5-4897-BABD-B8CCA1F03E38}" destId="{8C447ADD-C589-4110-BBC9-F50A9282C666}" srcOrd="0" destOrd="0" presId="urn:microsoft.com/office/officeart/2018/2/layout/IconCircleList"/>
    <dgm:cxn modelId="{6D9E0B9A-123B-4F3E-9A6F-E5D240C957A9}" type="presParOf" srcId="{8C447ADD-C589-4110-BBC9-F50A9282C666}" destId="{4B1A973D-3EC5-490A-88A0-D6ACE96E1752}" srcOrd="0" destOrd="0" presId="urn:microsoft.com/office/officeart/2018/2/layout/IconCircleList"/>
    <dgm:cxn modelId="{17CD0CCF-A997-4096-ADF1-9E226EE0C870}" type="presParOf" srcId="{4B1A973D-3EC5-490A-88A0-D6ACE96E1752}" destId="{038A4CCF-44D9-463F-B5EE-BDEA97239E8C}" srcOrd="0" destOrd="0" presId="urn:microsoft.com/office/officeart/2018/2/layout/IconCircleList"/>
    <dgm:cxn modelId="{C1B69B48-1D3F-4659-B1F9-42EF35634BE5}" type="presParOf" srcId="{4B1A973D-3EC5-490A-88A0-D6ACE96E1752}" destId="{15797374-FEEA-458A-870B-E1521C5D3760}" srcOrd="1" destOrd="0" presId="urn:microsoft.com/office/officeart/2018/2/layout/IconCircleList"/>
    <dgm:cxn modelId="{91BA1C01-CDA1-4A67-AABF-2F56F3E0F6F9}" type="presParOf" srcId="{4B1A973D-3EC5-490A-88A0-D6ACE96E1752}" destId="{C13E83B8-8049-413F-9C7B-4D82A7C799C5}" srcOrd="2" destOrd="0" presId="urn:microsoft.com/office/officeart/2018/2/layout/IconCircleList"/>
    <dgm:cxn modelId="{5D52798F-9858-4089-AB8D-74505FC6F426}" type="presParOf" srcId="{4B1A973D-3EC5-490A-88A0-D6ACE96E1752}" destId="{A1CA1982-536B-454B-9BF0-B06E8E23711C}" srcOrd="3" destOrd="0" presId="urn:microsoft.com/office/officeart/2018/2/layout/IconCircleList"/>
    <dgm:cxn modelId="{F3A0B787-7D02-451B-B7BF-3BE847428686}" type="presParOf" srcId="{8C447ADD-C589-4110-BBC9-F50A9282C666}" destId="{B36C6F17-1003-4319-94D1-1239C2505F90}" srcOrd="1" destOrd="0" presId="urn:microsoft.com/office/officeart/2018/2/layout/IconCircleList"/>
    <dgm:cxn modelId="{62C34B01-4D04-4265-AF90-EC47330D9016}" type="presParOf" srcId="{8C447ADD-C589-4110-BBC9-F50A9282C666}" destId="{2866E9C6-F59B-4456-BF98-633BEC917741}" srcOrd="2" destOrd="0" presId="urn:microsoft.com/office/officeart/2018/2/layout/IconCircleList"/>
    <dgm:cxn modelId="{174CDEBA-9151-482C-9378-F7CD442BCBE6}" type="presParOf" srcId="{2866E9C6-F59B-4456-BF98-633BEC917741}" destId="{8A9353DE-E46C-4311-BF82-1636647EE9AA}" srcOrd="0" destOrd="0" presId="urn:microsoft.com/office/officeart/2018/2/layout/IconCircleList"/>
    <dgm:cxn modelId="{2DB423F8-6B20-4F6E-A365-477B993B519F}" type="presParOf" srcId="{2866E9C6-F59B-4456-BF98-633BEC917741}" destId="{9D9D265B-5774-41E5-A54F-2E1D70C73109}" srcOrd="1" destOrd="0" presId="urn:microsoft.com/office/officeart/2018/2/layout/IconCircleList"/>
    <dgm:cxn modelId="{3E787381-0422-46A7-B990-76E74CC73052}" type="presParOf" srcId="{2866E9C6-F59B-4456-BF98-633BEC917741}" destId="{952B6958-3820-4AD4-A63C-F62CFF49BC4E}" srcOrd="2" destOrd="0" presId="urn:microsoft.com/office/officeart/2018/2/layout/IconCircleList"/>
    <dgm:cxn modelId="{CC4590D8-7299-4980-BEC0-3A5796FF4B0C}" type="presParOf" srcId="{2866E9C6-F59B-4456-BF98-633BEC917741}" destId="{76595204-56F1-4B1E-AB92-C08BD4C7F50D}" srcOrd="3" destOrd="0" presId="urn:microsoft.com/office/officeart/2018/2/layout/IconCircleList"/>
    <dgm:cxn modelId="{F6015792-8BEC-4823-8E69-09CF399577EF}" type="presParOf" srcId="{8C447ADD-C589-4110-BBC9-F50A9282C666}" destId="{F1EE6B46-6E18-4FA7-85EE-9D3A35BE258B}" srcOrd="3" destOrd="0" presId="urn:microsoft.com/office/officeart/2018/2/layout/IconCircleList"/>
    <dgm:cxn modelId="{71EE6044-E1BC-4106-BB4A-D9BC681922CB}" type="presParOf" srcId="{8C447ADD-C589-4110-BBC9-F50A9282C666}" destId="{B010689D-17CF-4ABE-952E-115244A71546}" srcOrd="4" destOrd="0" presId="urn:microsoft.com/office/officeart/2018/2/layout/IconCircleList"/>
    <dgm:cxn modelId="{9870B95F-4B05-43A0-BD51-6A1B5E4DB391}" type="presParOf" srcId="{B010689D-17CF-4ABE-952E-115244A71546}" destId="{59349EE5-06E8-443D-BC23-5A6B07E76B80}" srcOrd="0" destOrd="0" presId="urn:microsoft.com/office/officeart/2018/2/layout/IconCircleList"/>
    <dgm:cxn modelId="{5E9DFB34-91DA-4C52-9535-6845950A6B66}" type="presParOf" srcId="{B010689D-17CF-4ABE-952E-115244A71546}" destId="{B8CFFDC5-D47A-4D31-91FB-6A52DC5E4A17}" srcOrd="1" destOrd="0" presId="urn:microsoft.com/office/officeart/2018/2/layout/IconCircleList"/>
    <dgm:cxn modelId="{7675B2E0-11C2-47C9-85F1-AF19E4FB3B95}" type="presParOf" srcId="{B010689D-17CF-4ABE-952E-115244A71546}" destId="{071354F1-710D-4867-AFE9-6FF2C609E3E3}" srcOrd="2" destOrd="0" presId="urn:microsoft.com/office/officeart/2018/2/layout/IconCircleList"/>
    <dgm:cxn modelId="{BF6E986F-08A4-4C64-8147-35906527AC5C}" type="presParOf" srcId="{B010689D-17CF-4ABE-952E-115244A71546}" destId="{46590968-E0DC-4213-B52B-701711D09824}" srcOrd="3" destOrd="0" presId="urn:microsoft.com/office/officeart/2018/2/layout/IconCircleList"/>
    <dgm:cxn modelId="{C185D429-0251-41F9-BA2F-014D330F3226}" type="presParOf" srcId="{8C447ADD-C589-4110-BBC9-F50A9282C666}" destId="{55A44835-6E0E-4FF2-852A-26B51A54F318}" srcOrd="5" destOrd="0" presId="urn:microsoft.com/office/officeart/2018/2/layout/IconCircleList"/>
    <dgm:cxn modelId="{F61ECD78-C182-4C54-92A9-5CD25F9030AD}" type="presParOf" srcId="{8C447ADD-C589-4110-BBC9-F50A9282C666}" destId="{B5409B64-F60C-421C-93F8-D8798DC3BC4D}" srcOrd="6" destOrd="0" presId="urn:microsoft.com/office/officeart/2018/2/layout/IconCircleList"/>
    <dgm:cxn modelId="{786BF5DB-36C5-4DF8-B6F3-1856E92AAA7C}" type="presParOf" srcId="{B5409B64-F60C-421C-93F8-D8798DC3BC4D}" destId="{B8B700CB-A780-448B-912F-6D516FA3F3C0}" srcOrd="0" destOrd="0" presId="urn:microsoft.com/office/officeart/2018/2/layout/IconCircleList"/>
    <dgm:cxn modelId="{1F1ECF07-D847-412E-8CE1-86EE0943C190}" type="presParOf" srcId="{B5409B64-F60C-421C-93F8-D8798DC3BC4D}" destId="{06B116DC-2937-4912-8209-2B5F5E7C8CAD}" srcOrd="1" destOrd="0" presId="urn:microsoft.com/office/officeart/2018/2/layout/IconCircleList"/>
    <dgm:cxn modelId="{34B1215B-B23C-4A95-8E8C-8F4DA634464D}" type="presParOf" srcId="{B5409B64-F60C-421C-93F8-D8798DC3BC4D}" destId="{5481171E-71CA-4519-8487-CCEA758CD93A}" srcOrd="2" destOrd="0" presId="urn:microsoft.com/office/officeart/2018/2/layout/IconCircleList"/>
    <dgm:cxn modelId="{992D7500-DE70-46A7-B013-2B406A57FE20}" type="presParOf" srcId="{B5409B64-F60C-421C-93F8-D8798DC3BC4D}" destId="{821E1196-BA07-460F-B192-776C0B3F482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87BC-1F37-4119-B1EA-65DC379804D0}">
      <dsp:nvSpPr>
        <dsp:cNvPr id="0" name=""/>
        <dsp:cNvSpPr/>
      </dsp:nvSpPr>
      <dsp:spPr>
        <a:xfrm>
          <a:off x="5237427" y="653146"/>
          <a:ext cx="1660500" cy="1660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53947-0080-4E61-B19C-BE3D7F34581D}">
      <dsp:nvSpPr>
        <dsp:cNvPr id="0" name=""/>
        <dsp:cNvSpPr/>
      </dsp:nvSpPr>
      <dsp:spPr>
        <a:xfrm>
          <a:off x="72889" y="2675017"/>
          <a:ext cx="3690000" cy="1716631"/>
        </a:xfrm>
        <a:prstGeom prst="rect">
          <a:avLst/>
        </a:prstGeom>
        <a:solidFill>
          <a:srgbClr val="9999F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eorgia" panose="02040502050405020303" pitchFamily="18" charset="0"/>
            </a:rPr>
            <a:t>Internal scholarships – mix of grades, clubs, school and community participation – decided by a committee of teachers and staff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72889" y="2675017"/>
        <a:ext cx="3690000" cy="1716631"/>
      </dsp:txXfrm>
    </dsp:sp>
    <dsp:sp modelId="{CCD96B03-20A0-44CF-841E-E575C217A3C5}">
      <dsp:nvSpPr>
        <dsp:cNvPr id="0" name=""/>
        <dsp:cNvSpPr/>
      </dsp:nvSpPr>
      <dsp:spPr>
        <a:xfrm>
          <a:off x="772942" y="869184"/>
          <a:ext cx="1660500" cy="1660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75407-FE56-49F3-AF0C-2EA702734FBE}">
      <dsp:nvSpPr>
        <dsp:cNvPr id="0" name=""/>
        <dsp:cNvSpPr/>
      </dsp:nvSpPr>
      <dsp:spPr>
        <a:xfrm>
          <a:off x="4408639" y="2663531"/>
          <a:ext cx="3690000" cy="173194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eorgia" panose="02040502050405020303" pitchFamily="18" charset="0"/>
            </a:rPr>
            <a:t>Entrance Awards and Scholarships – usually require a minimum average of +85%
When you apply to university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4408639" y="2663531"/>
        <a:ext cx="3690000" cy="1731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85E6-74AD-4F76-B607-C749C648D4A5}">
      <dsp:nvSpPr>
        <dsp:cNvPr id="0" name=""/>
        <dsp:cNvSpPr/>
      </dsp:nvSpPr>
      <dsp:spPr>
        <a:xfrm>
          <a:off x="0" y="2881128"/>
          <a:ext cx="4211240" cy="1890332"/>
        </a:xfrm>
        <a:prstGeom prst="rect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Please listen to the announcements and check in – Graduates at TEAMS</a:t>
          </a:r>
        </a:p>
      </dsp:txBody>
      <dsp:txXfrm>
        <a:off x="0" y="2881128"/>
        <a:ext cx="4211240" cy="1020779"/>
      </dsp:txXfrm>
    </dsp:sp>
    <dsp:sp modelId="{B94DBBBA-DDF0-41E5-90A0-87B3979A03EA}">
      <dsp:nvSpPr>
        <dsp:cNvPr id="0" name=""/>
        <dsp:cNvSpPr/>
      </dsp:nvSpPr>
      <dsp:spPr>
        <a:xfrm>
          <a:off x="2056" y="3864101"/>
          <a:ext cx="1402375" cy="86955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Selection of the School Scholarship Committee</a:t>
          </a:r>
        </a:p>
      </dsp:txBody>
      <dsp:txXfrm>
        <a:off x="2056" y="3864101"/>
        <a:ext cx="1402375" cy="869552"/>
      </dsp:txXfrm>
    </dsp:sp>
    <dsp:sp modelId="{08567E55-45AC-4A2B-8CC6-AA5D91DE1C6B}">
      <dsp:nvSpPr>
        <dsp:cNvPr id="0" name=""/>
        <dsp:cNvSpPr/>
      </dsp:nvSpPr>
      <dsp:spPr>
        <a:xfrm>
          <a:off x="1404432" y="3864101"/>
          <a:ext cx="1402375" cy="86955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 will be a deadline – be careful.</a:t>
          </a:r>
        </a:p>
      </dsp:txBody>
      <dsp:txXfrm>
        <a:off x="1404432" y="3864101"/>
        <a:ext cx="1402375" cy="869552"/>
      </dsp:txXfrm>
    </dsp:sp>
    <dsp:sp modelId="{93207376-084B-4746-BDD7-1216968DD75B}">
      <dsp:nvSpPr>
        <dsp:cNvPr id="0" name=""/>
        <dsp:cNvSpPr/>
      </dsp:nvSpPr>
      <dsp:spPr>
        <a:xfrm>
          <a:off x="2806807" y="3864101"/>
          <a:ext cx="1402375" cy="86955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announced</a:t>
          </a:r>
          <a:r>
            <a:rPr lang="fr-FR" sz="1400" kern="1200" dirty="0"/>
            <a:t> at graduation</a:t>
          </a:r>
          <a:endParaRPr lang="en-US" sz="1400" kern="1200" dirty="0"/>
        </a:p>
      </dsp:txBody>
      <dsp:txXfrm>
        <a:off x="2806807" y="3864101"/>
        <a:ext cx="1402375" cy="869552"/>
      </dsp:txXfrm>
    </dsp:sp>
    <dsp:sp modelId="{2634FB74-E97A-4978-9648-1C4976FBA36C}">
      <dsp:nvSpPr>
        <dsp:cNvPr id="0" name=""/>
        <dsp:cNvSpPr/>
      </dsp:nvSpPr>
      <dsp:spPr>
        <a:xfrm rot="10800000">
          <a:off x="0" y="2152"/>
          <a:ext cx="4211240" cy="2907330"/>
        </a:xfrm>
        <a:prstGeom prst="upArrowCallou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Available only for CPET students (about 25 -30 available)</a:t>
          </a:r>
          <a:endParaRPr lang="en-CA" sz="2000" kern="1200" dirty="0"/>
        </a:p>
      </dsp:txBody>
      <dsp:txXfrm rot="10800000">
        <a:off x="0" y="2152"/>
        <a:ext cx="4211240" cy="1889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D5B1A-FE54-48C9-B33D-351FAFE51C4C}">
      <dsp:nvSpPr>
        <dsp:cNvPr id="0" name=""/>
        <dsp:cNvSpPr/>
      </dsp:nvSpPr>
      <dsp:spPr>
        <a:xfrm>
          <a:off x="0" y="42296"/>
          <a:ext cx="2553602" cy="15321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CPET has no control - who receives these awards</a:t>
          </a:r>
          <a:r>
            <a:rPr lang="fr-FR" sz="2000" kern="1200" dirty="0">
              <a:latin typeface="Georgia" panose="02040502050405020303" pitchFamily="18" charset="0"/>
            </a:rPr>
            <a:t>
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0" y="42296"/>
        <a:ext cx="2553602" cy="1532161"/>
      </dsp:txXfrm>
    </dsp:sp>
    <dsp:sp modelId="{30060471-EED2-4536-B6F7-85499B2FCD94}">
      <dsp:nvSpPr>
        <dsp:cNvPr id="0" name=""/>
        <dsp:cNvSpPr/>
      </dsp:nvSpPr>
      <dsp:spPr>
        <a:xfrm>
          <a:off x="2808962" y="42296"/>
          <a:ext cx="2553602" cy="1532161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Some scholarship opportunities are sent to high schools</a:t>
          </a:r>
          <a:r>
            <a:rPr lang="fr-FR" sz="2000" kern="1200" dirty="0">
              <a:latin typeface="Georgia" panose="02040502050405020303" pitchFamily="18" charset="0"/>
            </a:rPr>
            <a:t>
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2808962" y="42296"/>
        <a:ext cx="2553602" cy="1532161"/>
      </dsp:txXfrm>
    </dsp:sp>
    <dsp:sp modelId="{0A47C013-E93B-405C-BE34-1684F0521F0B}">
      <dsp:nvSpPr>
        <dsp:cNvPr id="0" name=""/>
        <dsp:cNvSpPr/>
      </dsp:nvSpPr>
      <dsp:spPr>
        <a:xfrm>
          <a:off x="5617925" y="42296"/>
          <a:ext cx="2553602" cy="1532161"/>
        </a:xfrm>
        <a:prstGeom prst="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All scholarships will be published – 26 Graduates at TEAMS</a:t>
          </a:r>
          <a:r>
            <a:rPr lang="fr-FR" sz="2000" kern="1200" dirty="0">
              <a:latin typeface="Georgia" panose="02040502050405020303" pitchFamily="18" charset="0"/>
            </a:rPr>
            <a:t>
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5617925" y="42296"/>
        <a:ext cx="2553602" cy="1532161"/>
      </dsp:txXfrm>
    </dsp:sp>
    <dsp:sp modelId="{3EE19A92-E9A2-433C-9C45-E66B2DE02F8C}">
      <dsp:nvSpPr>
        <dsp:cNvPr id="0" name=""/>
        <dsp:cNvSpPr/>
      </dsp:nvSpPr>
      <dsp:spPr>
        <a:xfrm>
          <a:off x="0" y="1807571"/>
          <a:ext cx="2553602" cy="1532161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Go to les </a:t>
          </a:r>
          <a:r>
            <a:rPr lang="en-US" sz="1600" kern="1200" dirty="0" err="1">
              <a:latin typeface="Georgia" panose="02040502050405020303" pitchFamily="18" charset="0"/>
            </a:rPr>
            <a:t>finissants</a:t>
          </a:r>
          <a:r>
            <a:rPr lang="en-US" sz="1600" kern="1200" dirty="0">
              <a:latin typeface="Georgia" panose="02040502050405020303" pitchFamily="18" charset="0"/>
            </a:rPr>
            <a:t> Team and click on the Awards and Scholarships link to see the opportunities</a:t>
          </a:r>
          <a:r>
            <a:rPr lang="fr-FR" sz="1600" kern="1200" dirty="0">
              <a:latin typeface="Georgia" panose="02040502050405020303" pitchFamily="18" charset="0"/>
            </a:rPr>
            <a:t>
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0" y="1807571"/>
        <a:ext cx="2553602" cy="1532161"/>
      </dsp:txXfrm>
    </dsp:sp>
    <dsp:sp modelId="{9CB846EF-5C4E-4E94-9AA1-A4FFC524A3C6}">
      <dsp:nvSpPr>
        <dsp:cNvPr id="0" name=""/>
        <dsp:cNvSpPr/>
      </dsp:nvSpPr>
      <dsp:spPr>
        <a:xfrm>
          <a:off x="2808962" y="1829818"/>
          <a:ext cx="2553602" cy="1532161"/>
        </a:xfrm>
        <a:prstGeom prst="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latin typeface="Georgia" panose="02040502050405020303" pitchFamily="18" charset="0"/>
            </a:rPr>
            <a:t>Listen to announcements every day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2808962" y="1829818"/>
        <a:ext cx="2553602" cy="1532161"/>
      </dsp:txXfrm>
    </dsp:sp>
    <dsp:sp modelId="{50FA40FB-F92A-4D9F-8C98-651A07A1D181}">
      <dsp:nvSpPr>
        <dsp:cNvPr id="0" name=""/>
        <dsp:cNvSpPr/>
      </dsp:nvSpPr>
      <dsp:spPr>
        <a:xfrm>
          <a:off x="5617925" y="1829818"/>
          <a:ext cx="2553602" cy="1532161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Come and see the scholarship boards at the counselling offices</a:t>
          </a:r>
          <a:r>
            <a:rPr lang="fr-FR" sz="1600" kern="1200" dirty="0">
              <a:latin typeface="Georgia" panose="02040502050405020303" pitchFamily="18" charset="0"/>
            </a:rPr>
            <a:t>
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5617925" y="1829818"/>
        <a:ext cx="2553602" cy="1532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F58F5-9ADF-40F0-B463-C4B8F281199A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38F77A-9B79-44CF-A627-B1467BE10A84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Georgia" panose="02040502050405020303" pitchFamily="18" charset="0"/>
            </a:rPr>
            <a:t>classes, leadership, </a:t>
          </a:r>
          <a:r>
            <a:rPr lang="fr-FR" sz="2400" kern="1200" dirty="0" err="1">
              <a:latin typeface="Georgia" panose="02040502050405020303" pitchFamily="18" charset="0"/>
            </a:rPr>
            <a:t>community</a:t>
          </a:r>
          <a:endParaRPr lang="en-US" sz="2400" kern="1200" dirty="0">
            <a:latin typeface="Georgia" panose="02040502050405020303" pitchFamily="18" charset="0"/>
          </a:endParaRPr>
        </a:p>
      </dsp:txBody>
      <dsp:txXfrm>
        <a:off x="0" y="558"/>
        <a:ext cx="4872038" cy="914176"/>
      </dsp:txXfrm>
    </dsp:sp>
    <dsp:sp modelId="{BBCFA66C-566A-4394-8E8A-4CDE1C80922C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1610903"/>
                <a:satOff val="-4623"/>
                <a:lumOff val="-7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10903"/>
                <a:satOff val="-4623"/>
                <a:lumOff val="-7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10903"/>
                <a:satOff val="-4623"/>
                <a:lumOff val="-7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FCCB07-B6DF-4152-A5AB-9004B75C3AEE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Known and recognized</a:t>
          </a:r>
        </a:p>
      </dsp:txBody>
      <dsp:txXfrm>
        <a:off x="0" y="914734"/>
        <a:ext cx="4872038" cy="914176"/>
      </dsp:txXfrm>
    </dsp:sp>
    <dsp:sp modelId="{9861ACEF-EA3E-435B-96C3-3B811FE8F3EA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C15A9F-8667-433A-8804-3B55FF345E61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good grades, attitudes, behaviour</a:t>
          </a:r>
        </a:p>
      </dsp:txBody>
      <dsp:txXfrm>
        <a:off x="0" y="1828911"/>
        <a:ext cx="4872038" cy="914176"/>
      </dsp:txXfrm>
    </dsp:sp>
    <dsp:sp modelId="{3A1E9DA4-1E9B-4239-843F-0981D8B8679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4832710"/>
                <a:satOff val="-13870"/>
                <a:lumOff val="-22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32710"/>
                <a:satOff val="-13870"/>
                <a:lumOff val="-22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32710"/>
                <a:satOff val="-13870"/>
                <a:lumOff val="-22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40391E-19F7-40EF-A277-70D3CCD341F0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Georgia" panose="02040502050405020303" pitchFamily="18" charset="0"/>
            </a:rPr>
            <a:t> Finissants à TEAMS </a:t>
          </a:r>
          <a:endParaRPr lang="en-US" sz="2400" kern="1200" dirty="0">
            <a:latin typeface="Georgia" panose="02040502050405020303" pitchFamily="18" charset="0"/>
          </a:endParaRPr>
        </a:p>
      </dsp:txBody>
      <dsp:txXfrm>
        <a:off x="0" y="2743088"/>
        <a:ext cx="4872038" cy="914176"/>
      </dsp:txXfrm>
    </dsp:sp>
    <dsp:sp modelId="{53554C09-DDD0-4266-94FB-F523799B2D3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34864-422A-48B1-9085-04352F0FCEC7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Make a request – ask and you may receive </a:t>
          </a:r>
        </a:p>
      </dsp:txBody>
      <dsp:txXfrm>
        <a:off x="0" y="3657265"/>
        <a:ext cx="4872038" cy="914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A1128-38A9-4003-BEF3-3378B8D0806B}">
      <dsp:nvSpPr>
        <dsp:cNvPr id="0" name=""/>
        <dsp:cNvSpPr/>
      </dsp:nvSpPr>
      <dsp:spPr>
        <a:xfrm>
          <a:off x="0" y="761847"/>
          <a:ext cx="4427984" cy="6393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48CBB-768B-4B91-99F0-528B9257F996}">
      <dsp:nvSpPr>
        <dsp:cNvPr id="0" name=""/>
        <dsp:cNvSpPr/>
      </dsp:nvSpPr>
      <dsp:spPr>
        <a:xfrm>
          <a:off x="193414" y="889814"/>
          <a:ext cx="351663" cy="35166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E4B14-0907-4481-A4B5-AE7F1745ADC0}">
      <dsp:nvSpPr>
        <dsp:cNvPr id="0" name=""/>
        <dsp:cNvSpPr/>
      </dsp:nvSpPr>
      <dsp:spPr>
        <a:xfrm>
          <a:off x="738493" y="745952"/>
          <a:ext cx="3689490" cy="639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69" tIns="67669" rIns="67669" bIns="6766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Awards and Scholarships</a:t>
          </a:r>
        </a:p>
      </dsp:txBody>
      <dsp:txXfrm>
        <a:off x="738493" y="745952"/>
        <a:ext cx="3689490" cy="639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18D4F-9B2B-4981-87AB-072D641370A4}">
      <dsp:nvSpPr>
        <dsp:cNvPr id="0" name=""/>
        <dsp:cNvSpPr/>
      </dsp:nvSpPr>
      <dsp:spPr>
        <a:xfrm>
          <a:off x="188827" y="1124808"/>
          <a:ext cx="1146324" cy="11463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AD5AA-3A02-4714-ACEE-EF5999DA1EF6}">
      <dsp:nvSpPr>
        <dsp:cNvPr id="0" name=""/>
        <dsp:cNvSpPr/>
      </dsp:nvSpPr>
      <dsp:spPr>
        <a:xfrm>
          <a:off x="429555" y="1365536"/>
          <a:ext cx="664867" cy="664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1B14D-728E-40AA-B074-2A3390E43BED}">
      <dsp:nvSpPr>
        <dsp:cNvPr id="0" name=""/>
        <dsp:cNvSpPr/>
      </dsp:nvSpPr>
      <dsp:spPr>
        <a:xfrm>
          <a:off x="1580792" y="1124808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Due dates
</a:t>
          </a:r>
        </a:p>
      </dsp:txBody>
      <dsp:txXfrm>
        <a:off x="1580792" y="1124808"/>
        <a:ext cx="2702049" cy="1146324"/>
      </dsp:txXfrm>
    </dsp:sp>
    <dsp:sp modelId="{87F1CFD6-5BEE-4495-9DD1-928797539023}">
      <dsp:nvSpPr>
        <dsp:cNvPr id="0" name=""/>
        <dsp:cNvSpPr/>
      </dsp:nvSpPr>
      <dsp:spPr>
        <a:xfrm>
          <a:off x="4753653" y="1124808"/>
          <a:ext cx="1146324" cy="11463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8E7EA-C490-47C4-9635-7B8F7CDC1923}">
      <dsp:nvSpPr>
        <dsp:cNvPr id="0" name=""/>
        <dsp:cNvSpPr/>
      </dsp:nvSpPr>
      <dsp:spPr>
        <a:xfrm>
          <a:off x="4994381" y="1365536"/>
          <a:ext cx="664867" cy="664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FB82-4C88-46ED-8171-52BF4B58BABC}">
      <dsp:nvSpPr>
        <dsp:cNvPr id="0" name=""/>
        <dsp:cNvSpPr/>
      </dsp:nvSpPr>
      <dsp:spPr>
        <a:xfrm>
          <a:off x="6145618" y="1124808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References - get them well in advance</a:t>
          </a:r>
        </a:p>
      </dsp:txBody>
      <dsp:txXfrm>
        <a:off x="6145618" y="1124808"/>
        <a:ext cx="2702049" cy="1146324"/>
      </dsp:txXfrm>
    </dsp:sp>
    <dsp:sp modelId="{E05578C7-030C-4453-8697-CAF618B7D6B1}">
      <dsp:nvSpPr>
        <dsp:cNvPr id="0" name=""/>
        <dsp:cNvSpPr/>
      </dsp:nvSpPr>
      <dsp:spPr>
        <a:xfrm>
          <a:off x="188827" y="3201475"/>
          <a:ext cx="1146324" cy="11463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B0C38-0EA2-452F-8464-E6D285503C8F}">
      <dsp:nvSpPr>
        <dsp:cNvPr id="0" name=""/>
        <dsp:cNvSpPr/>
      </dsp:nvSpPr>
      <dsp:spPr>
        <a:xfrm>
          <a:off x="429555" y="3442203"/>
          <a:ext cx="664867" cy="664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558F7-5302-4014-B3B2-0A614AC56831}">
      <dsp:nvSpPr>
        <dsp:cNvPr id="0" name=""/>
        <dsp:cNvSpPr/>
      </dsp:nvSpPr>
      <dsp:spPr>
        <a:xfrm>
          <a:off x="1580792" y="3201475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>
              <a:latin typeface="Georgia" panose="02040502050405020303" pitchFamily="18" charset="0"/>
            </a:rPr>
            <a:t>Consider</a:t>
          </a:r>
          <a:r>
            <a:rPr lang="fr-FR" sz="2000" kern="1200" dirty="0">
              <a:latin typeface="Georgia" panose="02040502050405020303" pitchFamily="18" charset="0"/>
            </a:rPr>
            <a:t> the </a:t>
          </a:r>
          <a:r>
            <a:rPr lang="fr-FR" sz="2000" kern="1200" dirty="0" err="1">
              <a:latin typeface="Georgia" panose="02040502050405020303" pitchFamily="18" charset="0"/>
            </a:rPr>
            <a:t>Scholarship</a:t>
          </a:r>
          <a:r>
            <a:rPr lang="fr-FR" sz="2000" kern="1200" dirty="0">
              <a:latin typeface="Georgia" panose="02040502050405020303" pitchFamily="18" charset="0"/>
            </a:rPr>
            <a:t> </a:t>
          </a:r>
          <a:r>
            <a:rPr lang="fr-FR" sz="2000" kern="1200" dirty="0" err="1">
              <a:latin typeface="Georgia" panose="02040502050405020303" pitchFamily="18" charset="0"/>
            </a:rPr>
            <a:t>Criteria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1580792" y="3201475"/>
        <a:ext cx="2702049" cy="1146324"/>
      </dsp:txXfrm>
    </dsp:sp>
    <dsp:sp modelId="{A147DBD6-914B-4606-B7BC-31D498282E68}">
      <dsp:nvSpPr>
        <dsp:cNvPr id="0" name=""/>
        <dsp:cNvSpPr/>
      </dsp:nvSpPr>
      <dsp:spPr>
        <a:xfrm>
          <a:off x="4753653" y="3201475"/>
          <a:ext cx="1146324" cy="11463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3B5E5-D791-4E23-B368-D847946F53ED}">
      <dsp:nvSpPr>
        <dsp:cNvPr id="0" name=""/>
        <dsp:cNvSpPr/>
      </dsp:nvSpPr>
      <dsp:spPr>
        <a:xfrm>
          <a:off x="4994381" y="3442203"/>
          <a:ext cx="664867" cy="664867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25000" r="-25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270C7-CD43-4DC7-BD56-52A795EDB121}">
      <dsp:nvSpPr>
        <dsp:cNvPr id="0" name=""/>
        <dsp:cNvSpPr/>
      </dsp:nvSpPr>
      <dsp:spPr>
        <a:xfrm>
          <a:off x="6145618" y="3201475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Well-written and well-written letters of request</a:t>
          </a:r>
        </a:p>
      </dsp:txBody>
      <dsp:txXfrm>
        <a:off x="6145618" y="3201475"/>
        <a:ext cx="2702049" cy="11463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D3557-A49B-47EA-9AC0-ECC088C3DBFE}">
      <dsp:nvSpPr>
        <dsp:cNvPr id="0" name=""/>
        <dsp:cNvSpPr/>
      </dsp:nvSpPr>
      <dsp:spPr>
        <a:xfrm>
          <a:off x="0" y="407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FE5D1-74FC-4A00-9D9E-8BFFA81CCA23}">
      <dsp:nvSpPr>
        <dsp:cNvPr id="0" name=""/>
        <dsp:cNvSpPr/>
      </dsp:nvSpPr>
      <dsp:spPr>
        <a:xfrm>
          <a:off x="0" y="407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>
              <a:hlinkClick xmlns:r="http://schemas.openxmlformats.org/officeDocument/2006/relationships" r:id="rId1"/>
            </a:rPr>
            <a:t>https://yconic.com/</a:t>
          </a:r>
          <a:endParaRPr lang="en-US" sz="1900" kern="1200" dirty="0"/>
        </a:p>
      </dsp:txBody>
      <dsp:txXfrm>
        <a:off x="0" y="407"/>
        <a:ext cx="8115300" cy="667856"/>
      </dsp:txXfrm>
    </dsp:sp>
    <dsp:sp modelId="{06E29094-47F4-4A2C-9F81-9A6B2F7E7F39}">
      <dsp:nvSpPr>
        <dsp:cNvPr id="0" name=""/>
        <dsp:cNvSpPr/>
      </dsp:nvSpPr>
      <dsp:spPr>
        <a:xfrm>
          <a:off x="0" y="668264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EA247-996A-4985-BB0A-2DCAD68FF67A}">
      <dsp:nvSpPr>
        <dsp:cNvPr id="0" name=""/>
        <dsp:cNvSpPr/>
      </dsp:nvSpPr>
      <dsp:spPr>
        <a:xfrm>
          <a:off x="0" y="668264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>
              <a:hlinkClick xmlns:r="http://schemas.openxmlformats.org/officeDocument/2006/relationships" r:id="rId2"/>
            </a:rPr>
            <a:t>http://www.universitystudy.ca/indigenous-students/</a:t>
          </a:r>
          <a:endParaRPr lang="en-US" sz="1900" kern="1200"/>
        </a:p>
      </dsp:txBody>
      <dsp:txXfrm>
        <a:off x="0" y="668264"/>
        <a:ext cx="8115300" cy="667856"/>
      </dsp:txXfrm>
    </dsp:sp>
    <dsp:sp modelId="{11B275C0-4677-43A2-9577-CEAE61F8380D}">
      <dsp:nvSpPr>
        <dsp:cNvPr id="0" name=""/>
        <dsp:cNvSpPr/>
      </dsp:nvSpPr>
      <dsp:spPr>
        <a:xfrm>
          <a:off x="0" y="1336121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5C5C3-F8CA-4A01-854E-E80C9A6AD354}">
      <dsp:nvSpPr>
        <dsp:cNvPr id="0" name=""/>
        <dsp:cNvSpPr/>
      </dsp:nvSpPr>
      <dsp:spPr>
        <a:xfrm>
          <a:off x="0" y="1336121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>
              <a:hlinkClick xmlns:r="http://schemas.openxmlformats.org/officeDocument/2006/relationships" r:id="rId3"/>
            </a:rPr>
            <a:t>http://indspire.ca/</a:t>
          </a:r>
          <a:endParaRPr lang="en-US" sz="1900" kern="1200" dirty="0"/>
        </a:p>
      </dsp:txBody>
      <dsp:txXfrm>
        <a:off x="0" y="1336121"/>
        <a:ext cx="8115300" cy="667856"/>
      </dsp:txXfrm>
    </dsp:sp>
    <dsp:sp modelId="{D2DFCFA5-B4AA-4AAF-B9C0-186C7A3C047C}">
      <dsp:nvSpPr>
        <dsp:cNvPr id="0" name=""/>
        <dsp:cNvSpPr/>
      </dsp:nvSpPr>
      <dsp:spPr>
        <a:xfrm>
          <a:off x="0" y="2003978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1A3D9-8769-400F-8227-D21FECAEA6D3}">
      <dsp:nvSpPr>
        <dsp:cNvPr id="0" name=""/>
        <dsp:cNvSpPr/>
      </dsp:nvSpPr>
      <dsp:spPr>
        <a:xfrm>
          <a:off x="0" y="2003978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4"/>
            </a:rPr>
            <a:t>Prizes and Awards</a:t>
          </a:r>
          <a:endParaRPr lang="en-US" sz="1900" kern="1200" dirty="0"/>
        </a:p>
      </dsp:txBody>
      <dsp:txXfrm>
        <a:off x="0" y="2003978"/>
        <a:ext cx="8115300" cy="667856"/>
      </dsp:txXfrm>
    </dsp:sp>
    <dsp:sp modelId="{650421ED-CD0F-4358-83BA-5BA3C62B03B1}">
      <dsp:nvSpPr>
        <dsp:cNvPr id="0" name=""/>
        <dsp:cNvSpPr/>
      </dsp:nvSpPr>
      <dsp:spPr>
        <a:xfrm>
          <a:off x="0" y="2671835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E298B-7680-4995-8F2B-911E76A0849F}">
      <dsp:nvSpPr>
        <dsp:cNvPr id="0" name=""/>
        <dsp:cNvSpPr/>
      </dsp:nvSpPr>
      <dsp:spPr>
        <a:xfrm>
          <a:off x="0" y="2671835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5"/>
            </a:rPr>
            <a:t>Scholarships, grants and bursaries for Canadian students - University Study</a:t>
          </a:r>
          <a:endParaRPr lang="en-US" sz="1900" kern="1200" dirty="0"/>
        </a:p>
      </dsp:txBody>
      <dsp:txXfrm>
        <a:off x="0" y="2671835"/>
        <a:ext cx="8115300" cy="6678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A4CCF-44D9-463F-B5EE-BDEA97239E8C}">
      <dsp:nvSpPr>
        <dsp:cNvPr id="0" name=""/>
        <dsp:cNvSpPr/>
      </dsp:nvSpPr>
      <dsp:spPr>
        <a:xfrm>
          <a:off x="13604" y="461432"/>
          <a:ext cx="1078207" cy="10782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97374-FEEA-458A-870B-E1521C5D3760}">
      <dsp:nvSpPr>
        <dsp:cNvPr id="0" name=""/>
        <dsp:cNvSpPr/>
      </dsp:nvSpPr>
      <dsp:spPr>
        <a:xfrm>
          <a:off x="240027" y="687855"/>
          <a:ext cx="625360" cy="625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A1982-536B-454B-9BF0-B06E8E23711C}">
      <dsp:nvSpPr>
        <dsp:cNvPr id="0" name=""/>
        <dsp:cNvSpPr/>
      </dsp:nvSpPr>
      <dsp:spPr>
        <a:xfrm>
          <a:off x="1322856" y="461432"/>
          <a:ext cx="2541489" cy="107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Most universities open applications for scholarships in the spring</a:t>
          </a:r>
        </a:p>
      </dsp:txBody>
      <dsp:txXfrm>
        <a:off x="1322856" y="461432"/>
        <a:ext cx="2541489" cy="1078207"/>
      </dsp:txXfrm>
    </dsp:sp>
    <dsp:sp modelId="{8A9353DE-E46C-4311-BF82-1636647EE9AA}">
      <dsp:nvSpPr>
        <dsp:cNvPr id="0" name=""/>
        <dsp:cNvSpPr/>
      </dsp:nvSpPr>
      <dsp:spPr>
        <a:xfrm>
          <a:off x="4307181" y="461432"/>
          <a:ext cx="1078207" cy="1078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D265B-5774-41E5-A54F-2E1D70C73109}">
      <dsp:nvSpPr>
        <dsp:cNvPr id="0" name=""/>
        <dsp:cNvSpPr/>
      </dsp:nvSpPr>
      <dsp:spPr>
        <a:xfrm>
          <a:off x="4533605" y="687855"/>
          <a:ext cx="625360" cy="625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95204-56F1-4B1E-AB92-C08BD4C7F50D}">
      <dsp:nvSpPr>
        <dsp:cNvPr id="0" name=""/>
        <dsp:cNvSpPr/>
      </dsp:nvSpPr>
      <dsp:spPr>
        <a:xfrm>
          <a:off x="5616434" y="461432"/>
          <a:ext cx="2541489" cy="107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deadline to apply is September 2026</a:t>
          </a:r>
          <a:endParaRPr lang="en-US" sz="1800" kern="1200" dirty="0">
            <a:latin typeface="Century Gothic" panose="020B0502020202020204"/>
          </a:endParaRPr>
        </a:p>
      </dsp:txBody>
      <dsp:txXfrm>
        <a:off x="5616434" y="461432"/>
        <a:ext cx="2541489" cy="1078207"/>
      </dsp:txXfrm>
    </dsp:sp>
    <dsp:sp modelId="{59349EE5-06E8-443D-BC23-5A6B07E76B80}">
      <dsp:nvSpPr>
        <dsp:cNvPr id="0" name=""/>
        <dsp:cNvSpPr/>
      </dsp:nvSpPr>
      <dsp:spPr>
        <a:xfrm>
          <a:off x="13604" y="2556279"/>
          <a:ext cx="1078207" cy="10782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FFDC5-D47A-4D31-91FB-6A52DC5E4A17}">
      <dsp:nvSpPr>
        <dsp:cNvPr id="0" name=""/>
        <dsp:cNvSpPr/>
      </dsp:nvSpPr>
      <dsp:spPr>
        <a:xfrm>
          <a:off x="240027" y="2782703"/>
          <a:ext cx="625360" cy="625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90968-E0DC-4213-B52B-701711D09824}">
      <dsp:nvSpPr>
        <dsp:cNvPr id="0" name=""/>
        <dsp:cNvSpPr/>
      </dsp:nvSpPr>
      <dsp:spPr>
        <a:xfrm>
          <a:off x="1322856" y="2282490"/>
          <a:ext cx="2541489" cy="1625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Check university and college websites for specific deadlines and instructions</a:t>
          </a:r>
        </a:p>
      </dsp:txBody>
      <dsp:txXfrm>
        <a:off x="1322856" y="2282490"/>
        <a:ext cx="2541489" cy="1625786"/>
      </dsp:txXfrm>
    </dsp:sp>
    <dsp:sp modelId="{B8B700CB-A780-448B-912F-6D516FA3F3C0}">
      <dsp:nvSpPr>
        <dsp:cNvPr id="0" name=""/>
        <dsp:cNvSpPr/>
      </dsp:nvSpPr>
      <dsp:spPr>
        <a:xfrm>
          <a:off x="4307181" y="2556279"/>
          <a:ext cx="1078207" cy="10782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116DC-2937-4912-8209-2B5F5E7C8CAD}">
      <dsp:nvSpPr>
        <dsp:cNvPr id="0" name=""/>
        <dsp:cNvSpPr/>
      </dsp:nvSpPr>
      <dsp:spPr>
        <a:xfrm>
          <a:off x="4533605" y="2782703"/>
          <a:ext cx="625360" cy="625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E1196-BA07-460F-B192-776C0B3F482D}">
      <dsp:nvSpPr>
        <dsp:cNvPr id="0" name=""/>
        <dsp:cNvSpPr/>
      </dsp:nvSpPr>
      <dsp:spPr>
        <a:xfrm>
          <a:off x="5616434" y="2556279"/>
          <a:ext cx="2541489" cy="107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the research - ask and you can receive</a:t>
          </a:r>
        </a:p>
      </dsp:txBody>
      <dsp:txXfrm>
        <a:off x="5616434" y="2556279"/>
        <a:ext cx="2541489" cy="1078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19:29:53.0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22 24575,'0'-1'0,"0"0"0,1 0 0,-1 0 0,0 0 0,0 0 0,1 0 0,-1 0 0,1 0 0,-1 0 0,1 0 0,-1 0 0,1 0 0,0 0 0,-1 1 0,1-1 0,0 0 0,0 1 0,0-1 0,0 0 0,-1 1 0,1-1 0,0 1 0,0-1 0,0 1 0,0-1 0,0 1 0,0 0 0,0 0 0,0-1 0,0 1 0,0 0 0,0 0 0,0 0 0,1 0 0,-1 0 0,0 0 0,1 1 0,2-1 0,0 0 0,0 0 0,0 1 0,-1 0 0,1 0 0,0 0 0,0 0 0,7 4 0,4 6 0,-1 0 0,1 2 0,15 18 0,-2-4 0,92 106 0,-69-83 0,-3 2 0,-2 1 0,74 114 0,-22-13 0,36 65 0,-71-108 0,4-4 0,130 159 0,11 18 0,-3-5 0,181 192 0,448 418 0,-797-853 0,33 34 0,4-2 0,156 110 0,471 199 0,-346-197 0,-266-132 0,236 118 0,-319-164-107,21 14 347,-26-15-279,-1-1-1,1 1 1,-1-1-1,1 1 1,-1 0-1,0-1 1,1 1 0,-1-1-1,0 1 1,1 0-1,-1-1 1,0 1 0,0 0-1,0-1 1,0 1-1,1 0 1,-1 0-1,0-1 1,0 1 0,0 0-1,0-1 1,-1 1-1,1 0 1,0-1-1,0 1 1,0 0 0,0 0-1,-1-1 1,1 1-1,0-1 1,-1 1-1,1 0 1,-1-1 0,1 1-1,0-1 1,-1 1-1,0 0 1,-15 15-6787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19:29:55.2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3793 1 24575,'-5'1'0,"0"1"0,1 0 0,-1 1 0,1-1 0,0 1 0,-1 0 0,1 0 0,0 0 0,1 1 0,-1-1 0,0 1 0,-3 6 0,-3 0 0,-40 45 0,2 2 0,-71 113 0,20-27 0,-68 58 0,-3 4 0,47-40 0,-482 693 0,275-366 0,178-268 0,-42 69 0,-64 112 0,-134 232 0,344-546 0,20-35 0,-3-2 0,-39 53 0,-108 172 0,76-111 0,-124 173 69,-78 123-1503,273-413-5392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19:30:03.8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DD02E-2C9F-47C4-9B4A-F52376A40E0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906DA-C84C-45F4-915E-1EACBA758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4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704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534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4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345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pour </a:t>
            </a:r>
            <a:r>
              <a:rPr lang="en-US" dirty="0" err="1"/>
              <a:t>chaque</a:t>
            </a:r>
            <a:r>
              <a:rPr lang="en-US" dirty="0"/>
              <a:t> </a:t>
            </a:r>
            <a:r>
              <a:rPr lang="en-US" dirty="0" err="1"/>
              <a:t>faculté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1324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60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All hyperlinks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31</a:t>
            </a:fld>
            <a:endParaRPr lang="en-CA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614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75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626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691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37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83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29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023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086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46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80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459">
              <a:defRPr/>
            </a:pPr>
            <a:endParaRPr lang="en-US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19</a:t>
            </a:fld>
            <a:endParaRPr lang="en-CA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50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90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55BA8-B38A-C552-ECEA-8B0357E9E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DAB00-0607-D256-131C-171AD5C5F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C1EAB-3FD6-A62B-34CF-529A122F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6FE9F-A911-65B9-1A22-42FB240B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AE5C-B55E-122C-6177-A063AD97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9D20-3CA1-C314-EED2-B206221D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7C712-D003-203C-1F02-40B1C1AB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88E42-50F9-EF62-7B79-CD6E41BF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90A8A-1464-8732-4AA9-540753C5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DA16F-D884-A893-9ECE-B827B2F8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1722F-7A0B-B7DF-5D71-B9493659F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BCF1-0CFE-D026-7611-E29D29D40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91A94-B473-65E6-A714-9B3B2D49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CF898-8C18-F36D-FF83-385AC835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D4D1-F026-57F0-4145-645736E2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06DE-87FE-EB4D-AB2D-9CCDC38B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F8200-8EB1-1B16-B50B-13135EFCC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53A81-5F7F-5D38-9CF3-AB5B82C9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1917D-46A6-1F5D-8617-609A4340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B27BC-8849-263E-5931-BF8B73EF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E38B-408F-26AC-E492-EDC4E551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0BCC7-36FD-3531-BDDA-CA4A2913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00557-E393-1C83-CA54-273CA551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F52A-A2F3-0F2A-05E3-0CFDE5DD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49BE-7A36-6C0C-6037-6D7BF576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36A9-F42C-FB71-81C0-1D55429D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1602C-B726-D676-69BD-FE43193C4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DAFA2-82D8-86AF-8447-C204D8F1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65A66-1554-39E9-41D6-D0A54EBD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FC626-73A1-78B6-AEE7-831773CC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A454C-E47A-29CA-7444-3020AABE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0EE8-8F82-B35F-4074-47714369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D8D3-B2B6-64CE-E245-F885D7588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4FB00-F413-05B3-D4D1-A614D6AE9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54078-405D-0613-897B-64E7898C3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50E59-CCAC-2B92-2DAB-5D99F0371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37B72-F4FE-6E9D-DD17-13FDFF7D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0FE35-AACA-A263-ADB8-3448A14F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AFEF6-AA17-00C0-096C-1F158089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2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D9BC-6476-B411-3B4A-10579973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A04AF-E909-C892-950C-391634F42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EDE1-D4BE-DD40-C381-9F24A19B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29EB7-1FE8-E0A5-BDDF-CCB9DC65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9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DD093-10DD-74AA-47DC-4E495393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5829A-D60F-3D19-BC9E-07EFF434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05EAF-2765-CF0D-BF46-FCC5C23F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6559-D2C8-4EDA-FE57-D230AC2B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3C3D-23CB-F77B-6E0E-ED763C348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4E940-1906-6D77-6868-792A9A668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D1E2A-5F22-E7E5-6860-C174ADCB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02E83-3B57-7A1A-929A-FBA12EDB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97474-BF50-6388-DB81-5D4E2880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8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FCD5-4D2C-127F-49B3-367B65C2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6532F-78EA-53C2-CA84-596D33F0F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106AA-81A4-EB94-38E1-182349D05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E3DE-4808-8B23-CC01-D31EEED1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53394-4E97-2FC4-F9DD-813206C8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87213-0695-0F91-A73B-535CDF28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759C7-23EF-4983-8D58-843DC855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7E171-B1F9-EAD7-7656-E738778BB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A400A-5877-0510-07EA-0BB0A5F7D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097608-8C68-431E-8B08-04A91E84F49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44146-DADB-8F96-5076-79BD1631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5165E-6539-1928-C924-378DE9DED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graduation-cap-hat-achievement-309661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://umanitoba.ca/financial-aid-and-awards/indigenou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manitoba.ca/financial-aid-and-awards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www.pngall.com/scholarship-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manitoba.ca/financial-aid-and-awards/entrance-awards/bmo-leaders-scholarship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rc.ca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iyaa.c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nscholar.ca/" TargetMode="External"/><Relationship Id="rId2" Type="http://schemas.openxmlformats.org/officeDocument/2006/relationships/hyperlink" Target="https://schulichleaders.com/schola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s://www.nelliemcclungfoundation.com/trailblazer-scholarship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retsd.mb.ca/media/Default/medialib/beaumont-education-fund-guidelines-info-student-application-2425.0111e227543.pdf" TargetMode="External"/><Relationship Id="rId2" Type="http://schemas.openxmlformats.org/officeDocument/2006/relationships/hyperlink" Target="https://www.mbschoolboards.ca/about/awards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u.ca/" TargetMode="External"/><Relationship Id="rId2" Type="http://schemas.openxmlformats.org/officeDocument/2006/relationships/hyperlink" Target="https://boothuc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tt.ca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v.ca/" TargetMode="External"/><Relationship Id="rId2" Type="http://schemas.openxmlformats.org/officeDocument/2006/relationships/hyperlink" Target="https://www.brandonu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obertsoncollege.com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customXml" Target="../ink/ink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rc.ca/student/" TargetMode="External"/><Relationship Id="rId5" Type="http://schemas.openxmlformats.org/officeDocument/2006/relationships/hyperlink" Target="https://www.uwinnipeg.ca/future-student-night/" TargetMode="External"/><Relationship Id="rId4" Type="http://schemas.openxmlformats.org/officeDocument/2006/relationships/hyperlink" Target="https://umanitoba.ca/explore/future-students-events/open-house#fall-open-hous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872" y="1556792"/>
            <a:ext cx="4741754" cy="4752528"/>
          </a:xfrm>
        </p:spPr>
        <p:txBody>
          <a:bodyPr anchor="t">
            <a:normAutofit/>
          </a:bodyPr>
          <a:lstStyle/>
          <a:p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Universities, </a:t>
            </a:r>
            <a:br>
              <a:rPr lang="en-US" sz="2900" b="1" dirty="0">
                <a:latin typeface="Georgia" panose="02040502050405020303" pitchFamily="18" charset="0"/>
              </a:rPr>
            </a:br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RRC Polytechnic </a:t>
            </a:r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&amp;</a:t>
            </a:r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Scholarships </a:t>
            </a:r>
            <a:endParaRPr lang="en-CA" sz="2900" b="1" dirty="0"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2143" y="548680"/>
            <a:ext cx="4402740" cy="792088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latin typeface="Georgia" panose="02040502050405020303" pitchFamily="18" charset="0"/>
              </a:rPr>
              <a:t>Congratulations - 2025-2026 CPET graduates</a:t>
            </a:r>
            <a:endParaRPr lang="en-CA" sz="2000" dirty="0">
              <a:latin typeface="Georgia" panose="02040502050405020303" pitchFamily="18" charset="0"/>
            </a:endParaRPr>
          </a:p>
        </p:txBody>
      </p:sp>
      <p:pic>
        <p:nvPicPr>
          <p:cNvPr id="7" name="Graphic 6" descr="Money">
            <a:extLst>
              <a:ext uri="{FF2B5EF4-FFF2-40B4-BE49-F238E27FC236}">
                <a16:creationId xmlns:a16="http://schemas.microsoft.com/office/drawing/2014/main" id="{001502B7-9BFB-44FC-8154-C4413A2A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5437" y="471749"/>
            <a:ext cx="2552007" cy="255200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B5DA7DCE-D5AE-A837-59DA-79ED29C13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59622" y="4108888"/>
            <a:ext cx="3243637" cy="16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F3520-793D-CB3C-6553-8F8928D1E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640" y="4261047"/>
            <a:ext cx="2146548" cy="21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317D-B913-3703-0A81-A1B21AA2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260650"/>
            <a:ext cx="7096447" cy="155352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Entrance Scholarship – if you apply before March 1, 2026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13530-0A3C-6E45-615F-16B29C0A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204864"/>
            <a:ext cx="5700491" cy="3367261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Average from 80% to 84.9%: $1000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
Average of 85% to 89.9%: $1750
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Average from 90% to 94.9%: $2500
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Average of 95% and above: $3250</a:t>
            </a:r>
          </a:p>
        </p:txBody>
      </p:sp>
      <p:pic>
        <p:nvPicPr>
          <p:cNvPr id="4" name="Picture 3" descr="A logo for a university&#10;&#10;AI-generated content may be incorrect.">
            <a:extLst>
              <a:ext uri="{FF2B5EF4-FFF2-40B4-BE49-F238E27FC236}">
                <a16:creationId xmlns:a16="http://schemas.microsoft.com/office/drawing/2014/main" id="{0A8EA0F3-1926-E8D3-28B6-B2E024B6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39" y="1814171"/>
            <a:ext cx="3560660" cy="32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5198-16A7-F4DE-BEDA-EAB933FC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700" dirty="0"/>
              <a:t>Other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D3E03-5F53-13BA-E7A0-C8129FE9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910" y="2449449"/>
            <a:ext cx="5463540" cy="3483864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>
                <a:latin typeface="Georgia" panose="02040502050405020303" pitchFamily="18" charset="0"/>
              </a:rPr>
              <a:t>$3000 - Immersion Students (ACUFC) – declare your first language is English </a:t>
            </a:r>
          </a:p>
          <a:p>
            <a:endParaRPr lang="en-US" sz="1900" dirty="0">
              <a:latin typeface="Georgia" panose="02040502050405020303" pitchFamily="18" charset="0"/>
            </a:endParaRPr>
          </a:p>
          <a:p>
            <a:r>
              <a:rPr lang="en-US" sz="1900" dirty="0">
                <a:latin typeface="Georgia" panose="02040502050405020303" pitchFamily="18" charset="0"/>
              </a:rPr>
              <a:t>BEF – Minority Language Scholarship</a:t>
            </a:r>
          </a:p>
          <a:p>
            <a:endParaRPr lang="en-US" sz="1900" dirty="0">
              <a:latin typeface="Georgia" panose="02040502050405020303" pitchFamily="18" charset="0"/>
            </a:endParaRPr>
          </a:p>
          <a:p>
            <a:r>
              <a:rPr lang="en-US" sz="1900" dirty="0">
                <a:latin typeface="Georgia" panose="02040502050405020303" pitchFamily="18" charset="0"/>
              </a:rPr>
              <a:t>Automatic + Request Required</a:t>
            </a: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F12DE-5C9C-33C5-D06E-C233EBE9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260" y="329184"/>
            <a:ext cx="2563902" cy="3429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1E933-7B6B-F411-614D-9FAAD599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34" y="4079193"/>
            <a:ext cx="2378439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A638-8AB1-AD33-648F-575E912D71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547688"/>
            <a:ext cx="3875088" cy="1681162"/>
          </a:xfrm>
        </p:spPr>
        <p:txBody>
          <a:bodyPr>
            <a:normAutofit/>
          </a:bodyPr>
          <a:lstStyle/>
          <a:p>
            <a:r>
              <a:rPr lang="en-CA" sz="3500" dirty="0"/>
              <a:t>Overview of programs,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023EA-1809-D1F8-D8E1-DB4EA323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52" y="2421924"/>
            <a:ext cx="3024583" cy="3711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6BAE7-1596-DDD4-AC4C-5E616F1E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65" b="19293"/>
          <a:stretch>
            <a:fillRect/>
          </a:stretch>
        </p:blipFill>
        <p:spPr>
          <a:xfrm>
            <a:off x="6023993" y="1556793"/>
            <a:ext cx="3875389" cy="15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87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37" y="539578"/>
            <a:ext cx="4485959" cy="1684638"/>
          </a:xfrm>
        </p:spPr>
        <p:txBody>
          <a:bodyPr>
            <a:normAutofit/>
          </a:bodyPr>
          <a:lstStyle/>
          <a:p>
            <a:r>
              <a:rPr lang="fr-FR" sz="3500"/>
              <a:t>
</a:t>
            </a:r>
            <a:endParaRPr lang="en-CA" sz="35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260648"/>
            <a:ext cx="6324285" cy="640871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fr-FR" sz="1600" b="1" dirty="0">
                <a:latin typeface="Georgia" panose="02040502050405020303" pitchFamily="18" charset="0"/>
              </a:rPr>
              <a:t>Entrance </a:t>
            </a:r>
            <a:r>
              <a:rPr lang="fr-FR" sz="1600" b="1" dirty="0" err="1">
                <a:latin typeface="Georgia" panose="02040502050405020303" pitchFamily="18" charset="0"/>
              </a:rPr>
              <a:t>Scholarships</a:t>
            </a:r>
            <a:r>
              <a:rPr lang="fr-FR" sz="1600" b="1" dirty="0">
                <a:latin typeface="Georgia" panose="02040502050405020303" pitchFamily="18" charset="0"/>
              </a:rPr>
              <a:t> 2026
</a:t>
            </a:r>
          </a:p>
          <a:p>
            <a:pPr marL="0" indent="0">
              <a:buNone/>
            </a:pPr>
            <a:r>
              <a:rPr lang="fr-FR" sz="3200" b="1" dirty="0">
                <a:latin typeface="Georgia" panose="02040502050405020303" pitchFamily="18" charset="0"/>
              </a:rPr>
              <a:t>March 1</a:t>
            </a:r>
            <a:r>
              <a:rPr lang="fr-FR" sz="1600" b="1" dirty="0">
                <a:latin typeface="Georgia" panose="02040502050405020303" pitchFamily="18" charset="0"/>
              </a:rPr>
              <a:t>
</a:t>
            </a:r>
            <a:r>
              <a:rPr lang="en-US" sz="2400" b="1" dirty="0">
                <a:latin typeface="Georgia" panose="02040502050405020303" pitchFamily="18" charset="0"/>
              </a:rPr>
              <a:t>3 courses - minimum of 65% on average from Grade 12 courses 
English 
Math (Essentials accepted)
Another one 
</a:t>
            </a:r>
          </a:p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Faculty dependent(Math and Science) 
	Education/Science/Pre-Med
Minimum of 12 credit hours for the fall (4 courses) 
You cannot receive a scholarship worth more than $5,000 from any other source</a:t>
            </a:r>
            <a:endParaRPr lang="en-CA" sz="1600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52D89-8B9F-5F63-B83D-25238075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644" y="754220"/>
            <a:ext cx="3608155" cy="146130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14640" y="3446500"/>
          <a:ext cx="3608155" cy="2168625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1944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2875">
                <a:tc>
                  <a:txBody>
                    <a:bodyPr/>
                    <a:lstStyle/>
                    <a:p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95%+</a:t>
                      </a:r>
                    </a:p>
                  </a:txBody>
                  <a:tcPr marL="198536" marR="281967" marT="152720" marB="152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$2,250</a:t>
                      </a:r>
                    </a:p>
                  </a:txBody>
                  <a:tcPr marL="198536" marR="281967" marT="152720" marB="15272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875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90-94.9%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$1, 750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875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85-89.9%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$1, 100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08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6AA1-5C09-4515-AEB4-BAABB14B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63143"/>
            <a:ext cx="4954320" cy="1063201"/>
          </a:xfrm>
        </p:spPr>
        <p:txBody>
          <a:bodyPr anchor="b">
            <a:normAutofit fontScale="90000"/>
          </a:bodyPr>
          <a:lstStyle/>
          <a:p>
            <a:r>
              <a:rPr lang="en-US" sz="2000" b="1" dirty="0"/>
              <a:t>University of Winnipeg application-based scholarships (not automatic – application required)</a:t>
            </a:r>
            <a:r>
              <a:rPr lang="fr-FR" sz="1500" b="1" dirty="0">
                <a:highlight>
                  <a:srgbClr val="FFFF00"/>
                </a:highlight>
              </a:rPr>
              <a:t>
</a:t>
            </a:r>
            <a:endParaRPr lang="en-US" sz="1500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E9147-1934-4A13-8988-6561974C3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663143"/>
            <a:ext cx="5322401" cy="51421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DUE DATE - February 1, 2026.
Ranges from $100 to $48,000.
The application must be completed by Feb. 1, 2026.</a:t>
            </a:r>
          </a:p>
          <a:p>
            <a:r>
              <a:rPr lang="en-US" sz="1800" dirty="0">
                <a:latin typeface="Georgia" panose="02040502050405020303" pitchFamily="18" charset="0"/>
              </a:rPr>
              <a:t>
You must have an account – already registered for next year</a:t>
            </a:r>
            <a:endParaRPr lang="en-US" sz="1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AB2DB-9851-BE51-29D8-AB196E0BD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35" y="136391"/>
            <a:ext cx="4221014" cy="1709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C28E4-0035-AFFB-0242-C37D2DE8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227857"/>
            <a:ext cx="2809500" cy="35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13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B788-3816-48DF-D5F2-CDDC3E38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759" y="2564905"/>
            <a:ext cx="2468166" cy="3640632"/>
          </a:xfrm>
        </p:spPr>
        <p:txBody>
          <a:bodyPr anchor="ctr">
            <a:normAutofit/>
          </a:bodyPr>
          <a:lstStyle/>
          <a:p>
            <a:r>
              <a:rPr lang="en-CA" sz="3100" dirty="0"/>
              <a:t>Go BISONS!  </a:t>
            </a:r>
            <a:br>
              <a:rPr lang="en-CA" sz="3100" dirty="0"/>
            </a:br>
            <a:br>
              <a:rPr lang="en-CA" sz="3100" dirty="0"/>
            </a:br>
            <a:r>
              <a:rPr lang="en-CA" sz="3100" dirty="0"/>
              <a:t>First Year Planning Guide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22BBF-8947-1EB3-ED0C-857345C5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41" b="21565"/>
          <a:stretch>
            <a:fillRect/>
          </a:stretch>
        </p:blipFill>
        <p:spPr>
          <a:xfrm>
            <a:off x="2135561" y="247824"/>
            <a:ext cx="7001655" cy="220486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62FC6-BF14-6100-1197-0EA370408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986" y="2780929"/>
            <a:ext cx="5614060" cy="342460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600" dirty="0"/>
          </a:p>
          <a:p>
            <a:endParaRPr lang="en-CA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9A960-533E-F26F-3FB8-E98ADE17E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621" y="2832667"/>
            <a:ext cx="3321130" cy="33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174" y="188640"/>
            <a:ext cx="4877167" cy="100811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fr-FR" sz="3200" b="1" dirty="0"/>
              <a:t>Entrance </a:t>
            </a:r>
            <a:r>
              <a:rPr lang="fr-FR" sz="3200" b="1" dirty="0" err="1"/>
              <a:t>Scholarships</a:t>
            </a:r>
            <a:r>
              <a:rPr lang="fr-FR" sz="3200" b="1" dirty="0"/>
              <a:t> - </a:t>
            </a:r>
            <a:r>
              <a:rPr lang="fr-FR" sz="3200" b="1" dirty="0" err="1"/>
              <a:t>Automatic</a:t>
            </a: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175" y="1728192"/>
            <a:ext cx="6300961" cy="4869160"/>
          </a:xfr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must apply 
BEFORE March 1st 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Transcripts are automatically sent by our division  
Semester 1 grades 
Semester 2 Midterm - No adjustment for final grades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You must self-declare (guess approximately) your grades. 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Receive a scholarship you need - Minimum of 24 hours of classes for the entire year at UM</a:t>
            </a:r>
            <a:endParaRPr lang="fr-FR" sz="1600" dirty="0">
              <a:highlight>
                <a:srgbClr val="FFFF00"/>
              </a:highlight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457BD-1894-A3B0-C94A-A2AC714C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70" y="640603"/>
            <a:ext cx="3608155" cy="240844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465342" y="3548722"/>
          <a:ext cx="3057452" cy="2601345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75000"/>
                    <a:lumOff val="25000"/>
                  </a:schemeClr>
                </a:solidFill>
                <a:tableStyleId>{5C22544A-7EE6-4342-B048-85BDC9FD1C3A}</a:tableStyleId>
              </a:tblPr>
              <a:tblGrid>
                <a:gridCol w="1587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056">
                <a:tc>
                  <a:txBody>
                    <a:bodyPr/>
                    <a:lstStyle/>
                    <a:p>
                      <a:r>
                        <a:rPr lang="en-CA" sz="2400" b="0" cap="none" spc="0" dirty="0">
                          <a:solidFill>
                            <a:schemeClr val="bg1"/>
                          </a:solidFill>
                        </a:rPr>
                        <a:t>95</a:t>
                      </a:r>
                      <a:r>
                        <a:rPr lang="en-CA" sz="2400" b="1" cap="none" spc="0" dirty="0">
                          <a:solidFill>
                            <a:schemeClr val="bg1"/>
                          </a:solidFill>
                        </a:rPr>
                        <a:t>% +</a:t>
                      </a:r>
                    </a:p>
                  </a:txBody>
                  <a:tcPr marL="106036" marR="266876" marT="30296" marB="2272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cap="none" spc="0" dirty="0">
                          <a:solidFill>
                            <a:schemeClr val="bg1"/>
                          </a:solidFill>
                        </a:rPr>
                        <a:t>$3,000</a:t>
                      </a:r>
                    </a:p>
                  </a:txBody>
                  <a:tcPr marL="106036" marR="266876" marT="30296" marB="2272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693">
                <a:tc>
                  <a:txBody>
                    <a:bodyPr/>
                    <a:lstStyle/>
                    <a:p>
                      <a:r>
                        <a:rPr lang="en-CA" sz="2400" cap="none" spc="0" dirty="0">
                          <a:solidFill>
                            <a:schemeClr val="bg1"/>
                          </a:solidFill>
                        </a:rPr>
                        <a:t>90% - 94.9%</a:t>
                      </a:r>
                    </a:p>
                  </a:txBody>
                  <a:tcPr marL="106036" marR="266876" marT="30296" marB="22721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cap="none" spc="0" dirty="0">
                          <a:solidFill>
                            <a:schemeClr val="bg1"/>
                          </a:solidFill>
                        </a:rPr>
                        <a:t>$2,000</a:t>
                      </a:r>
                    </a:p>
                  </a:txBody>
                  <a:tcPr marL="106036" marR="266876" marT="30296" marB="22721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693">
                <a:tc>
                  <a:txBody>
                    <a:bodyPr/>
                    <a:lstStyle/>
                    <a:p>
                      <a:r>
                        <a:rPr lang="en-CA" sz="2400" cap="none" spc="0">
                          <a:solidFill>
                            <a:schemeClr val="bg1"/>
                          </a:solidFill>
                        </a:rPr>
                        <a:t>85% - 89.9%</a:t>
                      </a:r>
                    </a:p>
                  </a:txBody>
                  <a:tcPr marL="106036" marR="266876" marT="30296" marB="22721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cap="none" spc="0" dirty="0">
                          <a:solidFill>
                            <a:schemeClr val="bg1"/>
                          </a:solidFill>
                        </a:rPr>
                        <a:t>$1,000</a:t>
                      </a:r>
                    </a:p>
                  </a:txBody>
                  <a:tcPr marL="106036" marR="266876" marT="30296" marB="22721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75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61A0-F4F5-B055-09AC-0E52641F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19658"/>
          </a:xfrm>
        </p:spPr>
        <p:txBody>
          <a:bodyPr/>
          <a:lstStyle/>
          <a:p>
            <a:r>
              <a:rPr lang="en-US" dirty="0"/>
              <a:t>GPA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17A3-29A4-2B69-8C72-3BC0B375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4785"/>
            <a:ext cx="9658672" cy="500808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U1, Arts – 70% min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
Other faculties – see website for details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Science/Health Sciences
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Entrance Scholarships
Minimum average of 85% on the top five courses on a pre-approved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0B621-2958-A7C0-4C9D-702BFFEF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333954"/>
            <a:ext cx="2740676" cy="18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84B5-FCD6-AE84-0AF3-52D2B852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332657"/>
            <a:ext cx="8784976" cy="1325563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UM Academic 40S Pre-Approved Courses - Scholarships</a:t>
            </a:r>
          </a:p>
        </p:txBody>
      </p:sp>
      <p:pic>
        <p:nvPicPr>
          <p:cNvPr id="5" name="Content Placeholder 4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5AF67B2-40F4-1531-6F97-51A7A4459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68666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329184"/>
            <a:ext cx="7057327" cy="1783080"/>
          </a:xfrm>
        </p:spPr>
        <p:txBody>
          <a:bodyPr anchor="b">
            <a:normAutofit/>
          </a:bodyPr>
          <a:lstStyle/>
          <a:p>
            <a:r>
              <a:rPr lang="fr-FR" sz="3800" dirty="0" err="1"/>
              <a:t>Based</a:t>
            </a:r>
            <a:r>
              <a:rPr lang="fr-FR" sz="3800" dirty="0"/>
              <a:t> on </a:t>
            </a:r>
            <a:r>
              <a:rPr lang="fr-FR" sz="3800" dirty="0" err="1"/>
              <a:t>financial</a:t>
            </a:r>
            <a:r>
              <a:rPr lang="fr-FR" sz="3800" dirty="0"/>
              <a:t> </a:t>
            </a:r>
            <a:r>
              <a:rPr lang="fr-FR" sz="3800" dirty="0" err="1"/>
              <a:t>requests</a:t>
            </a:r>
            <a:r>
              <a:rPr lang="fr-FR" sz="3800" dirty="0"/>
              <a:t>
</a:t>
            </a:r>
            <a:endParaRPr lang="en-CA" sz="3800" dirty="0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5A30B978-4613-EBED-9F18-EF85B6394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826" r="11123" b="2"/>
          <a:stretch/>
        </p:blipFill>
        <p:spPr>
          <a:xfrm>
            <a:off x="837533" y="0"/>
            <a:ext cx="2979229" cy="3907536"/>
          </a:xfrm>
          <a:prstGeom prst="rect">
            <a:avLst/>
          </a:pr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f a university of manitoba&#10;&#10;AI-generated content may be incorrect.">
            <a:extLst>
              <a:ext uri="{FF2B5EF4-FFF2-40B4-BE49-F238E27FC236}">
                <a16:creationId xmlns:a16="http://schemas.microsoft.com/office/drawing/2014/main" id="{AC1E55CF-30FA-6FCD-B6C3-5046E91D4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68" y="4149598"/>
            <a:ext cx="3144272" cy="20988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200">
              <a:latin typeface="Arial Narrow" panose="020B0606020202030204" pitchFamily="34" charset="0"/>
            </a:endParaRPr>
          </a:p>
          <a:p>
            <a:r>
              <a:rPr lang="en-CA" sz="2200">
                <a:latin typeface="Arial Narrow"/>
                <a:hlinkClick r:id="rId6"/>
              </a:rPr>
              <a:t>http://umanitoba.ca/financial-aid-and-awards</a:t>
            </a:r>
            <a:r>
              <a:rPr lang="en-CA" sz="2200">
                <a:latin typeface="Arial Narrow"/>
              </a:rPr>
              <a:t> </a:t>
            </a:r>
          </a:p>
          <a:p>
            <a:pPr marL="0" indent="0">
              <a:buNone/>
            </a:pPr>
            <a:r>
              <a:rPr lang="en-US" sz="2200">
                <a:latin typeface="Arial Narrow"/>
              </a:rPr>
              <a:t>For information and a scholarship application form</a:t>
            </a:r>
            <a:endParaRPr lang="en-US" sz="2200">
              <a:latin typeface="Arial Narrow"/>
              <a:hlinkClick r:id="" action="ppaction://noaction"/>
            </a:endParaRPr>
          </a:p>
          <a:p>
            <a:r>
              <a:rPr lang="en-US" sz="2200">
                <a:latin typeface="Arial Narrow"/>
                <a:hlinkClick r:id="" action="ppaction://noaction"/>
              </a:rPr>
              <a:t>https://ui-webapps.ad.umanitoba.ca/searchableAwards/</a:t>
            </a:r>
            <a:endParaRPr lang="en-US" sz="2200">
              <a:latin typeface="Arial Narrow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2200">
                <a:latin typeface="Arial Narrow"/>
              </a:rPr>
              <a:t>For Indigenous students go to: </a:t>
            </a:r>
          </a:p>
          <a:p>
            <a:pPr marL="0" indent="0">
              <a:buNone/>
            </a:pPr>
            <a:r>
              <a:rPr lang="en-US" sz="2200">
                <a:latin typeface="Arial Narrow"/>
                <a:hlinkClick r:id="rId7"/>
              </a:rPr>
              <a:t>http://umanitoba.ca/financial-aid-and-awards/indigenous</a:t>
            </a:r>
            <a:endParaRPr lang="en-US" sz="2200">
              <a:latin typeface="Arial Narrow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6B906-3FF0-BC71-65E0-FE112614EFE4}"/>
              </a:ext>
            </a:extLst>
          </p:cNvPr>
          <p:cNvSpPr txBox="1"/>
          <p:nvPr/>
        </p:nvSpPr>
        <p:spPr>
          <a:xfrm>
            <a:off x="1341404" y="3707481"/>
            <a:ext cx="247535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74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4054-4DCF-0F77-7C0C-B45DDBA728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US" dirty="0"/>
              <a:t>3 essential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A669-A56B-5B36-3D6D-7B319642D58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Dates</a:t>
            </a:r>
          </a:p>
          <a:p>
            <a:pPr lvl="1"/>
            <a:r>
              <a:rPr lang="en-US" dirty="0"/>
              <a:t>Post-secondary school presentations
Lapse – applications</a:t>
            </a:r>
          </a:p>
          <a:p>
            <a:pPr marL="0" indent="0">
              <a:buNone/>
            </a:pPr>
            <a:r>
              <a:rPr lang="en-US" dirty="0"/>
              <a:t>2. Scholarships
- 2 types
- Details </a:t>
            </a:r>
          </a:p>
          <a:p>
            <a:pPr marL="0" indent="0">
              <a:buNone/>
            </a:pPr>
            <a:r>
              <a:rPr lang="en-US" dirty="0"/>
              <a:t>3. Scanning/searching – providing information 
                 </a:t>
            </a:r>
          </a:p>
          <a:p>
            <a:pPr marL="0" indent="0">
              <a:buNone/>
            </a:pPr>
            <a:r>
              <a:rPr lang="en-US" dirty="0"/>
              <a:t>                   Come see me or send me a message – questions</a:t>
            </a:r>
          </a:p>
        </p:txBody>
      </p:sp>
    </p:spTree>
    <p:extLst>
      <p:ext uri="{BB962C8B-B14F-4D97-AF65-F5344CB8AC3E}">
        <p14:creationId xmlns:p14="http://schemas.microsoft.com/office/powerpoint/2010/main" val="398341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970B51-0DCB-439E-A535-92B2042E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525983"/>
            <a:ext cx="6524625" cy="1446362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b">
            <a:noAutofit/>
          </a:bodyPr>
          <a:lstStyle/>
          <a:p>
            <a:pPr algn="ctr"/>
            <a:br>
              <a:rPr lang="fr-FR" sz="3200" dirty="0"/>
            </a:br>
            <a:r>
              <a:rPr lang="en-US" sz="3200" b="1" dirty="0"/>
              <a:t>Leaders of Tomorrow Scholarships - LOT/ ILOT</a:t>
            </a:r>
            <a:endParaRPr lang="en-US" sz="3200" dirty="0"/>
          </a:p>
        </p:txBody>
      </p:sp>
      <p:sp>
        <p:nvSpPr>
          <p:cNvPr id="205" name="Content Placeholder 204">
            <a:extLst>
              <a:ext uri="{FF2B5EF4-FFF2-40B4-BE49-F238E27FC236}">
                <a16:creationId xmlns:a16="http://schemas.microsoft.com/office/drawing/2014/main" id="{417B9BA9-2116-4A5A-8BCE-66BB3B942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295525"/>
            <a:ext cx="6524624" cy="4133850"/>
          </a:xfrm>
          <a:solidFill>
            <a:srgbClr val="FDFD9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/>
            <a:r>
              <a:rPr lang="en-GB" sz="2400" dirty="0">
                <a:ea typeface="+mj-lt"/>
                <a:cs typeface="+mj-lt"/>
                <a:hlinkClick r:id="rId3"/>
              </a:rPr>
              <a:t>BMO Financial Group Leader of Tomorrow Scholarships | University of Manitoba (umanitoba.ca)</a:t>
            </a:r>
            <a:endParaRPr lang="en-GB" sz="2400" dirty="0">
              <a:ea typeface="+mj-lt"/>
              <a:cs typeface="+mj-lt"/>
            </a:endParaRPr>
          </a:p>
          <a:p>
            <a:pPr marL="342900" indent="-342900"/>
            <a:endParaRPr lang="en-GB" sz="1600" dirty="0">
              <a:ea typeface="+mj-lt"/>
              <a:cs typeface="+mj-lt"/>
            </a:endParaRPr>
          </a:p>
          <a:p>
            <a:r>
              <a:rPr lang="en-US" sz="2000" dirty="0">
                <a:latin typeface="Georgia" panose="02040502050405020303" pitchFamily="18" charset="0"/>
                <a:ea typeface="+mj-lt"/>
                <a:cs typeface="+mj-lt"/>
              </a:rPr>
              <a:t>Due date – December 1 – registration required 
90% in 30S courses 
Leadership and volunteerism in the community
Involved in school sports and clubs</a:t>
            </a:r>
            <a:endParaRPr lang="fr-CA" sz="1600" dirty="0">
              <a:ea typeface="+mj-lt"/>
              <a:cs typeface="+mj-lt"/>
            </a:endParaRPr>
          </a:p>
          <a:p>
            <a:endParaRPr lang="fr-CA" sz="1600" dirty="0">
              <a:ea typeface="+mj-lt"/>
              <a:cs typeface="+mj-lt"/>
            </a:endParaRP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8308B-132A-2451-1104-6D1EEC63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818" y="1972345"/>
            <a:ext cx="3446353" cy="23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D9228-8DCB-1F55-FFB6-B7E49EB6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8" y="879209"/>
            <a:ext cx="2432967" cy="16243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34523-4896-989D-52C1-179D9E1AF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900" y="476672"/>
            <a:ext cx="5715476" cy="6192688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If you apply by December 1st – automatically entered for 10 tuition prizes paid $5000**
</a:t>
            </a:r>
          </a:p>
          <a:p>
            <a:pPr marL="0" indent="0">
              <a:buNone/>
            </a:pPr>
            <a:r>
              <a:rPr lang="en-US" dirty="0"/>
              <a:t>March 1 to be considered for entrance scholarships
</a:t>
            </a:r>
          </a:p>
          <a:p>
            <a:pPr marL="0" indent="0">
              <a:buNone/>
            </a:pPr>
            <a:r>
              <a:rPr lang="en-US" dirty="0"/>
              <a:t>School of Art - and portfolio – due date – 1 MARCH 
</a:t>
            </a:r>
          </a:p>
          <a:p>
            <a:pPr marL="0" indent="0">
              <a:buNone/>
            </a:pPr>
            <a:r>
              <a:rPr lang="en-US" dirty="0"/>
              <a:t>January 15 – Music – come and see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2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F5E92-63B5-F3C7-E9C4-CB908899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31" y="602922"/>
            <a:ext cx="3672408" cy="11213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A0C1-B9DA-2981-48FD-D5357D92A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556792"/>
            <a:ext cx="4469016" cy="4896544"/>
          </a:xfr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So many excellent programs!!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Full-time and part-time
Graduates get jobs - recognized
Co-op Programs - $$</a:t>
            </a:r>
          </a:p>
          <a:p>
            <a:pPr marL="457200" lvl="1" indent="0">
              <a:buNone/>
            </a:pPr>
            <a:endParaRPr lang="en-CA" sz="1600" dirty="0">
              <a:hlinkClick r:id="rId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34436-8BAF-4E49-8B13-C97D9C36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90" y="1886818"/>
            <a:ext cx="263967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4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C1253-C8DC-7A83-C362-512D146F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568929"/>
            <a:ext cx="3670110" cy="1121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86443-014E-3951-865F-4DA5AF0B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6CD74-9513-0EA1-BEF9-2CB9AD493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4492"/>
            <a:ext cx="9201150" cy="4282471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latin typeface="Georgia" panose="02040502050405020303" pitchFamily="18" charset="0"/>
              </a:rPr>
              <a:t>Skilled Trades – TRADES and TECHNOLOGY
	Carpentry, Welding, Mechanic
Nursing 
Technology 
Cybersecurity
Education 
Hospitality– 
Culinary Arts 
Tourism</a:t>
            </a:r>
            <a:endParaRPr lang="en-US" sz="1600" dirty="0">
              <a:latin typeface="Georgia" panose="02040502050405020303" pitchFamily="18" charset="0"/>
            </a:endParaRP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Creative Communications- UW – journalism, writing, broadcasting,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2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2B6C7-CD54-EEBB-8AED-FA9BCBB8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91666"/>
          </a:xfrm>
          <a:gradFill>
            <a:gsLst>
              <a:gs pos="78500">
                <a:srgbClr val="9999FF"/>
              </a:gs>
              <a:gs pos="74000">
                <a:srgbClr val="9999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US" dirty="0"/>
              <a:t>Registration dates and required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09E17-C50C-67A8-E0A2-27ACF7617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Extremely different and detailed – search the website and come see me.</a:t>
            </a:r>
            <a:r>
              <a:rPr lang="en-US" sz="5400" dirty="0">
                <a:sym typeface="Wingdings" panose="05000000000000000000" pitchFamily="2" charset="2"/>
              </a:rPr>
              <a:t></a:t>
            </a:r>
            <a:r>
              <a:rPr lang="en-US" sz="5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F237D-0422-1273-0191-4D5F9137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4941169"/>
            <a:ext cx="3670110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0028FB2-4F33-44C5-A20E-380E00BFF71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90072549"/>
              </p:ext>
            </p:extLst>
          </p:nvPr>
        </p:nvGraphicFramePr>
        <p:xfrm>
          <a:off x="6240016" y="2809876"/>
          <a:ext cx="4427984" cy="213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09DBD2-27BB-41FA-3D23-CBAB32908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844825"/>
            <a:ext cx="3670110" cy="1121761"/>
          </a:xfrm>
          <a:prstGeom prst="rect">
            <a:avLst/>
          </a:prstGeom>
        </p:spPr>
      </p:pic>
      <p:pic>
        <p:nvPicPr>
          <p:cNvPr id="5" name="Picture 4" descr="A qr code with a cow head&#10;&#10;AI-generated content may be incorrect.">
            <a:extLst>
              <a:ext uri="{FF2B5EF4-FFF2-40B4-BE49-F238E27FC236}">
                <a16:creationId xmlns:a16="http://schemas.microsoft.com/office/drawing/2014/main" id="{3FE27A70-E8CB-44EE-5CC3-F7925C49FB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9616" y="703587"/>
            <a:ext cx="2376728" cy="45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57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85AD-A974-5902-5ACE-6ABA1624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Indigenous/Métis Students - MIYAA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85DD2-CB89-3F80-9D34-AE380A7E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2052926"/>
            <a:ext cx="8496944" cy="4760451"/>
          </a:xfr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MB Youth Indigenous Awards – Due date October 13</a:t>
            </a: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Manitoba Indigenous Youth Achievement Awards – Celebrating Outstanding Indigenous Youth</a:t>
            </a:r>
            <a:endParaRPr lang="en-US" dirty="0"/>
          </a:p>
          <a:p>
            <a:r>
              <a:rPr lang="fr-FR" dirty="0"/>
              <a:t> </a:t>
            </a:r>
            <a:r>
              <a:rPr lang="en-US" dirty="0"/>
              <a:t>Academic
Entrepreneur
Athletics
Arts
Culture	
Community Involvement
**Two Technology Awards for Women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412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uation caps in the sky">
            <a:extLst>
              <a:ext uri="{FF2B5EF4-FFF2-40B4-BE49-F238E27FC236}">
                <a16:creationId xmlns:a16="http://schemas.microsoft.com/office/drawing/2014/main" id="{B0B5729F-E67A-FC3E-41AD-6BC61920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3474" r="30660" b="1"/>
          <a:stretch>
            <a:fillRect/>
          </a:stretch>
        </p:blipFill>
        <p:spPr>
          <a:xfrm>
            <a:off x="6142390" y="385147"/>
            <a:ext cx="3059832" cy="3227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C5589-083E-25BB-7329-4EB91896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02" y="1208089"/>
            <a:ext cx="2802163" cy="3442845"/>
          </a:xfrm>
          <a:solidFill>
            <a:srgbClr val="CCECFF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/>
              <a:t>REGISTER BEFORE Dec 1 (UM Scholarships)</a:t>
            </a:r>
            <a:br>
              <a:rPr lang="en-US" sz="3600" b="1" dirty="0"/>
            </a:br>
            <a:r>
              <a:rPr lang="en-US" sz="3600" b="1" dirty="0"/>
              <a:t> March 1 (universities)</a:t>
            </a:r>
            <a:br>
              <a:rPr lang="en-US" sz="2400" dirty="0"/>
            </a:b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636F0-3DED-B029-25F5-B3EBE1B924B5}"/>
              </a:ext>
            </a:extLst>
          </p:cNvPr>
          <p:cNvSpPr txBox="1"/>
          <p:nvPr/>
        </p:nvSpPr>
        <p:spPr>
          <a:xfrm>
            <a:off x="4505325" y="3995822"/>
            <a:ext cx="4997880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r-FR" dirty="0">
              <a:highlight>
                <a:srgbClr val="00FFFF"/>
              </a:highlight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Transcript will be sent by the division automatically if you register by March 1 – UM and UW</a:t>
            </a:r>
            <a:endParaRPr lang="fr-FR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575" y="513630"/>
            <a:ext cx="5370165" cy="69604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latin typeface="Georgia" panose="02040502050405020303" pitchFamily="18" charset="0"/>
              </a:rPr>
            </a:br>
            <a:br>
              <a:rPr lang="en-US" sz="3200" b="1" dirty="0">
                <a:latin typeface="Georgia" panose="02040502050405020303" pitchFamily="18" charset="0"/>
              </a:rPr>
            </a:br>
            <a:r>
              <a:rPr lang="en-US" sz="3200" b="1" dirty="0">
                <a:latin typeface="Georgia" panose="02040502050405020303" pitchFamily="18" charset="0"/>
              </a:rPr>
              <a:t>Are you ready to apply?</a:t>
            </a:r>
            <a:r>
              <a:rPr lang="fr-FR" sz="3200" b="1" dirty="0"/>
              <a:t>
</a:t>
            </a:r>
            <a:br>
              <a:rPr lang="fr-FR" sz="3200" b="1" dirty="0"/>
            </a:b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580" y="1772817"/>
            <a:ext cx="7162765" cy="43612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You must have with you when you apply online:
1. MET Number (on your report card/parent portal) 
2. Credit card
$100 - $110</a:t>
            </a:r>
            <a:endParaRPr lang="fr-FR" sz="1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fr-FR" sz="1400" dirty="0">
                <a:latin typeface="Georgia" panose="02040502050405020303" pitchFamily="18" charset="0"/>
              </a:rPr>
              <a:t>***********</a:t>
            </a:r>
          </a:p>
          <a:p>
            <a:pPr marL="0" indent="0">
              <a:buNone/>
            </a:pPr>
            <a:r>
              <a:rPr lang="fr-FR" sz="1400" dirty="0">
                <a:highlight>
                  <a:srgbClr val="FFFF00"/>
                </a:highlight>
                <a:latin typeface="Georgia" panose="02040502050405020303" pitchFamily="18" charset="0"/>
              </a:rPr>
              <a:t> </a:t>
            </a:r>
            <a:r>
              <a:rPr lang="en-US" sz="1800" dirty="0">
                <a:highlight>
                  <a:srgbClr val="FFFF00"/>
                </a:highlight>
                <a:latin typeface="Georgia" panose="02040502050405020303" pitchFamily="18" charset="0"/>
              </a:rPr>
              <a:t>Transcript - only for Red River Polytechnic College or MITT, Booth. etc. or after March 1</a:t>
            </a:r>
            <a:r>
              <a:rPr lang="en-US" sz="1800" dirty="0">
                <a:latin typeface="Georgia" panose="02040502050405020303" pitchFamily="18" charset="0"/>
              </a:rPr>
              <a:t>
– an electronic or paper copy of the transcript must be sent 
- and you must also send a final copy after June 30
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***or if you apply after March 1 at the university – and June 30</a:t>
            </a:r>
            <a:endParaRPr lang="en-CA" sz="1100" dirty="0">
              <a:latin typeface="Arial Narrow" panose="020B0606020202030204" pitchFamily="34" charset="0"/>
            </a:endParaRPr>
          </a:p>
        </p:txBody>
      </p:sp>
      <p:pic>
        <p:nvPicPr>
          <p:cNvPr id="16" name="Picture 15" descr="Calendrier sur table">
            <a:extLst>
              <a:ext uri="{FF2B5EF4-FFF2-40B4-BE49-F238E27FC236}">
                <a16:creationId xmlns:a16="http://schemas.microsoft.com/office/drawing/2014/main" id="{82919B10-545E-4B9A-F936-697BEF1D8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0" r="51215" b="-1"/>
          <a:stretch>
            <a:fillRect/>
          </a:stretch>
        </p:blipFill>
        <p:spPr>
          <a:xfrm>
            <a:off x="8904313" y="891977"/>
            <a:ext cx="1258109" cy="2304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367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5AE2-CF96-5882-D840-3ED9535242E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Create an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F591-E801-9C60-D681-C6001EC5830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 fontScale="925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Use your personal email 
It's going to take you at least 6 – 10+ minutes
Predict your grades
You will receive a conditional acceptance – you have to wait until June 30th</a:t>
            </a:r>
          </a:p>
        </p:txBody>
      </p:sp>
    </p:spTree>
    <p:extLst>
      <p:ext uri="{BB962C8B-B14F-4D97-AF65-F5344CB8AC3E}">
        <p14:creationId xmlns:p14="http://schemas.microsoft.com/office/powerpoint/2010/main" val="222586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B781-5D68-005F-8BAA-49A3B63A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65127"/>
            <a:ext cx="8191822" cy="1325563"/>
          </a:xfrm>
        </p:spPr>
        <p:txBody>
          <a:bodyPr/>
          <a:lstStyle/>
          <a:p>
            <a:r>
              <a:rPr lang="en-US" dirty="0"/>
              <a:t>You need - 5 - 40S courses – university (min)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1ADD-9154-CC3E-87F7-9B574976481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Ed. Phys 40F 
Math 40S 
English 40S
Français 40S
Academic 40S 
Academic 40S</a:t>
            </a:r>
          </a:p>
          <a:p>
            <a:r>
              <a:rPr lang="en-US" dirty="0"/>
              <a:t>Music + Visual Arts – counts as an academic course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8B283F0-5DA5-F61D-1751-32976D645F15}"/>
              </a:ext>
            </a:extLst>
          </p:cNvPr>
          <p:cNvSpPr/>
          <p:nvPr/>
        </p:nvSpPr>
        <p:spPr>
          <a:xfrm>
            <a:off x="5087888" y="3429001"/>
            <a:ext cx="864096" cy="13255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5DF96-767A-F9D2-39C0-3801DE54E5C0}"/>
              </a:ext>
            </a:extLst>
          </p:cNvPr>
          <p:cNvSpPr txBox="1"/>
          <p:nvPr/>
        </p:nvSpPr>
        <p:spPr>
          <a:xfrm>
            <a:off x="6096000" y="378904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 dependent</a:t>
            </a:r>
          </a:p>
        </p:txBody>
      </p:sp>
      <p:pic>
        <p:nvPicPr>
          <p:cNvPr id="7" name="Picture 6" descr="Three neatly stacked books">
            <a:extLst>
              <a:ext uri="{FF2B5EF4-FFF2-40B4-BE49-F238E27FC236}">
                <a16:creationId xmlns:a16="http://schemas.microsoft.com/office/drawing/2014/main" id="{EC1CF9B7-78B5-2BB4-D66B-39E5847CF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68" y="1173178"/>
            <a:ext cx="3059832" cy="2039390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1EBC89C5-4614-2A4D-DD0F-2D83182908DF}"/>
              </a:ext>
            </a:extLst>
          </p:cNvPr>
          <p:cNvSpPr/>
          <p:nvPr/>
        </p:nvSpPr>
        <p:spPr>
          <a:xfrm>
            <a:off x="6384032" y="5373216"/>
            <a:ext cx="792088" cy="64807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1" y="332656"/>
            <a:ext cx="7560839" cy="7200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CA" sz="5300" b="1" dirty="0">
                <a:solidFill>
                  <a:srgbClr val="002060"/>
                </a:solidFill>
              </a:rPr>
            </a:br>
            <a:r>
              <a:rPr lang="en-US" sz="4900" b="1" dirty="0">
                <a:solidFill>
                  <a:srgbClr val="002060"/>
                </a:solidFill>
              </a:rPr>
              <a:t>The small details to consider</a:t>
            </a:r>
            <a:r>
              <a:rPr lang="en-CA" b="1" dirty="0">
                <a:solidFill>
                  <a:srgbClr val="EBEBEB"/>
                </a:solidFill>
              </a:rPr>
              <a:t>
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AA3564-1579-4DFA-8C2D-6AA95C0E75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268760"/>
          <a:ext cx="903649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3770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764373"/>
            <a:ext cx="8018090" cy="129302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Other Sites - search for more external scholarships</a:t>
            </a:r>
            <a:r>
              <a:rPr lang="fr-FR" sz="2800" dirty="0">
                <a:solidFill>
                  <a:schemeClr val="bg1"/>
                </a:solidFill>
              </a:rPr>
              <a:t>
</a:t>
            </a:r>
            <a:endParaRPr lang="en-CA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5EB53B-53A3-C269-C95E-736661E481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38350" y="2878138"/>
          <a:ext cx="8115300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097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40"/>
            <a:ext cx="3756308" cy="536638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5000" b="1" dirty="0"/>
              <a:t>Other Places to Look for External Scholarships</a:t>
            </a:r>
            <a:r>
              <a:rPr lang="fr-FR" sz="5000" b="1" dirty="0"/>
              <a:t>
</a:t>
            </a:r>
            <a:endParaRPr lang="en-CA" sz="5000" b="1" dirty="0"/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33950" y="285750"/>
            <a:ext cx="6416803" cy="5697877"/>
          </a:xfrm>
          <a:solidFill>
            <a:schemeClr val="accent6">
              <a:lumMod val="40000"/>
              <a:lumOff val="60000"/>
            </a:schemeClr>
          </a:solidFill>
        </p:spPr>
        <p:txBody>
          <a:bodyPr numCol="2" anchor="ctr">
            <a:normAutofit/>
          </a:bodyPr>
          <a:lstStyle/>
          <a:p>
            <a:pPr fontAlgn="base"/>
            <a:r>
              <a:rPr lang="en-US" sz="2200" b="1" dirty="0"/>
              <a:t>Extracurricular activities</a:t>
            </a:r>
          </a:p>
          <a:p>
            <a:pPr marL="0" indent="0" fontAlgn="base">
              <a:buNone/>
            </a:pPr>
            <a:r>
              <a:rPr lang="en-US" sz="2200" b="1" dirty="0"/>
              <a:t>
Sports Organizations
</a:t>
            </a:r>
          </a:p>
          <a:p>
            <a:pPr marL="0" indent="0" fontAlgn="base">
              <a:buNone/>
            </a:pPr>
            <a:r>
              <a:rPr lang="en-US" sz="2200" b="1" dirty="0"/>
              <a:t>Club Affiliations
</a:t>
            </a:r>
          </a:p>
          <a:p>
            <a:pPr marL="0" indent="0" fontAlgn="base">
              <a:buNone/>
            </a:pPr>
            <a:r>
              <a:rPr lang="en-US" sz="2200" b="1" dirty="0"/>
              <a:t>Veterans Group – Veterans
</a:t>
            </a:r>
          </a:p>
          <a:p>
            <a:pPr marL="0" indent="0" fontAlgn="base">
              <a:buNone/>
            </a:pPr>
            <a:r>
              <a:rPr lang="en-US" sz="2200" b="1" dirty="0"/>
              <a:t>Place of work 
	or parents/grand-parents work 
</a:t>
            </a:r>
          </a:p>
          <a:p>
            <a:pPr marL="0" indent="0" fontAlgn="base">
              <a:buNone/>
            </a:pPr>
            <a:endParaRPr lang="en-US" sz="2200" b="1" dirty="0"/>
          </a:p>
          <a:p>
            <a:pPr marL="0" indent="0" fontAlgn="base">
              <a:buNone/>
            </a:pPr>
            <a:r>
              <a:rPr lang="en-US" sz="2200" b="1" dirty="0"/>
              <a:t>Community Groups
</a:t>
            </a:r>
          </a:p>
          <a:p>
            <a:pPr marL="0" indent="0" fontAlgn="base">
              <a:buNone/>
            </a:pPr>
            <a:endParaRPr lang="en-US" sz="2200" b="1" dirty="0"/>
          </a:p>
          <a:p>
            <a:pPr marL="0" indent="0" fontAlgn="base">
              <a:buNone/>
            </a:pPr>
            <a:endParaRPr lang="en-US" sz="2200" b="1" dirty="0"/>
          </a:p>
          <a:p>
            <a:pPr marL="0" indent="0" fontAlgn="base">
              <a:buNone/>
            </a:pPr>
            <a:r>
              <a:rPr lang="en-US" sz="2200" b="1" dirty="0"/>
              <a:t>Religious Institutions </a:t>
            </a:r>
            <a:endParaRPr lang="en-US" sz="2200" b="1" cap="none" dirty="0"/>
          </a:p>
        </p:txBody>
      </p:sp>
    </p:spTree>
    <p:extLst>
      <p:ext uri="{BB962C8B-B14F-4D97-AF65-F5344CB8AC3E}">
        <p14:creationId xmlns:p14="http://schemas.microsoft.com/office/powerpoint/2010/main" val="2667185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5586-B231-2938-69AB-7F6EB20E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332657"/>
            <a:ext cx="6098654" cy="1724745"/>
          </a:xfrm>
        </p:spPr>
        <p:txBody>
          <a:bodyPr>
            <a:normAutofit/>
          </a:bodyPr>
          <a:lstStyle/>
          <a:p>
            <a:r>
              <a:rPr lang="fr-CA" dirty="0" err="1"/>
              <a:t>External</a:t>
            </a:r>
            <a:r>
              <a:rPr lang="fr-CA" dirty="0"/>
              <a:t> </a:t>
            </a:r>
            <a:r>
              <a:rPr lang="fr-CA" dirty="0" err="1"/>
              <a:t>Scholarships</a:t>
            </a:r>
            <a:r>
              <a:rPr lang="fr-CA" dirty="0"/>
              <a:t> and Awards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38726-63A0-E808-CE7B-195C554E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1" y="1916833"/>
            <a:ext cx="6243638" cy="43018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Schulich – must be chosen by the school</a:t>
            </a:r>
          </a:p>
          <a:p>
            <a:pPr marL="0" indent="0">
              <a:buNone/>
            </a:pPr>
            <a:r>
              <a:rPr lang="en-CA" sz="2000" dirty="0">
                <a:hlinkClick r:id="rId2"/>
              </a:rPr>
              <a:t>Leaders - Schulich Leaders</a:t>
            </a:r>
            <a:r>
              <a:rPr lang="en-CA" sz="2000" dirty="0"/>
              <a:t> – </a:t>
            </a:r>
            <a:r>
              <a:rPr lang="en-CA" sz="2000" dirty="0">
                <a:solidFill>
                  <a:srgbClr val="FF0000"/>
                </a:solidFill>
              </a:rPr>
              <a:t>STEM </a:t>
            </a:r>
          </a:p>
          <a:p>
            <a:pPr marL="0" indent="0">
              <a:buNone/>
            </a:pPr>
            <a:endParaRPr lang="en-CA" sz="2000" dirty="0"/>
          </a:p>
          <a:p>
            <a:r>
              <a:rPr lang="en-CA" sz="2000" dirty="0"/>
              <a:t>Loran Scholar – go out of Winnipeg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Homepage - Loran Scholars</a:t>
            </a:r>
            <a:endParaRPr lang="en-CA" sz="2000" dirty="0"/>
          </a:p>
          <a:p>
            <a:endParaRPr lang="en-US" sz="2000" dirty="0"/>
          </a:p>
          <a:p>
            <a:r>
              <a:rPr lang="en-US" sz="2000" dirty="0"/>
              <a:t>Nellie McClung Foundation – </a:t>
            </a:r>
            <a:r>
              <a:rPr lang="en-US" sz="2000" dirty="0">
                <a:solidFill>
                  <a:srgbClr val="FF0000"/>
                </a:solidFill>
              </a:rPr>
              <a:t>women – STEM </a:t>
            </a:r>
          </a:p>
          <a:p>
            <a:pPr marL="0" indent="0">
              <a:buNone/>
            </a:pPr>
            <a:r>
              <a:rPr lang="en-CA" sz="2000" dirty="0">
                <a:hlinkClick r:id="rId4"/>
              </a:rPr>
              <a:t>Nellie McClung Trailblazer Scholarship | The Nellie McClung Foundation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One orange paper boat leading a group of white paper boats">
            <a:extLst>
              <a:ext uri="{FF2B5EF4-FFF2-40B4-BE49-F238E27FC236}">
                <a16:creationId xmlns:a16="http://schemas.microsoft.com/office/drawing/2014/main" id="{64F2CB79-D79B-18E9-1CCE-23C3405AE0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32" r="46058" b="-1"/>
          <a:stretch/>
        </p:blipFill>
        <p:spPr>
          <a:xfrm>
            <a:off x="7163562" y="11"/>
            <a:ext cx="3504438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33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C933-369F-DCBC-AA88-537E1B08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External</a:t>
            </a:r>
            <a:r>
              <a:rPr lang="fr-CA" dirty="0"/>
              <a:t> </a:t>
            </a:r>
            <a:r>
              <a:rPr lang="fr-CA" dirty="0" err="1"/>
              <a:t>Scholarships</a:t>
            </a:r>
            <a:r>
              <a:rPr lang="fr-CA" dirty="0"/>
              <a:t> and Awards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02F9E-5C6E-600E-C288-62E9B3A8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MB School Board Trustee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Awards - Manitoba School Boards Association (mbschoolboards.ca)</a:t>
            </a:r>
            <a:endParaRPr lang="en-CA" dirty="0"/>
          </a:p>
          <a:p>
            <a:endParaRPr lang="en-US" dirty="0"/>
          </a:p>
          <a:p>
            <a:r>
              <a:rPr lang="en-US" dirty="0"/>
              <a:t>Beaumont – Financial Requirement/Application Letter</a:t>
            </a:r>
          </a:p>
          <a:p>
            <a:r>
              <a:rPr lang="en-US" dirty="0">
                <a:hlinkClick r:id="rId3"/>
              </a:rPr>
              <a:t>beaumont-education-fund-guidelines-info-student-application-2425.0111e227543.pdf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04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697" y="629267"/>
            <a:ext cx="7829719" cy="1719613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Scholarships</a:t>
            </a:r>
            <a:r>
              <a:rPr lang="fr-FR" b="1" dirty="0">
                <a:solidFill>
                  <a:srgbClr val="002060"/>
                </a:solidFill>
              </a:rPr>
              <a:t> – </a:t>
            </a:r>
            <a:r>
              <a:rPr lang="fr-FR" b="1" dirty="0" err="1">
                <a:solidFill>
                  <a:srgbClr val="002060"/>
                </a:solidFill>
              </a:rPr>
              <a:t>financial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need</a:t>
            </a:r>
            <a:endParaRPr lang="fr-FR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2F358E-15EF-4EA2-99A6-A2D1D325E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354951"/>
              </p:ext>
            </p:extLst>
          </p:nvPr>
        </p:nvGraphicFramePr>
        <p:xfrm>
          <a:off x="2010697" y="1844825"/>
          <a:ext cx="8171528" cy="436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7018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99656" y="332656"/>
            <a:ext cx="5832648" cy="720080"/>
          </a:xfrm>
          <a:solidFill>
            <a:srgbClr val="9999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Financial Aid + Scholarships,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19536" y="1484784"/>
            <a:ext cx="2736304" cy="4680520"/>
          </a:xfrm>
          <a:solidFill>
            <a:srgbClr val="FFFFCC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0" fontAlgn="base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Georgia" panose="02040502050405020303" pitchFamily="18" charset="0"/>
              </a:rPr>
              <a:t>MB Student Aid  $$$</a:t>
            </a: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Georgia" panose="02040502050405020303" pitchFamily="18" charset="0"/>
              </a:rPr>
              <a:t>0% interest to be paid after.</a:t>
            </a:r>
            <a:endParaRPr lang="en-US" sz="1000" dirty="0"/>
          </a:p>
          <a:p>
            <a:pPr marL="342900" fontAlgn="base"/>
            <a:endParaRPr lang="en-US" sz="10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1908-A536-B18C-E3BC-DA80B2BB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84" y="1556792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1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453A-8D4F-BF09-45D8-B5A13071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Autres Écoles Post-Secondaires à Manitoba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375B4-AB77-8779-3D90-B4D57ABD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25625"/>
            <a:ext cx="8820150" cy="4771727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Booth – SOCIAL WORKER</a:t>
            </a:r>
            <a:r>
              <a:rPr lang="en-US" dirty="0">
                <a:hlinkClick r:id="rId2"/>
              </a:rPr>
              <a:t>Home - Booth University College (boothuc.ca)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CMU Canadian Mennonite </a:t>
            </a:r>
            <a:r>
              <a:rPr lang="fr-CA" dirty="0" err="1"/>
              <a:t>University</a:t>
            </a:r>
            <a:r>
              <a:rPr lang="fr-CA" dirty="0"/>
              <a:t> - </a:t>
            </a:r>
          </a:p>
          <a:p>
            <a:pPr marL="0" indent="0">
              <a:buNone/>
            </a:pPr>
            <a:r>
              <a:rPr lang="en-CA" dirty="0">
                <a:hlinkClick r:id="rId3"/>
              </a:rPr>
              <a:t>Canadian Mennonite University | CMU | Christian University Education in Winnipeg, Manitoba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MITT Manitoba Institute of </a:t>
            </a:r>
            <a:r>
              <a:rPr lang="fr-CA" dirty="0" err="1"/>
              <a:t>Trades</a:t>
            </a:r>
            <a:r>
              <a:rPr lang="fr-CA" dirty="0"/>
              <a:t> and </a:t>
            </a:r>
            <a:r>
              <a:rPr lang="fr-CA" dirty="0" err="1"/>
              <a:t>Technology</a:t>
            </a:r>
            <a:r>
              <a:rPr lang="fr-CA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Manitoba Institute of Trades and Technology (mitt.ca)</a:t>
            </a:r>
            <a:endParaRPr lang="fr-CA" dirty="0"/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E0069-2724-0C6B-CC5C-F891F5CE22A8}"/>
              </a:ext>
            </a:extLst>
          </p:cNvPr>
          <p:cNvSpPr txBox="1"/>
          <p:nvPr/>
        </p:nvSpPr>
        <p:spPr>
          <a:xfrm>
            <a:off x="1285875" y="564319"/>
            <a:ext cx="87223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OTHER POST-SECONDARY OPTIONS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636350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96B4-7408-D86B-BFCD-CE74E971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0363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OTHER POST-SECONDARY OPTIONS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C6D5E-3B89-9DFC-7B83-68491F24DE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dirty="0"/>
              <a:t>Brandon U – PSYCH NURSE + MUSIC</a:t>
            </a:r>
            <a:endParaRPr lang="fr-CA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en-CA" dirty="0">
                <a:hlinkClick r:id="rId2"/>
              </a:rPr>
              <a:t>Brandon University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Providence – PILOT</a:t>
            </a:r>
            <a:r>
              <a:rPr lang="fr-CA" dirty="0">
                <a:highlight>
                  <a:srgbClr val="00FF00"/>
                </a:highlight>
              </a:rPr>
              <a:t>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Home Page - Providence University College and Theological Seminary</a:t>
            </a: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Robertson </a:t>
            </a:r>
            <a:r>
              <a:rPr lang="fr-CA" dirty="0" err="1"/>
              <a:t>Career</a:t>
            </a:r>
            <a:r>
              <a:rPr lang="fr-CA" dirty="0"/>
              <a:t> </a:t>
            </a:r>
            <a:r>
              <a:rPr lang="fr-CA" dirty="0" err="1"/>
              <a:t>College</a:t>
            </a:r>
            <a:endParaRPr lang="fr-CA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Robertson College: The School of New Work</a:t>
            </a:r>
            <a:endParaRPr lang="fr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27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gital art of brain">
            <a:extLst>
              <a:ext uri="{FF2B5EF4-FFF2-40B4-BE49-F238E27FC236}">
                <a16:creationId xmlns:a16="http://schemas.microsoft.com/office/drawing/2014/main" id="{4C6D7D36-76CE-E174-962B-9DC12C36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r="31082" b="9091"/>
          <a:stretch>
            <a:fillRect/>
          </a:stretch>
        </p:blipFill>
        <p:spPr>
          <a:xfrm>
            <a:off x="4166616" y="10"/>
            <a:ext cx="650138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5871E3-4C63-E8F9-95CA-F26302937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84771" y="625684"/>
            <a:ext cx="3015234" cy="50355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b="1" dirty="0"/>
              <a:t>Indecisive?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My Blueprint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Schedule a meeting</a:t>
            </a: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9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697" y="116633"/>
            <a:ext cx="7829719" cy="936104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Types of Awards and Scholarships</a:t>
            </a:r>
            <a:br>
              <a:rPr lang="en-CA" sz="2000" dirty="0">
                <a:solidFill>
                  <a:srgbClr val="EBEBEB"/>
                </a:solidFill>
              </a:rPr>
            </a:br>
            <a:endParaRPr lang="en-CA" sz="2000" dirty="0">
              <a:solidFill>
                <a:srgbClr val="EBEBEB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1A44B2-3DA5-41E8-B2E9-5C2E5F0F18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10697" y="1340768"/>
          <a:ext cx="81715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3752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62E3-3E9E-A871-95EB-3F52A554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Defer  - Postpone your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FD902-E363-1801-F018-475642FBB92A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rgbClr val="99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For one year – only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 Education for UW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F2BA4D-7674-0519-5F0E-F45621B6804B}"/>
              </a:ext>
            </a:extLst>
          </p:cNvPr>
          <p:cNvGrpSpPr/>
          <p:nvPr/>
        </p:nvGrpSpPr>
        <p:grpSpPr>
          <a:xfrm>
            <a:off x="2922584" y="2878167"/>
            <a:ext cx="1842120" cy="2005200"/>
            <a:chOff x="1398584" y="2878167"/>
            <a:chExt cx="1842120" cy="20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D18B6C9-CF28-D262-4595-BAE8E229B9C8}"/>
                    </a:ext>
                  </a:extLst>
                </p14:cNvPr>
                <p14:cNvContentPartPr/>
                <p14:nvPr/>
              </p14:nvContentPartPr>
              <p14:xfrm>
                <a:off x="1558784" y="3005607"/>
                <a:ext cx="1681920" cy="1627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D18B6C9-CF28-D262-4595-BAE8E229B9C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52664" y="2999487"/>
                  <a:ext cx="1694160" cy="16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3775E2C-3F0E-A22A-916A-0EB28E1C61C3}"/>
                    </a:ext>
                  </a:extLst>
                </p14:cNvPr>
                <p14:cNvContentPartPr/>
                <p14:nvPr/>
              </p14:nvContentPartPr>
              <p14:xfrm>
                <a:off x="1398584" y="2878167"/>
                <a:ext cx="1365840" cy="2005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3775E2C-3F0E-A22A-916A-0EB28E1C61C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2464" y="2872047"/>
                  <a:ext cx="1378080" cy="201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30609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5" y="116634"/>
            <a:ext cx="8856982" cy="792087"/>
          </a:xfrm>
          <a:solidFill>
            <a:srgbClr val="9999FF"/>
          </a:solidFill>
        </p:spPr>
        <p:txBody>
          <a:bodyPr anchor="t">
            <a:normAutofit fontScale="90000"/>
          </a:bodyPr>
          <a:lstStyle/>
          <a:p>
            <a:r>
              <a:rPr lang="en-CA" sz="3400" b="1" dirty="0"/>
              <a:t>University/College –Open House</a:t>
            </a:r>
            <a:r>
              <a:rPr lang="en-CA" sz="3400" dirty="0"/>
              <a:t>
 </a:t>
            </a:r>
            <a:endParaRPr lang="fr-FR" sz="3400" dirty="0"/>
          </a:p>
        </p:txBody>
      </p:sp>
      <p:pic>
        <p:nvPicPr>
          <p:cNvPr id="5" name="Picture 4" descr="Close-up of open book against blurred bookshelf background">
            <a:extLst>
              <a:ext uri="{FF2B5EF4-FFF2-40B4-BE49-F238E27FC236}">
                <a16:creationId xmlns:a16="http://schemas.microsoft.com/office/drawing/2014/main" id="{7ACF3F36-1470-1513-0329-1AE046667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2" r="440" b="3"/>
          <a:stretch>
            <a:fillRect/>
          </a:stretch>
        </p:blipFill>
        <p:spPr>
          <a:xfrm>
            <a:off x="7968208" y="3284985"/>
            <a:ext cx="2386090" cy="1851547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5" y="1124745"/>
            <a:ext cx="8856983" cy="5616623"/>
          </a:xfrm>
          <a:solidFill>
            <a:schemeClr val="tx2">
              <a:lumMod val="25000"/>
              <a:lumOff val="75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FR" sz="1800" dirty="0">
                <a:latin typeface="Georgia" panose="02040502050405020303" pitchFamily="18" charset="0"/>
              </a:rPr>
              <a:t>
</a:t>
            </a:r>
            <a:r>
              <a:rPr lang="fr-FR" sz="1800" b="1" dirty="0">
                <a:latin typeface="Georgia" panose="02040502050405020303" pitchFamily="18" charset="0"/>
              </a:rPr>
              <a:t>UM </a:t>
            </a:r>
            <a:r>
              <a:rPr lang="fr-FR" sz="1800" dirty="0">
                <a:latin typeface="Georgia" panose="02040502050405020303" pitchFamily="18" charset="0"/>
              </a:rPr>
              <a:t>
Future </a:t>
            </a:r>
            <a:r>
              <a:rPr lang="fr-FR" sz="1800" dirty="0" err="1">
                <a:latin typeface="Georgia" panose="02040502050405020303" pitchFamily="18" charset="0"/>
              </a:rPr>
              <a:t>Student</a:t>
            </a:r>
            <a:r>
              <a:rPr lang="fr-FR" sz="1800" dirty="0">
                <a:latin typeface="Georgia" panose="02040502050405020303" pitchFamily="18" charset="0"/>
              </a:rPr>
              <a:t> Night</a:t>
            </a:r>
            <a:r>
              <a:rPr lang="en-US" sz="1800" b="1" dirty="0">
                <a:latin typeface="Georgia" panose="02040502050405020303" pitchFamily="18" charset="0"/>
                <a:ea typeface="+mj-lt"/>
                <a:cs typeface="+mj-lt"/>
              </a:rPr>
              <a:t> –Tuesday, October 285:30 – 8:00 pm 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House | Explore UM | University of Manitoba</a:t>
            </a: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Open House 
Thursday, February 19, 2026</a:t>
            </a:r>
          </a:p>
          <a:p>
            <a:pPr marL="0" indent="0">
              <a:buNone/>
            </a:pP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CA" sz="1800" b="1" dirty="0">
                <a:latin typeface="Georgia" panose="02040502050405020303" pitchFamily="18" charset="0"/>
              </a:rPr>
              <a:t>UW</a:t>
            </a:r>
            <a:r>
              <a:rPr lang="en-CA" sz="1800" dirty="0">
                <a:latin typeface="Georgia" panose="02040502050405020303" pitchFamily="18" charset="0"/>
              </a:rPr>
              <a:t>
</a:t>
            </a:r>
            <a:r>
              <a:rPr lang="en-CA" sz="1800" b="1" dirty="0">
                <a:latin typeface="Georgia" panose="02040502050405020303" pitchFamily="18" charset="0"/>
              </a:rPr>
              <a:t>Future Student Night – November 25, 6:00 – 8:30 pm </a:t>
            </a:r>
          </a:p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OPEN HOUSE – February 21, 2024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| Future Student Night | The University of Winnipeg</a:t>
            </a:r>
            <a:endParaRPr lang="en-C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CA" sz="1800" b="1" dirty="0">
                <a:latin typeface="Georgia" panose="02040502050405020303" pitchFamily="18" charset="0"/>
              </a:rPr>
              <a:t>USB</a:t>
            </a:r>
          </a:p>
          <a:p>
            <a:pPr marL="0" indent="0">
              <a:buNone/>
            </a:pPr>
            <a:r>
              <a:rPr lang="en-CA" sz="1800" dirty="0">
                <a:latin typeface="Georgia" panose="02040502050405020303" pitchFamily="18" charset="0"/>
              </a:rPr>
              <a:t>Not determined</a:t>
            </a:r>
          </a:p>
          <a:p>
            <a:pPr marL="0" indent="0">
              <a:buNone/>
            </a:pP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CA" sz="1800" b="1" dirty="0">
                <a:latin typeface="Georgia" panose="02040502050405020303" pitchFamily="18" charset="0"/>
              </a:rPr>
              <a:t>Red River Collège Polytechnic 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RRC Polytech: Future Student Events</a:t>
            </a:r>
            <a:endParaRPr lang="en-CA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17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4964-B2F0-91CB-C13D-0AFE079B37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/>
              <a:t>Student Committee for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7F23-5A1B-BB4D-5CD3-D18BD964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2817"/>
            <a:ext cx="10515599" cy="4404147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eorgia" panose="02040502050405020303" pitchFamily="18" charset="0"/>
              </a:rPr>
              <a:t>First meeting - September 29 – counselling area – at lunch 
</a:t>
            </a:r>
            <a:r>
              <a:rPr lang="en-US" sz="3600" dirty="0">
                <a:latin typeface="Georgia" panose="02040502050405020303" pitchFamily="18" charset="0"/>
              </a:rPr>
              <a:t>Grad wear 
Winter Ball
liaise with the Parent Committee</a:t>
            </a:r>
          </a:p>
          <a:p>
            <a:r>
              <a:rPr lang="en-US" sz="3600" dirty="0">
                <a:latin typeface="Georgia" panose="02040502050405020303" pitchFamily="18" charset="0"/>
              </a:rPr>
              <a:t>Other</a:t>
            </a:r>
            <a:r>
              <a:rPr lang="en-US" sz="4400" dirty="0">
                <a:latin typeface="Georgia" panose="02040502050405020303" pitchFamily="18" charset="0"/>
              </a:rPr>
              <a:t>? </a:t>
            </a:r>
            <a:endParaRPr lang="en-US" sz="32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5BB706-A9D0-6DEF-B029-E5AB1EEF3957}"/>
                  </a:ext>
                </a:extLst>
              </p14:cNvPr>
              <p14:cNvContentPartPr/>
              <p14:nvPr/>
            </p14:nvContentPartPr>
            <p14:xfrm>
              <a:off x="6355544" y="270140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5BB706-A9D0-6DEF-B029-E5AB1EEF39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49424" y="269528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1008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46D7-A22A-2610-3041-90455433D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4061" y="325370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CA91C-85BD-4ACF-3875-238C6C3955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4061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900"/>
          </a:p>
          <a:p>
            <a:pPr marL="0"/>
            <a:endParaRPr lang="en-US" sz="1900"/>
          </a:p>
          <a:p>
            <a:pPr marL="0"/>
            <a:endParaRPr lang="en-US" sz="1900"/>
          </a:p>
          <a:p>
            <a:pPr marL="0"/>
            <a:endParaRPr lang="en-US" sz="1900"/>
          </a:p>
          <a:p>
            <a:endParaRPr lang="en-US" sz="1900"/>
          </a:p>
        </p:txBody>
      </p:sp>
      <p:pic>
        <p:nvPicPr>
          <p:cNvPr id="5" name="Picture 4" descr="Personne tenant une souris">
            <a:extLst>
              <a:ext uri="{FF2B5EF4-FFF2-40B4-BE49-F238E27FC236}">
                <a16:creationId xmlns:a16="http://schemas.microsoft.com/office/drawing/2014/main" id="{6E7F37F4-C38C-BDDD-345C-125E9B8B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0" r="23835" b="-1"/>
          <a:stretch>
            <a:fillRect/>
          </a:stretch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629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965201"/>
            <a:ext cx="3630168" cy="477361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CPET - Internal </a:t>
            </a:r>
            <a:r>
              <a:rPr lang="en-US" b="1" dirty="0" err="1">
                <a:solidFill>
                  <a:srgbClr val="002060"/>
                </a:solidFill>
              </a:rPr>
              <a:t>scholarshipsto</a:t>
            </a:r>
            <a:r>
              <a:rPr lang="en-US" b="1" dirty="0">
                <a:solidFill>
                  <a:srgbClr val="002060"/>
                </a:solidFill>
              </a:rPr>
              <a:t> be discussed in February 2026</a:t>
            </a:r>
            <a:endParaRPr lang="en-CA" dirty="0">
              <a:solidFill>
                <a:srgbClr val="00206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247074-7280-436A-8DA5-ECD47900A4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30478" y="965201"/>
          <a:ext cx="4211240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657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529" y="561976"/>
            <a:ext cx="8171527" cy="16862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</a:rPr>
              <a:t>External Prizes and Scholarships: (outside the school) – all year round</a:t>
            </a:r>
            <a:endParaRPr lang="en-CA" dirty="0">
              <a:solidFill>
                <a:srgbClr val="EBEBEB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305C95-0F9C-46D2-A44F-475CD6FC6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197608"/>
              </p:ext>
            </p:extLst>
          </p:nvPr>
        </p:nvGraphicFramePr>
        <p:xfrm>
          <a:off x="2010697" y="2810257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02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4109761" cy="4572000"/>
          </a:xfrm>
          <a:solidFill>
            <a:srgbClr val="00B0F0"/>
          </a:solidFill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How to improve my chances of winning an internal, external or prize</a:t>
            </a:r>
            <a:r>
              <a:rPr lang="fr-FR" sz="2900" dirty="0">
                <a:solidFill>
                  <a:srgbClr val="EBEBEB"/>
                </a:solidFill>
              </a:rPr>
              <a:t>
</a:t>
            </a:r>
            <a:endParaRPr lang="en-CA" sz="2900" dirty="0">
              <a:solidFill>
                <a:srgbClr val="EBEBEB"/>
              </a:solidFill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5A2D72E-4A3B-444E-AE80-6099275852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944993"/>
              </p:ext>
            </p:extLst>
          </p:nvPr>
        </p:nvGraphicFramePr>
        <p:xfrm>
          <a:off x="5310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619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3526-DDA4-9CCB-FB03-32386E6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9" y="764373"/>
            <a:ext cx="9839325" cy="1152460"/>
          </a:xfrm>
          <a:solidFill>
            <a:srgbClr val="9999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Important Dates for Presentations – </a:t>
            </a:r>
            <a:br>
              <a:rPr lang="en-US" dirty="0"/>
            </a:br>
            <a:r>
              <a:rPr lang="en-US" dirty="0"/>
              <a:t>12:10 p.m. – Day 1 – all in room 202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11B66-7721-7F0B-343B-6549F78D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0" y="2152650"/>
            <a:ext cx="9305925" cy="40565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University of  Saint-Boniface – Monday, October 20 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
University of Manitoba – Wednesday, October 22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 
University of Winnipeg – Tuesday, October 28  
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Red River Polytechnic College – Monday, November 3 CAB</a:t>
            </a:r>
            <a:endParaRPr lang="en-US" sz="4100" dirty="0"/>
          </a:p>
          <a:p>
            <a:pPr marL="0" indent="0" algn="ctr">
              <a:buNone/>
            </a:pPr>
            <a:r>
              <a:rPr lang="en-US" sz="4100" dirty="0"/>
              <a:t> </a:t>
            </a:r>
          </a:p>
          <a:p>
            <a:pPr marL="0" indent="0">
              <a:buNone/>
            </a:pPr>
            <a:r>
              <a:rPr lang="en-CA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071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895350-E1A3-3F08-3F2D-8F216B8C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94" r="-3" b="4058"/>
          <a:stretch>
            <a:fillRect/>
          </a:stretch>
        </p:blipFill>
        <p:spPr>
          <a:xfrm>
            <a:off x="2034441" y="680381"/>
            <a:ext cx="2826745" cy="2587752"/>
          </a:xfrm>
          <a:prstGeom prst="rect">
            <a:avLst/>
          </a:prstGeom>
        </p:spPr>
      </p:pic>
      <p:pic>
        <p:nvPicPr>
          <p:cNvPr id="3" name="Picture 4" descr="Book open on a deck with a blackboard in the background">
            <a:extLst>
              <a:ext uri="{FF2B5EF4-FFF2-40B4-BE49-F238E27FC236}">
                <a16:creationId xmlns:a16="http://schemas.microsoft.com/office/drawing/2014/main" id="{853163AC-9EC5-C0DB-136B-C449CFFF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88" r="-5" b="-5"/>
          <a:stretch>
            <a:fillRect/>
          </a:stretch>
        </p:blipFill>
        <p:spPr>
          <a:xfrm>
            <a:off x="1930699" y="3929575"/>
            <a:ext cx="3034229" cy="190812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F8994-F9C5-C93C-2ACF-6F75D61E0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618" y="1196753"/>
            <a:ext cx="4370733" cy="498021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r-FR" sz="1700" dirty="0">
              <a:hlinkClick r:id="" action="ppaction://noaction"/>
            </a:endParaRPr>
          </a:p>
          <a:p>
            <a:r>
              <a:rPr lang="fr-FR" sz="1700" dirty="0">
                <a:hlinkClick r:id="" action="ppaction://noaction"/>
              </a:rPr>
              <a:t>Candidats aux études secondaires au Canada - Université de Saint-Boniface (ustboniface.ca)</a:t>
            </a:r>
          </a:p>
          <a:p>
            <a:r>
              <a:rPr lang="en-US" sz="1700" dirty="0"/>
              <a:t>It gives you an overview of the programs offered</a:t>
            </a:r>
            <a:endParaRPr lang="fr-FR" sz="1700" dirty="0"/>
          </a:p>
          <a:p>
            <a:r>
              <a:rPr lang="en-US" sz="1700" dirty="0"/>
              <a:t>Several programs!!
Education (post-graduation)
Science
Science Nurse
Multi-media
And so forth</a:t>
            </a:r>
            <a:endParaRPr lang="fr-FR" sz="1700" dirty="0"/>
          </a:p>
          <a:p>
            <a:pPr lvl="1"/>
            <a:endParaRPr lang="fr-FR" sz="1700" dirty="0"/>
          </a:p>
          <a:p>
            <a:pPr lvl="1"/>
            <a:r>
              <a:rPr lang="en-US" sz="1700" dirty="0"/>
              <a:t>October 20 at NOON – room 202</a:t>
            </a: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398652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1844</Words>
  <Application>Microsoft Office PowerPoint</Application>
  <PresentationFormat>Widescreen</PresentationFormat>
  <Paragraphs>273</Paragraphs>
  <Slides>43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Aptos</vt:lpstr>
      <vt:lpstr>Aptos Display</vt:lpstr>
      <vt:lpstr>Arial</vt:lpstr>
      <vt:lpstr>Arial Narrow</vt:lpstr>
      <vt:lpstr>Calibri</vt:lpstr>
      <vt:lpstr>Century Gothic</vt:lpstr>
      <vt:lpstr>Georgia</vt:lpstr>
      <vt:lpstr>Wingdings</vt:lpstr>
      <vt:lpstr>Office Theme</vt:lpstr>
      <vt:lpstr> Universities,   RRC Polytechnic  &amp; Scholarships </vt:lpstr>
      <vt:lpstr>3 essential goals</vt:lpstr>
      <vt:lpstr>You need - 5 - 40S courses – university (min)</vt:lpstr>
      <vt:lpstr>Types of Awards and Scholarships </vt:lpstr>
      <vt:lpstr>CPET - Internal scholarshipsto be discussed in February 2026</vt:lpstr>
      <vt:lpstr>External Prizes and Scholarships: (outside the school) – all year round</vt:lpstr>
      <vt:lpstr>How to improve my chances of winning an internal, external or prize
</vt:lpstr>
      <vt:lpstr>Important Dates for Presentations –  12:10 p.m. – Day 1 – all in room 202</vt:lpstr>
      <vt:lpstr>PowerPoint Presentation</vt:lpstr>
      <vt:lpstr>Entrance Scholarship – if you apply before March 1, 2026</vt:lpstr>
      <vt:lpstr>Other scholarships</vt:lpstr>
      <vt:lpstr>Overview of programs, etc.</vt:lpstr>
      <vt:lpstr>
</vt:lpstr>
      <vt:lpstr>University of Winnipeg application-based scholarships (not automatic – application required)
</vt:lpstr>
      <vt:lpstr>Go BISONS!    First Year Planning Guide </vt:lpstr>
      <vt:lpstr>Entrance Scholarships - Automatic</vt:lpstr>
      <vt:lpstr>GPA </vt:lpstr>
      <vt:lpstr>UM Academic 40S Pre-Approved Courses - Scholarships</vt:lpstr>
      <vt:lpstr>Based on financial requests
</vt:lpstr>
      <vt:lpstr> Leaders of Tomorrow Scholarships - LOT/ ILOT</vt:lpstr>
      <vt:lpstr>PowerPoint Presentation</vt:lpstr>
      <vt:lpstr>PowerPoint Presentation</vt:lpstr>
      <vt:lpstr>PowerPoint Presentation</vt:lpstr>
      <vt:lpstr>Registration dates and required courses</vt:lpstr>
      <vt:lpstr>PowerPoint Presentation</vt:lpstr>
      <vt:lpstr>For Indigenous/Métis Students - MIYAA</vt:lpstr>
      <vt:lpstr>REGISTER BEFORE Dec 1 (UM Scholarships)  March 1 (universities) </vt:lpstr>
      <vt:lpstr>  Are you ready to apply?
 </vt:lpstr>
      <vt:lpstr>Create an account</vt:lpstr>
      <vt:lpstr> The small details to consider
</vt:lpstr>
      <vt:lpstr>Other Sites - search for more external scholarships
</vt:lpstr>
      <vt:lpstr>Other Places to Look for External Scholarships
</vt:lpstr>
      <vt:lpstr>External Scholarships and Awards</vt:lpstr>
      <vt:lpstr>External Scholarships and Awards</vt:lpstr>
      <vt:lpstr>Scholarships – financial need</vt:lpstr>
      <vt:lpstr>Financial Aid + Scholarships, Awards</vt:lpstr>
      <vt:lpstr>Autres Écoles Post-Secondaires à Manitoba</vt:lpstr>
      <vt:lpstr>OTHER POST-SECONDARY OPTIONS</vt:lpstr>
      <vt:lpstr>Indecisive?  My Blueprint  Schedule a meeting    </vt:lpstr>
      <vt:lpstr>Defer  - Postpone your award</vt:lpstr>
      <vt:lpstr>University/College –Open House
 </vt:lpstr>
      <vt:lpstr>Student Committee for Graduation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Hocken-Attwell</dc:creator>
  <cp:lastModifiedBy>Kelly Ziolkoski</cp:lastModifiedBy>
  <cp:revision>3</cp:revision>
  <dcterms:created xsi:type="dcterms:W3CDTF">2025-09-22T18:30:12Z</dcterms:created>
  <dcterms:modified xsi:type="dcterms:W3CDTF">2025-09-25T18:12:40Z</dcterms:modified>
</cp:coreProperties>
</file>