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65" r:id="rId5"/>
    <p:sldId id="308" r:id="rId6"/>
    <p:sldId id="309" r:id="rId7"/>
    <p:sldId id="319" r:id="rId8"/>
    <p:sldId id="314" r:id="rId9"/>
    <p:sldId id="320" r:id="rId10"/>
    <p:sldId id="321" r:id="rId11"/>
    <p:sldId id="316" r:id="rId12"/>
    <p:sldId id="339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40" r:id="rId27"/>
    <p:sldId id="336" r:id="rId28"/>
    <p:sldId id="337" r:id="rId29"/>
    <p:sldId id="338" r:id="rId30"/>
  </p:sldIdLst>
  <p:sldSz cx="12188825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yl Young" initials="CY" lastIdx="3" clrIdx="0">
    <p:extLst>
      <p:ext uri="{19B8F6BF-5375-455C-9EA6-DF929625EA0E}">
        <p15:presenceInfo xmlns:p15="http://schemas.microsoft.com/office/powerpoint/2012/main" userId="S::cyoung@retsd.mb.ca::f968f399-ba9e-4e96-91a4-be086936ff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3T14:23:29.134" idx="2">
    <p:pos x="6525" y="1177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9T10:06:34.492" idx="3">
    <p:pos x="6821" y="2691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9/24/2025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9/24/2025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9/24/2025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9/24/2025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9/24/2025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9/24/2025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9/24/2025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9/24/2025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9/24/2025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9/24/2025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9/24/2025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9/24/2025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innipeg.ca/indigenous-studies/" TargetMode="External"/><Relationship Id="rId2" Type="http://schemas.openxmlformats.org/officeDocument/2006/relationships/hyperlink" Target="https://umanitoba.ca/indigenous/admissions#:~:text=At%20UM%2C%20Indigenous%20engagement%20is%20a%20priority.%20The,300%20Indigenous%20stud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itt.ca/indigenous/" TargetMode="External"/><Relationship Id="rId4" Type="http://schemas.openxmlformats.org/officeDocument/2006/relationships/hyperlink" Target="https://www.rrc.ca/indigenous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manitoba.ca/explore/new-buffalo-education-gathering" TargetMode="External"/><Relationship Id="rId2" Type="http://schemas.openxmlformats.org/officeDocument/2006/relationships/hyperlink" Target="https://umanitoba.ca/explore/campus-events/open-hou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winnipeg.ca/future-student-night/index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manitoba.ca/careerservices" TargetMode="External"/><Relationship Id="rId2" Type="http://schemas.openxmlformats.org/officeDocument/2006/relationships/hyperlink" Target="https://umanitoba.ca/admissions/viewboo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rc.ca/future-students/" TargetMode="External"/><Relationship Id="rId4" Type="http://schemas.openxmlformats.org/officeDocument/2006/relationships/hyperlink" Target="https://www.uwinnipeg.ca/future-student/start-here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manitoba.ca/admissions/viewboo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manitoba.ca/admissions/viewboo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manitoba.ca/admissions/viewboo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young@retsd.mb.ca" TargetMode="External"/><Relationship Id="rId2" Type="http://schemas.openxmlformats.org/officeDocument/2006/relationships/hyperlink" Target="mailto:jknutson@retsd.mb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manitoba.ca/admissions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winnipeg.ca/future-student/admissions-req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2743200"/>
          </a:xfrm>
        </p:spPr>
        <p:txBody>
          <a:bodyPr>
            <a:normAutofit/>
          </a:bodyPr>
          <a:lstStyle/>
          <a:p>
            <a:r>
              <a:rPr lang="en-US" altLang="en-US" sz="8000">
                <a:solidFill>
                  <a:srgbClr val="009900"/>
                </a:solidFill>
                <a:latin typeface="Abadi" panose="020B0604020104020204" pitchFamily="34" charset="0"/>
              </a:rPr>
              <a:t>Transcona Collegiate</a:t>
            </a:r>
            <a:r>
              <a:rPr lang="en-US" altLang="en-US" sz="8000">
                <a:solidFill>
                  <a:schemeClr val="hlink"/>
                </a:solidFill>
                <a:latin typeface="Abadi" panose="020B0604020104020204" pitchFamily="34" charset="0"/>
              </a:rPr>
              <a:t> </a:t>
            </a:r>
            <a:endParaRPr lang="en-US" sz="8000">
              <a:latin typeface="Abadi" panose="020B0604020104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08813" y="4495801"/>
            <a:ext cx="4571999" cy="1524000"/>
          </a:xfrm>
        </p:spPr>
        <p:txBody>
          <a:bodyPr>
            <a:noAutofit/>
          </a:bodyPr>
          <a:lstStyle/>
          <a:p>
            <a:r>
              <a:rPr lang="en-US" altLang="en-US" sz="3200">
                <a:solidFill>
                  <a:schemeClr val="tx1"/>
                </a:solidFill>
                <a:latin typeface="Arial Black" panose="020B0A04020102020204" pitchFamily="34" charset="0"/>
              </a:rPr>
              <a:t>Scholarship Information and Post -Secondary Admission Requirements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601200" cy="1219200"/>
          </a:xfrm>
        </p:spPr>
        <p:txBody>
          <a:bodyPr>
            <a:normAutofit/>
          </a:bodyPr>
          <a:lstStyle/>
          <a:p>
            <a:r>
              <a:rPr lang="en-US" altLang="en-US" sz="4800"/>
              <a:t>Entrance Scholarships at </a:t>
            </a:r>
            <a:r>
              <a:rPr lang="en-US" altLang="en-US" sz="4800" u="sng"/>
              <a:t>U of M</a:t>
            </a:r>
            <a:endParaRPr sz="4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08CB9-BFF9-44FB-A233-685B3F6E0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714950"/>
            <a:ext cx="9144001" cy="497236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23520" indent="-22352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u="sng" dirty="0">
                <a:solidFill>
                  <a:schemeClr val="tx2"/>
                </a:solidFill>
                <a:latin typeface="Arial"/>
                <a:cs typeface="Arial"/>
              </a:rPr>
              <a:t>5</a:t>
            </a: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 of the  following grade 12 courses will be used to calculate your average for entrance scholarships: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223520" indent="-22352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*English (may use two English courses) </a:t>
            </a:r>
          </a:p>
          <a:p>
            <a:pPr marL="223520" indent="-223520"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*Math - Pre Cal </a:t>
            </a:r>
            <a:r>
              <a:rPr lang="en-US" altLang="en-US" sz="2400" u="sng" dirty="0">
                <a:solidFill>
                  <a:schemeClr val="tx2"/>
                </a:solidFill>
                <a:latin typeface="Arial"/>
                <a:cs typeface="Arial"/>
              </a:rPr>
              <a:t>or</a:t>
            </a: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 Applied </a:t>
            </a:r>
            <a:r>
              <a:rPr lang="en-US" altLang="en-US" u="sng" dirty="0">
                <a:solidFill>
                  <a:schemeClr val="tx2"/>
                </a:solidFill>
                <a:latin typeface="Arial"/>
                <a:cs typeface="Arial"/>
              </a:rPr>
              <a:t>or</a:t>
            </a:r>
            <a:r>
              <a:rPr lang="en-US" altLang="en-US" dirty="0">
                <a:solidFill>
                  <a:schemeClr val="tx2"/>
                </a:solidFill>
                <a:latin typeface="Arial"/>
                <a:cs typeface="Arial"/>
              </a:rPr>
              <a:t> AP Calculus</a:t>
            </a:r>
            <a:endParaRPr lang="en-US" alt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23520" indent="-223520"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*</a:t>
            </a:r>
            <a:r>
              <a:rPr lang="en-US" altLang="en-US" dirty="0">
                <a:solidFill>
                  <a:schemeClr val="tx2"/>
                </a:solidFill>
                <a:latin typeface="Arial"/>
                <a:cs typeface="Arial"/>
              </a:rPr>
              <a:t>Biology, Chemistry, </a:t>
            </a: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Physics and Computer Science</a:t>
            </a:r>
          </a:p>
          <a:p>
            <a:pPr marL="223520" indent="-22352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*Family Studies </a:t>
            </a:r>
            <a:r>
              <a:rPr lang="en-US" altLang="en-US" sz="2400" u="sng" dirty="0">
                <a:solidFill>
                  <a:schemeClr val="tx2"/>
                </a:solidFill>
                <a:latin typeface="Arial"/>
                <a:cs typeface="Arial"/>
              </a:rPr>
              <a:t>or</a:t>
            </a: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 Foods and Nutrition</a:t>
            </a:r>
          </a:p>
          <a:p>
            <a:pPr marL="223520" indent="-22352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*Global Issues	</a:t>
            </a:r>
          </a:p>
          <a:p>
            <a:pPr marL="223520" indent="-223520"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*French or another </a:t>
            </a:r>
            <a:r>
              <a:rPr lang="en-US" altLang="en-US" dirty="0">
                <a:solidFill>
                  <a:schemeClr val="tx2"/>
                </a:solidFill>
                <a:latin typeface="Arial"/>
                <a:cs typeface="Arial"/>
              </a:rPr>
              <a:t>language- must be a  40S credit  (ex. Ukrainian/Spanish/Filipino) and not 41G (</a:t>
            </a:r>
            <a:r>
              <a:rPr lang="en-US" altLang="en-US">
                <a:solidFill>
                  <a:schemeClr val="tx2"/>
                </a:solidFill>
                <a:latin typeface="Arial"/>
                <a:cs typeface="Arial"/>
              </a:rPr>
              <a:t>ex.</a:t>
            </a:r>
            <a:r>
              <a:rPr lang="en-US" altLang="en-US" dirty="0">
                <a:solidFill>
                  <a:schemeClr val="tx2"/>
                </a:solidFill>
                <a:latin typeface="Arial"/>
                <a:cs typeface="Arial"/>
              </a:rPr>
              <a:t> Punjabi/Russian )</a:t>
            </a:r>
            <a:endParaRPr lang="en-US" alt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223520" indent="-22352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*Music (one only)	</a:t>
            </a:r>
          </a:p>
          <a:p>
            <a:pPr marL="223520" indent="-223520">
              <a:buNone/>
            </a:pPr>
            <a:r>
              <a:rPr lang="en-US" altLang="en-US" sz="2400" dirty="0">
                <a:solidFill>
                  <a:schemeClr val="tx2"/>
                </a:solidFill>
                <a:latin typeface="Arial"/>
                <a:cs typeface="Arial"/>
              </a:rPr>
              <a:t>*Visual Art 	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  <a:p>
            <a:pPr marL="223520" indent="-223520">
              <a:buNone/>
            </a:pPr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*</a:t>
            </a:r>
            <a:r>
              <a:rPr lang="en-US" alt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Current Topics in First Nations, Metis and Inuit Studies</a:t>
            </a:r>
            <a:r>
              <a:rPr lang="en-US" altLang="en-US" sz="2400" dirty="0">
                <a:solidFill>
                  <a:srgbClr val="080912"/>
                </a:solidFill>
                <a:latin typeface="Arial"/>
                <a:cs typeface="Arial"/>
              </a:rPr>
              <a:t>	</a:t>
            </a:r>
          </a:p>
          <a:p>
            <a:pPr marL="223520" indent="-223520">
              <a:buNone/>
            </a:pPr>
            <a:r>
              <a:rPr lang="en-US" altLang="en-US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Advanced placement courses can be used </a:t>
            </a:r>
          </a:p>
          <a:p>
            <a:pPr marL="223520" indent="-223520">
              <a:buNone/>
            </a:pPr>
            <a:endParaRPr lang="en-US" altLang="en-US" dirty="0">
              <a:solidFill>
                <a:srgbClr val="08091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381000"/>
            <a:ext cx="9753600" cy="1219200"/>
          </a:xfrm>
        </p:spPr>
        <p:txBody>
          <a:bodyPr>
            <a:normAutofit fontScale="90000"/>
          </a:bodyPr>
          <a:lstStyle/>
          <a:p>
            <a:r>
              <a:rPr lang="en-US" altLang="en-US" sz="5400"/>
              <a:t>Entrance Scholarships at </a:t>
            </a:r>
            <a:r>
              <a:rPr lang="en-US" altLang="en-US" sz="5400" u="sng"/>
              <a:t>U of W</a:t>
            </a:r>
            <a:endParaRPr sz="5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08CB9-BFF9-44FB-A233-685B3F6E0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CA" sz="2800"/>
              <a:t>Your average will be calculated based on your English, Math and one other 40S level course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800"/>
              <a:t>English – any of the three types we offer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2800"/>
              <a:t>Math –Pre- Cal, Applied or Essentials</a:t>
            </a:r>
          </a:p>
          <a:p>
            <a:pPr marL="223520" indent="-223520" eaLnBrk="1" hangingPunct="1">
              <a:buFont typeface="Arial" pitchFamily="34" charset="0"/>
              <a:buChar char="•"/>
              <a:defRPr/>
            </a:pPr>
            <a:r>
              <a:rPr lang="en-CA" sz="2800"/>
              <a:t>One other 40S course</a:t>
            </a:r>
          </a:p>
          <a:p>
            <a:pPr marL="0" indent="0">
              <a:buNone/>
              <a:defRPr/>
            </a:pPr>
            <a:r>
              <a:rPr lang="en-CA" sz="2800" dirty="0"/>
              <a:t>( Electronics does not count as it is 40G, neither do PE/ Credit For Employment/Volunteer as they are </a:t>
            </a:r>
            <a:r>
              <a:rPr lang="en-CA" sz="2800"/>
              <a:t>pass/fail)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080912"/>
                </a:solidFill>
                <a:latin typeface="Arial" panose="020B0604020202020204" pitchFamily="34" charset="0"/>
              </a:rPr>
              <a:t>	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B67B-6228-4505-90CB-5A4EF1C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sz="4800"/>
              <a:t>Entrance Scholarship Values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9B38-9C8C-425C-96E1-4FAE335C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altLang="en-US" b="1" u="sng"/>
              <a:t>University of Winnipeg            University of Manitoba</a:t>
            </a:r>
            <a:endParaRPr lang="en-CA" altLang="en-US"/>
          </a:p>
          <a:p>
            <a:pPr marL="0" indent="0">
              <a:buNone/>
            </a:pPr>
            <a:r>
              <a:rPr lang="en-CA" altLang="en-US"/>
              <a:t>95% and over = $2250     95% and over = $3000</a:t>
            </a:r>
          </a:p>
          <a:p>
            <a:pPr marL="0" indent="0">
              <a:buNone/>
            </a:pPr>
            <a:r>
              <a:rPr lang="en-CA" altLang="en-US"/>
              <a:t>90%-94.9% = $1750      90%-94.9% = $2000</a:t>
            </a:r>
          </a:p>
          <a:p>
            <a:pPr marL="0" indent="0">
              <a:buNone/>
            </a:pPr>
            <a:r>
              <a:rPr lang="en-CA" altLang="en-US"/>
              <a:t>85%-89.9% = $1100                  85%-89.9% = $1000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altLang="en-US"/>
              <a:t>Offers are based on first semester final grades and second semester interim grades. Final transcripts are reviewed and offers may be adjusted , depending on the institution.</a:t>
            </a:r>
          </a:p>
          <a:p>
            <a:pPr marL="0" indent="0">
              <a:buNone/>
            </a:pPr>
            <a:r>
              <a:rPr lang="en-CA" altLang="en-US" dirty="0"/>
              <a:t>*** separate monetary awards are also offered for AP </a:t>
            </a:r>
            <a:r>
              <a:rPr lang="en-CA" altLang="en-US"/>
              <a:t>courses scoring 4 or 5  ( $150-$250.00 per course) at U of M</a:t>
            </a:r>
          </a:p>
          <a:p>
            <a:pPr marL="223520" indent="-223520">
              <a:buAutoNum type="alphaU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B67B-6228-4505-90CB-5A4EF1C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/>
              <a:t>Indigenous Student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9B38-9C8C-425C-96E1-4FAE335C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23520" indent="-223520"/>
            <a:r>
              <a:rPr lang="en-US" sz="2600">
                <a:solidFill>
                  <a:srgbClr val="FFC000"/>
                </a:solidFill>
                <a:ea typeface="+mn-lt"/>
                <a:cs typeface="+mn-lt"/>
                <a:hlinkClick r:id="rId2"/>
              </a:rPr>
              <a:t>Admissions | Indigenous | University of Manitoba</a:t>
            </a:r>
            <a:endParaRPr lang="en-US" sz="2600" u="sng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600">
              <a:solidFill>
                <a:srgbClr val="FFC000"/>
              </a:solidFill>
              <a:ea typeface="+mn-lt"/>
              <a:cs typeface="+mn-lt"/>
            </a:endParaRPr>
          </a:p>
          <a:p>
            <a:pPr marL="223520" indent="-223520"/>
            <a:r>
              <a:rPr lang="en-US" sz="2600">
                <a:solidFill>
                  <a:srgbClr val="FFC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| Indigenous Studies | The University of Winnipeg</a:t>
            </a:r>
            <a:endParaRPr lang="en-US" sz="2600" u="sng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600">
              <a:solidFill>
                <a:srgbClr val="FFC000"/>
              </a:solidFill>
              <a:ea typeface="+mn-lt"/>
              <a:cs typeface="+mn-lt"/>
            </a:endParaRPr>
          </a:p>
          <a:p>
            <a:pPr marL="223520" indent="-223520"/>
            <a:r>
              <a:rPr lang="en-US" sz="2600">
                <a:solidFill>
                  <a:srgbClr val="FFC00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RRC Polytech: Indigenous Education</a:t>
            </a:r>
          </a:p>
          <a:p>
            <a:pPr marL="0" indent="0">
              <a:buNone/>
            </a:pPr>
            <a:endParaRPr lang="en-US" sz="2600">
              <a:solidFill>
                <a:srgbClr val="FFC000"/>
              </a:solidFill>
              <a:ea typeface="+mn-lt"/>
              <a:cs typeface="+mn-lt"/>
            </a:endParaRPr>
          </a:p>
          <a:p>
            <a:pPr marL="223520" indent="-223520"/>
            <a:r>
              <a:rPr lang="en-US" sz="2600">
                <a:solidFill>
                  <a:srgbClr val="FFC00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Indigenous Students - MITT</a:t>
            </a:r>
          </a:p>
          <a:p>
            <a:pPr marL="223520" indent="-223520"/>
            <a:endParaRPr lang="en-US" sz="26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B67B-6228-4505-90CB-5A4EF1C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How Do I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9B38-9C8C-425C-96E1-4FAE335C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3520" indent="-223520" eaLnBrk="1" hangingPunct="1">
              <a:buFont typeface="Wingdings" panose="05000000000000000000" pitchFamily="2" charset="2"/>
              <a:buChar char="Ø"/>
              <a:defRPr/>
            </a:pPr>
            <a:r>
              <a:rPr lang="en-CA" sz="3200"/>
              <a:t>The best way to apply to any post – secondary institution is online.</a:t>
            </a:r>
          </a:p>
          <a:p>
            <a:pPr marL="223520" indent="-223520">
              <a:buFont typeface="Wingdings" panose="05000000000000000000" pitchFamily="2" charset="2"/>
              <a:buChar char="Ø"/>
              <a:defRPr/>
            </a:pPr>
            <a:r>
              <a:rPr lang="en-CA" sz="3200"/>
              <a:t>For the U of M and U of W, once you have applied, you are automatically entitled to entrance scholarships provided you meet their minimum GPA of </a:t>
            </a:r>
            <a:r>
              <a:rPr lang="en-CA" sz="3200" b="1" u="sng"/>
              <a:t>85%. </a:t>
            </a:r>
          </a:p>
          <a:p>
            <a:pPr marL="223520" indent="-223520">
              <a:buFont typeface="Wingdings" panose="05000000000000000000" pitchFamily="2" charset="2"/>
              <a:buChar char="Ø"/>
              <a:defRPr/>
            </a:pPr>
            <a:r>
              <a:rPr lang="en-CA" sz="3200"/>
              <a:t>Your application</a:t>
            </a:r>
            <a:r>
              <a:rPr lang="en-CA" sz="3200" b="1" u="sng"/>
              <a:t> </a:t>
            </a:r>
            <a:r>
              <a:rPr lang="en-CA" sz="3200"/>
              <a:t>must be </a:t>
            </a:r>
            <a:r>
              <a:rPr lang="en-CA" sz="3200" u="sng"/>
              <a:t>fully</a:t>
            </a:r>
            <a:r>
              <a:rPr lang="en-CA" sz="3200"/>
              <a:t> completed by the deadline of </a:t>
            </a:r>
            <a:r>
              <a:rPr lang="en-CA" sz="3200" b="1" u="sng"/>
              <a:t>March 1st)</a:t>
            </a:r>
            <a:endParaRPr lang="en-CA"/>
          </a:p>
          <a:p>
            <a:pPr marL="0" indent="0">
              <a:buFont typeface="Wingdings" panose="05000000000000000000" pitchFamily="2" charset="2"/>
              <a:buNone/>
            </a:pP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931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9B38-9C8C-425C-96E1-4FAE335C2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080" y="1390112"/>
            <a:ext cx="9575210" cy="5105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  <a:defRPr/>
            </a:pPr>
            <a:r>
              <a:rPr lang="en-CA" sz="3600" dirty="0"/>
              <a:t>In person presentations at TC in the MPR: </a:t>
            </a:r>
            <a:endParaRPr lang="en-CA" sz="3600" dirty="0">
              <a:highlight>
                <a:srgbClr val="FFFF00"/>
              </a:highlight>
            </a:endParaRPr>
          </a:p>
          <a:p>
            <a:pPr marL="0" indent="0">
              <a:buNone/>
              <a:defRPr/>
            </a:pPr>
            <a:r>
              <a:rPr lang="en-CA" sz="3600" u="sng" dirty="0"/>
              <a:t>November 19th</a:t>
            </a:r>
            <a:r>
              <a:rPr lang="en-CA" sz="3600" dirty="0"/>
              <a:t> </a:t>
            </a:r>
            <a:endParaRPr lang="en-US" dirty="0"/>
          </a:p>
          <a:p>
            <a:pPr marL="223520" indent="-223520">
              <a:buFont typeface="Calibri" pitchFamily="34" charset="0"/>
              <a:buChar char="-"/>
              <a:defRPr/>
            </a:pPr>
            <a:r>
              <a:rPr lang="en-CA" sz="3600" dirty="0"/>
              <a:t>University of Manitoba – 2:25 p.m.</a:t>
            </a:r>
            <a:endParaRPr lang="en-US" dirty="0"/>
          </a:p>
          <a:p>
            <a:pPr marL="0" indent="0">
              <a:buNone/>
              <a:defRPr/>
            </a:pPr>
            <a:r>
              <a:rPr lang="en-CA" sz="3600" dirty="0"/>
              <a:t>  </a:t>
            </a:r>
            <a:r>
              <a:rPr lang="en-CA" sz="3600" u="sng" dirty="0"/>
              <a:t>November 20th</a:t>
            </a:r>
            <a:r>
              <a:rPr lang="en-CA" sz="3600" dirty="0"/>
              <a:t> </a:t>
            </a:r>
          </a:p>
          <a:p>
            <a:pPr marL="0" indent="0">
              <a:buNone/>
              <a:defRPr/>
            </a:pPr>
            <a:r>
              <a:rPr lang="en-CA" sz="3600" dirty="0"/>
              <a:t> - Red River Polytech – 11:05 a.m.</a:t>
            </a:r>
          </a:p>
          <a:p>
            <a:pPr marL="0" indent="0">
              <a:buNone/>
              <a:defRPr/>
            </a:pPr>
            <a:r>
              <a:rPr lang="en-CA" sz="3600" dirty="0"/>
              <a:t>- University of Winnipeg - 1:20 p.m.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88F4AF-DB52-CC62-80EC-AB7EBD0E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838200"/>
          </a:xfrm>
        </p:spPr>
        <p:txBody>
          <a:bodyPr/>
          <a:lstStyle/>
          <a:p>
            <a:r>
              <a:rPr lang="en-US"/>
              <a:t>IMPORTANT:</a:t>
            </a:r>
          </a:p>
        </p:txBody>
      </p:sp>
    </p:spTree>
    <p:extLst>
      <p:ext uri="{BB962C8B-B14F-4D97-AF65-F5344CB8AC3E}">
        <p14:creationId xmlns:p14="http://schemas.microsoft.com/office/powerpoint/2010/main" val="377609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B67B-6228-4505-90CB-5A4EF1C5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693" y="-117494"/>
            <a:ext cx="9144001" cy="1219200"/>
          </a:xfrm>
        </p:spPr>
        <p:txBody>
          <a:bodyPr>
            <a:normAutofit/>
          </a:bodyPr>
          <a:lstStyle/>
          <a:p>
            <a:r>
              <a:rPr lang="en-US" sz="4800"/>
              <a:t>Fall Future Student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9B38-9C8C-425C-96E1-4FAE335C2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129" y="1253706"/>
            <a:ext cx="9877054" cy="53253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600" dirty="0">
                <a:solidFill>
                  <a:srgbClr val="00B050"/>
                </a:solidFill>
              </a:rPr>
              <a:t>U of M – Fall Open House</a:t>
            </a:r>
            <a:br>
              <a:rPr lang="en-US" sz="3600">
                <a:solidFill>
                  <a:srgbClr val="00B050"/>
                </a:solidFill>
              </a:rPr>
            </a:br>
            <a:r>
              <a:rPr lang="en-US" sz="3600">
                <a:solidFill>
                  <a:srgbClr val="00B050"/>
                </a:solidFill>
              </a:rPr>
              <a:t>October 28 – 5:30-8:30 p.m.</a:t>
            </a:r>
            <a:endParaRPr lang="en-CA" sz="3600" dirty="0">
              <a:solidFill>
                <a:srgbClr val="00B050"/>
              </a:solidFill>
            </a:endParaRPr>
          </a:p>
          <a:p>
            <a:pPr marL="0" indent="0">
              <a:buNone/>
              <a:defRPr/>
            </a:pPr>
            <a:r>
              <a:rPr lang="en-US" sz="2000">
                <a:hlinkClick r:id="rId2"/>
              </a:rPr>
              <a:t>Open House | Explore UM | University of Manitoba (umanitoba.ca)</a:t>
            </a:r>
            <a:br>
              <a:rPr lang="en-US" sz="2800"/>
            </a:br>
            <a:br>
              <a:rPr lang="en-US" sz="2800"/>
            </a:br>
            <a:r>
              <a:rPr lang="en-US" sz="3600">
                <a:solidFill>
                  <a:srgbClr val="00B050"/>
                </a:solidFill>
                <a:latin typeface="Century Gothic"/>
                <a:ea typeface="Roboto"/>
                <a:cs typeface="Roboto"/>
              </a:rPr>
              <a:t>U of M – New Buffalo Education Gathering (Indigenous students)</a:t>
            </a:r>
          </a:p>
          <a:p>
            <a:pPr marL="0" indent="0">
              <a:buNone/>
              <a:defRPr/>
            </a:pPr>
            <a:r>
              <a:rPr lang="en-CA" sz="3600">
                <a:solidFill>
                  <a:srgbClr val="00B050"/>
                </a:solidFill>
                <a:latin typeface="Century Gothic"/>
                <a:ea typeface="Roboto"/>
                <a:cs typeface="Roboto"/>
              </a:rPr>
              <a:t>November 14 - 9:00 a.m.-3:00 p.m.</a:t>
            </a:r>
            <a:endParaRPr lang="en-CA" sz="3600">
              <a:ea typeface="Roboto"/>
              <a:cs typeface="Roboto"/>
            </a:endParaRPr>
          </a:p>
          <a:p>
            <a:pPr marL="0" indent="0">
              <a:buNone/>
              <a:defRPr/>
            </a:pPr>
            <a:r>
              <a:rPr lang="en-CA" sz="2000">
                <a:solidFill>
                  <a:srgbClr val="00B050"/>
                </a:solidFill>
                <a:ea typeface="+mn-lt"/>
                <a:cs typeface="+mn-lt"/>
                <a:hlinkClick r:id="rId3"/>
              </a:rPr>
              <a:t>New Buffalo Education Gathering | Explore UM | University of Manitoba</a:t>
            </a:r>
            <a:endParaRPr lang="en-CA" sz="2000"/>
          </a:p>
          <a:p>
            <a:pPr marL="0" indent="0">
              <a:buNone/>
              <a:defRPr/>
            </a:pPr>
            <a:r>
              <a:rPr lang="en-CA" sz="3600" dirty="0">
                <a:solidFill>
                  <a:srgbClr val="00B050"/>
                </a:solidFill>
              </a:rPr>
              <a:t>U of W Future Student Night and Open House – November 25 - 6:00-8:30</a:t>
            </a:r>
            <a:r>
              <a:rPr lang="en-CA" sz="3600">
                <a:solidFill>
                  <a:srgbClr val="00B050"/>
                </a:solidFill>
              </a:rPr>
              <a:t> p.m.</a:t>
            </a:r>
            <a:endParaRPr lang="en-CA" sz="3600" dirty="0">
              <a:solidFill>
                <a:srgbClr val="00B05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 sz="36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hlinkClick r:id="rId4"/>
              </a:rPr>
              <a:t>Home | Future Student Night | The University of Winnipeg (uwinnipeg.ca)</a:t>
            </a:r>
            <a:endParaRPr lang="en-CA" altLang="en-US" sz="2800"/>
          </a:p>
        </p:txBody>
      </p:sp>
    </p:spTree>
    <p:extLst>
      <p:ext uri="{BB962C8B-B14F-4D97-AF65-F5344CB8AC3E}">
        <p14:creationId xmlns:p14="http://schemas.microsoft.com/office/powerpoint/2010/main" val="417856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B67B-6228-4505-90CB-5A4EF1C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Start now 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9B38-9C8C-425C-96E1-4FAE335C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23520" indent="-223520">
              <a:buFont typeface="Wingdings" panose="05000000000000000000" pitchFamily="2" charset="2"/>
              <a:buChar char="v"/>
            </a:pPr>
            <a:r>
              <a:rPr lang="en-US" sz="3600" dirty="0"/>
              <a:t>Check websites – many have online sessions that you can view when it is convenient</a:t>
            </a:r>
            <a:endParaRPr lang="en-US" dirty="0"/>
          </a:p>
          <a:p>
            <a:pPr marL="223520" indent="-223520">
              <a:buFont typeface="Wingdings" panose="05000000000000000000" pitchFamily="2" charset="2"/>
              <a:buChar char="v"/>
            </a:pPr>
            <a:r>
              <a:rPr lang="en-US" sz="3600" dirty="0"/>
              <a:t>Gain as much information as you can in order to make a well- informed choice</a:t>
            </a:r>
          </a:p>
          <a:p>
            <a:pPr marL="223520" indent="-223520">
              <a:buFont typeface="Wingdings" panose="05000000000000000000" pitchFamily="2" charset="2"/>
              <a:buChar char="v"/>
            </a:pPr>
            <a:r>
              <a:rPr lang="en-US" sz="3600" dirty="0"/>
              <a:t>Application fee is approximately  $100.00 (RRC $122.00)</a:t>
            </a:r>
          </a:p>
          <a:p>
            <a:pPr marL="0" indent="0" algn="ctr">
              <a:buNone/>
              <a:defRPr/>
            </a:pPr>
            <a:endParaRPr lang="en-CA" sz="3600">
              <a:solidFill>
                <a:srgbClr val="FFFF00"/>
              </a:solidFill>
            </a:endParaRPr>
          </a:p>
          <a:p>
            <a:pPr marL="0" indent="0" algn="ctr">
              <a:buNone/>
              <a:defRPr/>
            </a:pPr>
            <a:endParaRPr lang="en-CA" altLang="en-US" sz="2800"/>
          </a:p>
        </p:txBody>
      </p:sp>
    </p:spTree>
    <p:extLst>
      <p:ext uri="{BB962C8B-B14F-4D97-AF65-F5344CB8AC3E}">
        <p14:creationId xmlns:p14="http://schemas.microsoft.com/office/powerpoint/2010/main" val="38753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B67B-6228-4505-90CB-5A4EF1C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/>
              <a:t>Other links to explore ……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9B38-9C8C-425C-96E1-4FAE335C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440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440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https://umanitoba.ca/admissions/viewbook</a:t>
            </a:r>
            <a:endParaRPr lang="en-US" sz="4400">
              <a:solidFill>
                <a:schemeClr val="accent3"/>
              </a:solidFill>
            </a:endParaRPr>
          </a:p>
          <a:p>
            <a:r>
              <a:rPr lang="en-US" sz="440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http://umanitoba.ca/careerservices</a:t>
            </a:r>
            <a:endParaRPr lang="en-US" sz="4400">
              <a:solidFill>
                <a:schemeClr val="accent3"/>
              </a:solidFill>
            </a:endParaRPr>
          </a:p>
          <a:p>
            <a:r>
              <a:rPr lang="en-US" sz="440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https://www.uwinnipeg.ca/future-student/start-here.html</a:t>
            </a:r>
            <a:endParaRPr lang="en-US" sz="4400">
              <a:solidFill>
                <a:srgbClr val="00B0F0"/>
              </a:solidFill>
            </a:endParaRPr>
          </a:p>
          <a:p>
            <a:r>
              <a:rPr lang="en-US" sz="4400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https://www.rrc.ca/future-students/</a:t>
            </a:r>
            <a:endParaRPr lang="en-US" sz="4400">
              <a:solidFill>
                <a:schemeClr val="accent6"/>
              </a:solidFill>
            </a:endParaRPr>
          </a:p>
          <a:p>
            <a:pPr marL="0" indent="0" algn="ctr">
              <a:buNone/>
              <a:defRPr/>
            </a:pPr>
            <a:endParaRPr lang="en-CA" sz="3600">
              <a:solidFill>
                <a:srgbClr val="FFFF00"/>
              </a:solidFill>
            </a:endParaRPr>
          </a:p>
          <a:p>
            <a:pPr marL="0" indent="0" algn="ctr">
              <a:buNone/>
              <a:defRPr/>
            </a:pPr>
            <a:endParaRPr lang="en-CA" altLang="en-US" sz="2800"/>
          </a:p>
        </p:txBody>
      </p:sp>
    </p:spTree>
    <p:extLst>
      <p:ext uri="{BB962C8B-B14F-4D97-AF65-F5344CB8AC3E}">
        <p14:creationId xmlns:p14="http://schemas.microsoft.com/office/powerpoint/2010/main" val="16523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B67B-6228-4505-90CB-5A4EF1C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>
                <a:solidFill>
                  <a:srgbClr val="009900"/>
                </a:solidFill>
              </a:rPr>
              <a:t>The Application Process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9B38-9C8C-425C-96E1-4FAE335C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23520" indent="-223520" eaLnBrk="1" hangingPunct="1">
              <a:buFont typeface="Wingdings" panose="05000000000000000000" pitchFamily="2" charset="2"/>
              <a:buChar char="ü"/>
            </a:pPr>
            <a:r>
              <a:rPr lang="en-US" altLang="en-US" sz="440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Adhere to deadlines (late applications are not accepted)</a:t>
            </a:r>
            <a:endParaRPr lang="en-US">
              <a:solidFill>
                <a:schemeClr val="accent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  <a:p>
            <a:pPr marL="223520" indent="-223520" eaLnBrk="1" hangingPunct="1">
              <a:buFont typeface="Wingdings" panose="05000000000000000000" pitchFamily="2" charset="2"/>
              <a:buChar char="ü"/>
            </a:pPr>
            <a:r>
              <a:rPr lang="en-US" altLang="en-US" sz="440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Provide references (ask early) </a:t>
            </a:r>
          </a:p>
          <a:p>
            <a:pPr marL="223520" indent="-223520" eaLnBrk="1" hangingPunct="1">
              <a:buFont typeface="Wingdings" panose="05000000000000000000" pitchFamily="2" charset="2"/>
              <a:buChar char="ü"/>
            </a:pPr>
            <a:r>
              <a:rPr lang="en-US" altLang="en-US" sz="440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Essays (free of errors, easy to read) </a:t>
            </a:r>
          </a:p>
          <a:p>
            <a:pPr marL="223520" indent="-223520" eaLnBrk="1" hangingPunct="1">
              <a:buFont typeface="Wingdings" panose="05000000000000000000" pitchFamily="2" charset="2"/>
              <a:buChar char="ü"/>
            </a:pPr>
            <a:r>
              <a:rPr lang="en-US" altLang="en-US" sz="440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Save applications</a:t>
            </a:r>
          </a:p>
          <a:p>
            <a:pPr marL="223520" indent="-223520" eaLnBrk="1" hangingPunct="1">
              <a:buFont typeface="Wingdings" panose="05000000000000000000" pitchFamily="2" charset="2"/>
              <a:buChar char="ü"/>
            </a:pPr>
            <a:r>
              <a:rPr lang="en-US" altLang="en-US" sz="440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Accomplishments (make a list) </a:t>
            </a:r>
          </a:p>
          <a:p>
            <a:pPr marL="223520" indent="-223520" eaLnBrk="1" hangingPunct="1">
              <a:buFont typeface="Wingdings" panose="05000000000000000000" pitchFamily="2" charset="2"/>
              <a:buChar char="ü"/>
            </a:pPr>
            <a:r>
              <a:rPr lang="en-US" altLang="en-US" sz="4400"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Match accomplishments with award criteria</a:t>
            </a:r>
          </a:p>
          <a:p>
            <a:pPr marL="223520" indent="-223520"/>
            <a:endParaRPr lang="en-US" sz="440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  <a:defRPr/>
            </a:pPr>
            <a:endParaRPr lang="en-CA" sz="3600">
              <a:solidFill>
                <a:srgbClr val="FFFF00"/>
              </a:solidFill>
            </a:endParaRPr>
          </a:p>
          <a:p>
            <a:pPr marL="0" indent="0" algn="ctr">
              <a:buNone/>
              <a:defRPr/>
            </a:pPr>
            <a:endParaRPr lang="en-CA" altLang="en-US" sz="2800"/>
          </a:p>
        </p:txBody>
      </p:sp>
    </p:spTree>
    <p:extLst>
      <p:ext uri="{BB962C8B-B14F-4D97-AF65-F5344CB8AC3E}">
        <p14:creationId xmlns:p14="http://schemas.microsoft.com/office/powerpoint/2010/main" val="10794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7200"/>
              <a:t>Purpose</a:t>
            </a:r>
            <a:endParaRPr lang="en-US" sz="720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-</a:t>
            </a:r>
            <a:r>
              <a:rPr lang="en-US" altLang="en-US" sz="4800">
                <a:latin typeface="Arial" panose="020B0604020202020204" pitchFamily="34" charset="0"/>
              </a:rPr>
              <a:t>Provide information regarding admission to post-secondary institutions and scholarships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B67B-6228-4505-90CB-5A4EF1C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u="sng">
                <a:solidFill>
                  <a:srgbClr val="009900"/>
                </a:solidFill>
              </a:rPr>
              <a:t>T.C. Scholarship Booklet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9B38-9C8C-425C-96E1-4FAE335C2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828800"/>
            <a:ext cx="9144001" cy="47646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4400">
                <a:solidFill>
                  <a:schemeClr val="tx2"/>
                </a:solidFill>
                <a:latin typeface="Trebuchet MS"/>
              </a:rPr>
              <a:t>Includes information on: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34" charset="0"/>
              <a:buChar char="v"/>
              <a:defRPr/>
            </a:pPr>
            <a:r>
              <a:rPr lang="en-US" sz="4400">
                <a:solidFill>
                  <a:schemeClr val="tx2"/>
                </a:solidFill>
                <a:latin typeface="Trebuchet MS"/>
              </a:rPr>
              <a:t>how averages are calculated  </a:t>
            </a:r>
          </a:p>
          <a:p>
            <a:pPr marL="571500" indent="-571500" eaLnBrk="1" hangingPunct="1">
              <a:lnSpc>
                <a:spcPct val="90000"/>
              </a:lnSpc>
              <a:buFont typeface="Wingdings" pitchFamily="34" charset="0"/>
              <a:buChar char="v"/>
              <a:defRPr/>
            </a:pPr>
            <a:r>
              <a:rPr lang="en-US" sz="4400">
                <a:solidFill>
                  <a:schemeClr val="tx2"/>
                </a:solidFill>
                <a:latin typeface="Trebuchet MS"/>
              </a:rPr>
              <a:t> where to look for potential scholarships</a:t>
            </a:r>
          </a:p>
          <a:p>
            <a:pPr marL="571500" indent="-571500">
              <a:buFont typeface="Wingdings" pitchFamily="34" charset="0"/>
              <a:buChar char="v"/>
              <a:defRPr/>
            </a:pPr>
            <a:r>
              <a:rPr lang="en-US" sz="4400">
                <a:solidFill>
                  <a:schemeClr val="tx2"/>
                </a:solidFill>
                <a:latin typeface="Trebuchet MS"/>
              </a:rPr>
              <a:t>specific scholarships for Transcona Collegiate grads</a:t>
            </a:r>
          </a:p>
          <a:p>
            <a:pPr marL="571500" indent="-571500">
              <a:buFont typeface="Wingdings" pitchFamily="34" charset="0"/>
              <a:buChar char="v"/>
              <a:defRPr/>
            </a:pPr>
            <a:r>
              <a:rPr lang="en-US" sz="4400">
                <a:solidFill>
                  <a:schemeClr val="tx2"/>
                </a:solidFill>
                <a:latin typeface="Trebuchet MS"/>
              </a:rPr>
              <a:t>financial aid websites</a:t>
            </a:r>
            <a:endParaRPr lang="en-US">
              <a:solidFill>
                <a:schemeClr val="tx2"/>
              </a:solidFill>
            </a:endParaRPr>
          </a:p>
          <a:p>
            <a:pPr marL="0" indent="0" algn="ctr">
              <a:buNone/>
              <a:defRPr/>
            </a:pPr>
            <a:endParaRPr lang="en-CA" sz="3600">
              <a:solidFill>
                <a:srgbClr val="FFFF00"/>
              </a:solidFill>
            </a:endParaRPr>
          </a:p>
          <a:p>
            <a:pPr marL="0" indent="0" algn="ctr">
              <a:buNone/>
              <a:defRPr/>
            </a:pPr>
            <a:endParaRPr lang="en-CA" altLang="en-US" sz="2800"/>
          </a:p>
        </p:txBody>
      </p:sp>
    </p:spTree>
    <p:extLst>
      <p:ext uri="{BB962C8B-B14F-4D97-AF65-F5344CB8AC3E}">
        <p14:creationId xmlns:p14="http://schemas.microsoft.com/office/powerpoint/2010/main" val="2743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B67B-6228-4505-90CB-5A4EF1C5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588963"/>
            <a:ext cx="1961514" cy="683434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1A06C-74F4-4A91-AD27-653338CC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32" y="816846"/>
            <a:ext cx="4059651" cy="558006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9B38-9C8C-425C-96E1-4FAE335C2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/>
          <a:p>
            <a:endParaRPr lang="en-US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  <a:defRPr/>
            </a:pPr>
            <a:endParaRPr lang="en-CA"/>
          </a:p>
          <a:p>
            <a:pPr marL="0" indent="0">
              <a:buNone/>
              <a:defRPr/>
            </a:pPr>
            <a:endParaRPr lang="en-CA" altLang="en-US"/>
          </a:p>
        </p:txBody>
      </p:sp>
      <p:pic>
        <p:nvPicPr>
          <p:cNvPr id="4" name="Picture 3" descr="A screenshot of a school application&#10;&#10;AI-generated content may be incorrect.">
            <a:extLst>
              <a:ext uri="{FF2B5EF4-FFF2-40B4-BE49-F238E27FC236}">
                <a16:creationId xmlns:a16="http://schemas.microsoft.com/office/drawing/2014/main" id="{F543C0E8-7F25-9F0F-9FC1-7AD0E1068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331" y="815518"/>
            <a:ext cx="4054975" cy="55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B67B-6228-4505-90CB-5A4EF1C5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1114754"/>
          </a:xfrm>
        </p:spPr>
        <p:txBody>
          <a:bodyPr anchor="b">
            <a:normAutofit/>
          </a:bodyPr>
          <a:lstStyle/>
          <a:p>
            <a:br>
              <a:rPr lang="en-US"/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1A06C-74F4-4A91-AD27-653338CCB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67439" y="1784547"/>
            <a:ext cx="179973" cy="339705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A9B38-9C8C-425C-96E1-4FAE335C2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/>
          <a:p>
            <a:endParaRPr lang="en-US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  <a:defRPr/>
            </a:pPr>
            <a:endParaRPr lang="en-CA"/>
          </a:p>
          <a:p>
            <a:pPr marL="0" indent="0">
              <a:buNone/>
              <a:defRPr/>
            </a:pPr>
            <a:endParaRPr lang="en-CA" alt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8F9BD46-8FBE-1BFA-3974-735E9784F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403" y="1352421"/>
            <a:ext cx="9150601" cy="490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211C55-B0A6-8409-1411-CBA3B18AE89C}"/>
              </a:ext>
            </a:extLst>
          </p:cNvPr>
          <p:cNvSpPr txBox="1"/>
          <p:nvPr/>
        </p:nvSpPr>
        <p:spPr>
          <a:xfrm>
            <a:off x="2402870" y="1207571"/>
            <a:ext cx="8679503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Segoe UI"/>
              </a:rPr>
              <a:t>TC </a:t>
            </a:r>
            <a:r>
              <a:rPr lang="en-US" sz="3200" u="sng">
                <a:cs typeface="Segoe UI"/>
              </a:rPr>
              <a:t>online</a:t>
            </a:r>
            <a:r>
              <a:rPr lang="en-US" sz="3200">
                <a:cs typeface="Segoe UI"/>
              </a:rPr>
              <a:t> scholarship application will be accessible by March 11, 2026.​</a:t>
            </a:r>
          </a:p>
          <a:p>
            <a:r>
              <a:rPr lang="en-US" sz="3200">
                <a:cs typeface="Segoe UI"/>
              </a:rPr>
              <a:t>​</a:t>
            </a:r>
          </a:p>
          <a:p>
            <a:r>
              <a:rPr lang="en-US" sz="3200">
                <a:cs typeface="Segoe UI"/>
              </a:rPr>
              <a:t>Deadline for this application will be Thursday, April 23, 2026.​</a:t>
            </a:r>
          </a:p>
          <a:p>
            <a:r>
              <a:rPr lang="en-US" sz="3200">
                <a:cs typeface="Segoe UI"/>
              </a:rPr>
              <a:t>​</a:t>
            </a:r>
          </a:p>
          <a:p>
            <a:r>
              <a:rPr lang="en-US" sz="3200">
                <a:cs typeface="Segoe UI"/>
              </a:rPr>
              <a:t>Other scholarships have separate deadlines.</a:t>
            </a:r>
          </a:p>
        </p:txBody>
      </p:sp>
    </p:spTree>
    <p:extLst>
      <p:ext uri="{BB962C8B-B14F-4D97-AF65-F5344CB8AC3E}">
        <p14:creationId xmlns:p14="http://schemas.microsoft.com/office/powerpoint/2010/main" val="41590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2250-A80A-437D-BC9E-C093231A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to do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18B93-E1E7-44E3-9952-1E841AAA3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3520" indent="-223520"/>
            <a:r>
              <a:rPr lang="en-US" sz="3600"/>
              <a:t>1) Set a reminder in your phone to check the TEAMS – grade 12 info channel weekly and the Scholarship link on the TC homepage</a:t>
            </a:r>
          </a:p>
          <a:p>
            <a:pPr marL="223520" indent="-223520"/>
            <a:r>
              <a:rPr lang="en-US" sz="3600"/>
              <a:t>2) Check out myblueprint.ca for help with career planning. Use your school log in to access this.</a:t>
            </a:r>
          </a:p>
          <a:p>
            <a:pPr marL="223520" indent="-223520"/>
            <a:r>
              <a:rPr lang="en-US" sz="3600"/>
              <a:t>3) Explore post-secondary information – either in person or online</a:t>
            </a:r>
          </a:p>
          <a:p>
            <a:pPr marL="223520" indent="-22352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2250-A80A-437D-BC9E-C093231A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80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Remember: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18B93-E1E7-44E3-9952-1E841AAA3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Not everyone knows what they want to do “when they grow up” – that’s okay – you will figure it out as you explore options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(Ask your parents or other adults if they are still doing the same job that they thought they would be doing at age 17)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40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Apply for scholarships – sometimes there are few applicants. If you spend 5 hours on an application and are awarded $500.00 – you were paid $100/hour!!!!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5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2250-A80A-437D-BC9E-C093231A9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sz="6000"/>
              <a:t>Please reach out if we can help in any way!!</a:t>
            </a:r>
            <a:endParaRPr lang="en-US" altLang="en-US" sz="480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18B93-E1E7-44E3-9952-1E841AAA3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12" y="1828800"/>
            <a:ext cx="9144001" cy="46482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23520" indent="-223520"/>
            <a:r>
              <a:rPr lang="en-US" sz="3200" dirty="0"/>
              <a:t>Ms. </a:t>
            </a:r>
            <a:r>
              <a:rPr lang="en-US" sz="3200"/>
              <a:t>Janet </a:t>
            </a:r>
            <a:r>
              <a:rPr lang="en-US" sz="3200" dirty="0"/>
              <a:t>Knutson – </a:t>
            </a:r>
            <a:r>
              <a:rPr lang="en-US" sz="3200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jknutson@retsd.mb.ca</a:t>
            </a:r>
            <a:endParaRPr lang="en-US" sz="3200" dirty="0">
              <a:solidFill>
                <a:schemeClr val="accent6"/>
              </a:solidFill>
            </a:endParaRPr>
          </a:p>
          <a:p>
            <a:pPr marL="223520" indent="-223520"/>
            <a:endParaRPr lang="en-US" sz="3200" dirty="0">
              <a:solidFill>
                <a:schemeClr val="accent6"/>
              </a:solidFill>
            </a:endParaRPr>
          </a:p>
          <a:p>
            <a:pPr marL="223520" indent="-223520"/>
            <a:r>
              <a:rPr lang="en-US" sz="3200" dirty="0"/>
              <a:t>Ms. </a:t>
            </a:r>
            <a:r>
              <a:rPr lang="en-US" sz="3200"/>
              <a:t>Shauna </a:t>
            </a:r>
            <a:r>
              <a:rPr lang="en-US" sz="3200" dirty="0"/>
              <a:t>Martin </a:t>
            </a:r>
            <a:r>
              <a:rPr lang="en-US" sz="3200"/>
              <a:t>–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u="sng" dirty="0">
                <a:solidFill>
                  <a:schemeClr val="accent6"/>
                </a:solidFill>
              </a:rPr>
              <a:t>smartin3@retsd.mb.ca</a:t>
            </a:r>
          </a:p>
          <a:p>
            <a:pPr marL="0" indent="0">
              <a:buNone/>
            </a:pPr>
            <a:endParaRPr lang="en-US" sz="3200">
              <a:solidFill>
                <a:srgbClr val="319762"/>
              </a:solidFill>
            </a:endParaRPr>
          </a:p>
          <a:p>
            <a:pPr marL="223520" indent="-223520"/>
            <a:r>
              <a:rPr lang="en-US" sz="3200" dirty="0"/>
              <a:t>Mrs. </a:t>
            </a:r>
            <a:r>
              <a:rPr lang="en-US" sz="3200"/>
              <a:t>Cheryl</a:t>
            </a:r>
            <a:r>
              <a:rPr lang="en-US" sz="3200" dirty="0"/>
              <a:t> Young – </a:t>
            </a:r>
            <a:r>
              <a:rPr lang="en-US" sz="32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cyoung@retsd.mb.ca</a:t>
            </a:r>
            <a:endParaRPr lang="en-US" sz="3200" dirty="0">
              <a:solidFill>
                <a:schemeClr val="accent6"/>
              </a:solidFill>
            </a:endParaRPr>
          </a:p>
          <a:p>
            <a:pPr marL="223520" indent="-223520"/>
            <a:endParaRPr lang="en-US" sz="3200"/>
          </a:p>
          <a:p>
            <a:pPr marL="223520" indent="-223520"/>
            <a:r>
              <a:rPr lang="en-US" sz="3200"/>
              <a:t>Message through TEAMS chat or send an email </a:t>
            </a:r>
          </a:p>
          <a:p>
            <a:pPr marL="223520" indent="-223520"/>
            <a:r>
              <a:rPr lang="en-US" sz="3200" dirty="0"/>
              <a:t>Call the school at 204-958-6440</a:t>
            </a:r>
          </a:p>
          <a:p>
            <a:pPr marL="223520" indent="-223520"/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Agenda</a:t>
            </a:r>
            <a:endParaRPr sz="5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08CB9-BFF9-44FB-A233-685B3F6E0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en-US" sz="3600">
                <a:latin typeface="Arial"/>
                <a:cs typeface="Arial"/>
              </a:rPr>
              <a:t>1. Review of University/College Entrance </a:t>
            </a:r>
          </a:p>
          <a:p>
            <a:pPr marL="0" indent="0">
              <a:buNone/>
            </a:pPr>
            <a:r>
              <a:rPr lang="en-US" altLang="en-US" sz="3600">
                <a:latin typeface="Arial"/>
                <a:cs typeface="Arial"/>
              </a:rPr>
              <a:t>    Requirements    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endParaRPr lang="en-US" altLang="en-US" sz="3600">
              <a:latin typeface="Arial" panose="020B0604020202020204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2. Entrance Scholarships</a:t>
            </a:r>
          </a:p>
          <a:p>
            <a:pPr marL="609600" indent="-609600" eaLnBrk="1" hangingPunct="1"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3. 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Overview of Scholarship Booklet</a:t>
            </a:r>
            <a:endParaRPr lang="en-US" altLang="en-US" sz="3600">
              <a:cs typeface="Times New Roman" panose="02020603050405020304" pitchFamily="18" charset="0"/>
            </a:endParaRPr>
          </a:p>
          <a:p>
            <a:pPr marL="223520" indent="-22352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853914-13E4-4D89-B78D-BA8F0963BE47}"/>
              </a:ext>
            </a:extLst>
          </p:cNvPr>
          <p:cNvSpPr txBox="1"/>
          <p:nvPr/>
        </p:nvSpPr>
        <p:spPr>
          <a:xfrm>
            <a:off x="3046912" y="1471541"/>
            <a:ext cx="6093822" cy="476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CA" sz="6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Options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CA" sz="6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for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CA" sz="6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University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CA" sz="6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Entrance</a:t>
            </a:r>
          </a:p>
        </p:txBody>
      </p:sp>
    </p:spTree>
    <p:extLst>
      <p:ext uri="{BB962C8B-B14F-4D97-AF65-F5344CB8AC3E}">
        <p14:creationId xmlns:p14="http://schemas.microsoft.com/office/powerpoint/2010/main" val="23900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6248400"/>
          </a:xfrm>
        </p:spPr>
        <p:txBody>
          <a:bodyPr>
            <a:normAutofit fontScale="90000"/>
          </a:bodyPr>
          <a:lstStyle/>
          <a:p>
            <a:br>
              <a:rPr lang="en-US" altLang="en-US" b="1">
                <a:solidFill>
                  <a:srgbClr val="009900"/>
                </a:solidFill>
              </a:rPr>
            </a:br>
            <a:br>
              <a:rPr lang="en-US" altLang="en-US" b="1">
                <a:solidFill>
                  <a:srgbClr val="009900"/>
                </a:solidFill>
              </a:rPr>
            </a:br>
            <a:br>
              <a:rPr lang="en-US" altLang="en-US" b="1">
                <a:solidFill>
                  <a:srgbClr val="009900"/>
                </a:solidFill>
              </a:rPr>
            </a:br>
            <a:br>
              <a:rPr lang="en-US" altLang="en-US" b="1">
                <a:solidFill>
                  <a:srgbClr val="009900"/>
                </a:solidFill>
              </a:rPr>
            </a:br>
            <a:br>
              <a:rPr lang="en-US" altLang="en-US" b="1">
                <a:solidFill>
                  <a:srgbClr val="009900"/>
                </a:solidFill>
              </a:rPr>
            </a:br>
            <a:r>
              <a:rPr lang="en-US" altLang="en-US" sz="5300" b="1"/>
              <a:t>Must meet high school graduation requirements and have 5 full credits at the S, G or U level - PE does not count </a:t>
            </a:r>
            <a:br>
              <a:rPr lang="en-US" altLang="en-US" sz="5300" b="1"/>
            </a:br>
            <a:br>
              <a:rPr lang="en-US" altLang="en-US" sz="3600" b="1"/>
            </a:br>
            <a:br>
              <a:rPr lang="en-US" altLang="en-US" sz="3600" b="1">
                <a:solidFill>
                  <a:srgbClr val="009900"/>
                </a:solidFill>
              </a:rPr>
            </a:br>
            <a:br>
              <a:rPr lang="en-US" altLang="en-US" sz="3600" b="1">
                <a:solidFill>
                  <a:srgbClr val="009900"/>
                </a:solidFill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876300"/>
            <a:ext cx="9612313" cy="5753099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University of Manitoba- U1 </a:t>
            </a:r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ea typeface="DengXian" panose="020B0503020204020204" pitchFamily="2" charset="-122"/>
              </a:rPr>
              <a:t>options</a:t>
            </a:r>
            <a:r>
              <a:rPr lang="en-U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:</a:t>
            </a:r>
            <a:b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b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Regular – 5 courses needed; minimum of 70% average in 4 courses including Eng, Math  and two other S courses with a minimum grade of 60% in 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any</a:t>
            </a: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 course (could only use 1 of drama, dance, graphics, electronics, woods)</a:t>
            </a:r>
            <a:b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Limited admission/ same as above except a minimum average of 65% with no less than 55% in each course</a:t>
            </a:r>
            <a:br>
              <a:rPr lang="en-US" altLang="en-US" b="1" dirty="0">
                <a:solidFill>
                  <a:srgbClr val="009900"/>
                </a:solidFill>
              </a:rPr>
            </a:br>
            <a:br>
              <a:rPr lang="en-US" altLang="en-US" sz="3600" b="1" dirty="0">
                <a:solidFill>
                  <a:srgbClr val="009900"/>
                </a:solidFill>
              </a:rPr>
            </a:br>
            <a:r>
              <a:rPr lang="en-US" sz="3600" dirty="0">
                <a:solidFill>
                  <a:srgbClr val="0809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Specific faculties have additional requirements- see website</a:t>
            </a:r>
            <a:br>
              <a:rPr lang="en-US" sz="3600" dirty="0">
                <a:solidFill>
                  <a:srgbClr val="0809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600" dirty="0">
                <a:solidFill>
                  <a:srgbClr val="0809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en-US" sz="3600" dirty="0">
                <a:solidFill>
                  <a:srgbClr val="0809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hlinkClick r:id="rId2"/>
              </a:rPr>
              <a:t>http://umanitoba.ca/admissions</a:t>
            </a:r>
            <a:br>
              <a:rPr lang="en-US" sz="3600" dirty="0">
                <a:solidFill>
                  <a:srgbClr val="0809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00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76DDC30-00CE-44FA-93D2-8007EC3BAF8C}"/>
              </a:ext>
            </a:extLst>
          </p:cNvPr>
          <p:cNvSpPr txBox="1"/>
          <p:nvPr/>
        </p:nvSpPr>
        <p:spPr>
          <a:xfrm>
            <a:off x="1979612" y="1868573"/>
            <a:ext cx="8915400" cy="5312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en-CA" altLang="en-US" sz="3200" kern="0">
                <a:solidFill>
                  <a:schemeClr val="tx2"/>
                </a:solidFill>
                <a:latin typeface="Comic Sans MS" panose="030F0702030302020204" pitchFamily="66" charset="0"/>
              </a:rPr>
              <a:t>5</a:t>
            </a:r>
            <a:r>
              <a:rPr kumimoji="0" lang="en-CA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Grade 12 S or G courses required to apply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kumimoji="0" lang="en-CA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Present a minimum of one core credit in English ( Comprehensive, Literary  or Transactional Focus), one credit of Mathematics ( Pre- Cal, Applied or Essentials) and one other 40S level course with a minimum 65% average </a:t>
            </a:r>
            <a:r>
              <a:rPr lang="en-CA" altLang="en-US" sz="3200" kern="0">
                <a:solidFill>
                  <a:schemeClr val="tx2"/>
                </a:solidFill>
                <a:latin typeface="Comic Sans MS" panose="030F0702030302020204" pitchFamily="66" charset="0"/>
              </a:rPr>
              <a:t>overall</a:t>
            </a:r>
            <a:r>
              <a:rPr kumimoji="0" lang="en-CA" altLang="en-US" sz="32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en-US" sz="3200">
                <a:hlinkClick r:id="rId2"/>
              </a:rPr>
              <a:t>Admissions Requirements | Future Student | The University of Winnipeg (uwinnipeg.ca)</a:t>
            </a:r>
            <a:endParaRPr lang="en-CA" sz="3200" ker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FF785D-2CE0-434B-B70C-7ECB38BA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altLang="en-US" sz="36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University of Winnipeg-</a:t>
            </a:r>
            <a:br>
              <a:rPr kumimoji="0" lang="en-CA" altLang="en-US" sz="36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4800"/>
              <a:t>Admission to Colleges</a:t>
            </a:r>
            <a:br>
              <a:rPr lang="en-US" sz="360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None/>
            </a:pPr>
            <a:r>
              <a:rPr lang="en-CA" altLang="en-US"/>
              <a:t>Most colleges require a regular high school </a:t>
            </a:r>
            <a:r>
              <a:rPr lang="en-US" altLang="en-US"/>
              <a:t>diploma which means 30 credits, including English 40S, Math 40S, PE 40F and two other 40 level courses.</a:t>
            </a:r>
          </a:p>
          <a:p>
            <a:pPr marL="223520" indent="-223520" eaLnBrk="1" hangingPunct="1"/>
            <a:r>
              <a:rPr lang="en-US" altLang="en-US"/>
              <a:t>Specific math or science requirements may apply depending on the program.</a:t>
            </a:r>
          </a:p>
          <a:p>
            <a:pPr marL="223520" indent="-223520" eaLnBrk="1" hangingPunct="1"/>
            <a:r>
              <a:rPr lang="en-CA" altLang="en-US"/>
              <a:t> Check with the college for specific details.</a:t>
            </a:r>
          </a:p>
          <a:p>
            <a:pPr marL="223520" indent="-223520"/>
            <a:r>
              <a:rPr lang="en-CA" altLang="en-US"/>
              <a:t>Red River, Assiniboine, Booth, Robertson, Herzing, MITT, Wellington, etc.</a:t>
            </a:r>
          </a:p>
          <a:p>
            <a:pPr marL="223520" indent="-22352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305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939B-3805-0FFC-629B-EB9299B94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588963"/>
            <a:ext cx="8991429" cy="1805973"/>
          </a:xfrm>
        </p:spPr>
        <p:txBody>
          <a:bodyPr/>
          <a:lstStyle/>
          <a:p>
            <a:r>
              <a:rPr lang="en-US" b="1" u="sng"/>
              <a:t>Newcomer /International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BAE0E-1B23-8C2D-8784-68181FD7C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8C1817-62C7-2292-6131-4551F1866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9613" y="2986324"/>
            <a:ext cx="6953458" cy="31827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itchFamily="34" charset="0"/>
              <a:buChar char="Ø"/>
            </a:pPr>
            <a:r>
              <a:rPr lang="en-US" sz="2400"/>
              <a:t>Please communicate directly with an advisor at the post- secondary institution of your choice. </a:t>
            </a:r>
            <a:endParaRPr lang="en-US"/>
          </a:p>
          <a:p>
            <a:pPr marL="342900" indent="-342900">
              <a:buFont typeface="Wingdings" pitchFamily="34" charset="0"/>
              <a:buChar char="Ø"/>
            </a:pPr>
            <a:r>
              <a:rPr lang="en-US" sz="2400"/>
              <a:t>Residency status, visa requirements, language proficiency, etc. are individually determined factors in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208251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5C5BB1-9D2C-412A-AE6C-0FC75190A4CE}">
  <ds:schemaRefs>
    <ds:schemaRef ds:uri="40262f94-9f35-4ac3-9a90-690165a166b7"/>
    <ds:schemaRef ds:uri="a4f35948-e619-41b3-aa29-22878b09c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40262f94-9f35-4ac3-9a90-690165a166b7"/>
    <ds:schemaRef ds:uri="a4f35948-e619-41b3-aa29-22878b09cf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8782</TotalTime>
  <Words>1309</Words>
  <Application>Microsoft Office PowerPoint</Application>
  <PresentationFormat>Custom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DengXian</vt:lpstr>
      <vt:lpstr>Abadi</vt:lpstr>
      <vt:lpstr>Arial</vt:lpstr>
      <vt:lpstr>Arial Black</vt:lpstr>
      <vt:lpstr>Calibri</vt:lpstr>
      <vt:lpstr>Century Gothic</vt:lpstr>
      <vt:lpstr>Comic Sans MS</vt:lpstr>
      <vt:lpstr>Roboto</vt:lpstr>
      <vt:lpstr>Segoe UI</vt:lpstr>
      <vt:lpstr>Tahoma</vt:lpstr>
      <vt:lpstr>Times New Roman</vt:lpstr>
      <vt:lpstr>Trebuchet MS</vt:lpstr>
      <vt:lpstr>Wingdings</vt:lpstr>
      <vt:lpstr>Ocean Waves 16x9</vt:lpstr>
      <vt:lpstr>Transcona Collegiate </vt:lpstr>
      <vt:lpstr>Purpose</vt:lpstr>
      <vt:lpstr>Agenda</vt:lpstr>
      <vt:lpstr>PowerPoint Presentation</vt:lpstr>
      <vt:lpstr>     Must meet high school graduation requirements and have 5 full credits at the S, G or U level - PE does not count     </vt:lpstr>
      <vt:lpstr>University of Manitoba- U1 options:  Regular – 5 courses needed; minimum of 70% average in 4 courses including Eng, Math  and two other S courses with a minimum grade of 60% in any course (could only use 1 of drama, dance, graphics, electronics, woods) Limited admission/ same as above except a minimum average of 65% with no less than 55% in each course  Specific faculties have additional requirements- see website .http://umanitoba.ca/admissions </vt:lpstr>
      <vt:lpstr>University of Winnipeg- </vt:lpstr>
      <vt:lpstr>Admission to Colleges </vt:lpstr>
      <vt:lpstr>Newcomer /International Students</vt:lpstr>
      <vt:lpstr>Entrance Scholarships at U of M</vt:lpstr>
      <vt:lpstr>Entrance Scholarships at U of W</vt:lpstr>
      <vt:lpstr>Entrance Scholarship Values</vt:lpstr>
      <vt:lpstr>Indigenous Student Information</vt:lpstr>
      <vt:lpstr>How Do I Apply?</vt:lpstr>
      <vt:lpstr>IMPORTANT:</vt:lpstr>
      <vt:lpstr>Fall Future Student Events</vt:lpstr>
      <vt:lpstr>Start now …..</vt:lpstr>
      <vt:lpstr>Other links to explore ……</vt:lpstr>
      <vt:lpstr>The Application Process</vt:lpstr>
      <vt:lpstr>T.C. Scholarship Booklet</vt:lpstr>
      <vt:lpstr>PowerPoint Presentation</vt:lpstr>
      <vt:lpstr> </vt:lpstr>
      <vt:lpstr>PowerPoint Presentation</vt:lpstr>
      <vt:lpstr>What to do next?</vt:lpstr>
      <vt:lpstr>Remember:</vt:lpstr>
      <vt:lpstr>Please reach out if we can help in any way!!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Transcona Collegiate</dc:title>
  <dc:creator>Cheryl Young</dc:creator>
  <cp:lastModifiedBy>Jennifer Medwechuk</cp:lastModifiedBy>
  <cp:revision>96</cp:revision>
  <dcterms:created xsi:type="dcterms:W3CDTF">2021-09-23T16:36:49Z</dcterms:created>
  <dcterms:modified xsi:type="dcterms:W3CDTF">2025-09-24T14:38:29Z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